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8" r:id="rId2"/>
    <p:sldId id="256" r:id="rId3"/>
    <p:sldId id="258" r:id="rId4"/>
    <p:sldId id="259" r:id="rId5"/>
    <p:sldId id="265" r:id="rId6"/>
    <p:sldId id="260" r:id="rId7"/>
    <p:sldId id="261" r:id="rId8"/>
    <p:sldId id="262" r:id="rId9"/>
    <p:sldId id="269" r:id="rId10"/>
    <p:sldId id="264" r:id="rId11"/>
    <p:sldId id="257" r:id="rId12"/>
    <p:sldId id="267" r:id="rId13"/>
    <p:sldId id="270" r:id="rId14"/>
    <p:sldId id="272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948BD8A-028B-4C6A-904E-2095761FD94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D92ED3-8552-49C5-BF8D-D1474650814A}" type="datetimeFigureOut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D462859-4B02-4CC3-BFFB-7CEA2FBD7F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algn="l"/>
            <a:r>
              <a:rPr lang="en-US" sz="3600" dirty="0"/>
              <a:t>		</a:t>
            </a:r>
            <a:r>
              <a:rPr lang="en-US" sz="3200" b="1" dirty="0">
                <a:solidFill>
                  <a:srgbClr val="66CCFF"/>
                </a:solidFill>
              </a:rPr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438400"/>
            <a:ext cx="8686800" cy="11430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400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dirty="0" smtClean="0"/>
              <a:t>Ronald Wiewora, MD, MPH</a:t>
            </a:r>
          </a:p>
          <a:p>
            <a:pPr algn="ctr"/>
            <a:r>
              <a:rPr lang="en-US" sz="2400" b="1" dirty="0" smtClean="0"/>
              <a:t>Anne Hedges, RN, MSN, NCSN </a:t>
            </a:r>
            <a:endParaRPr lang="en-US" sz="2400" dirty="0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US" sz="2400" dirty="0" smtClean="0">
              <a:solidFill>
                <a:schemeClr val="folHlink"/>
              </a:solidFill>
            </a:endParaRPr>
          </a:p>
          <a:p>
            <a:pPr algn="ctr"/>
            <a:r>
              <a:rPr lang="en-US" sz="2400" b="1" dirty="0" smtClean="0"/>
              <a:t>No Relationships to Disclose</a:t>
            </a:r>
            <a:endParaRPr lang="en-US" sz="2400" b="1" dirty="0"/>
          </a:p>
          <a:p>
            <a:pPr algn="l"/>
            <a:endParaRPr lang="en-US" dirty="0">
              <a:solidFill>
                <a:schemeClr val="folHlink"/>
              </a:solidFill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  <a:p>
            <a:pPr algn="l"/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Chronic Disease Trends in Palm Beach County Schools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1417593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Ronald Wiewora, MD, MPH.</a:t>
            </a:r>
          </a:p>
          <a:p>
            <a:pPr algn="ctr"/>
            <a:r>
              <a:rPr lang="en-US" sz="26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Anne Hedges, MSN, RN, NCSN.</a:t>
            </a:r>
          </a:p>
          <a:p>
            <a:pPr algn="ctr"/>
            <a:r>
              <a:rPr lang="en-US" sz="26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Health Care District of Palm Beach County Florida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Located in South East Florida, Palm Beach County is the largest county in the state of Florida with a total of 2,386.33 square miles and the third in population estimated at 1,320,134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Palm Beach County was Florida’s wealthiest county with a per capita personal income of $44, 518 in 2004. since the current recession the county has lost this title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Palm Beach County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dirty="0" smtClean="0"/>
              <a:t>The School District is the 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largest District in Florida and 11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largest District in the continental United States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Schools </a:t>
            </a:r>
          </a:p>
          <a:p>
            <a:pPr lvl="1"/>
            <a:r>
              <a:rPr lang="en-US" sz="2400" b="1" dirty="0" smtClean="0"/>
              <a:t>187 schools public schools</a:t>
            </a:r>
          </a:p>
          <a:p>
            <a:pPr lvl="1"/>
            <a:r>
              <a:rPr lang="en-US" sz="2400" b="1" dirty="0" smtClean="0"/>
              <a:t>175,004 students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Palm Beach County School District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The goal of the program is to keep children healthy and ready to learn in school reflected in student grades below: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The School District has earned an “A” rating from the Florida Department of Education for the last 7 years, here are the grades:</a:t>
            </a:r>
          </a:p>
          <a:p>
            <a:pPr>
              <a:buNone/>
            </a:pPr>
            <a:endParaRPr lang="en-US" sz="2400" dirty="0" smtClean="0"/>
          </a:p>
          <a:p>
            <a:pPr lvl="1"/>
            <a:r>
              <a:rPr lang="en-US" dirty="0" smtClean="0"/>
              <a:t>89 schools earning A’s</a:t>
            </a:r>
          </a:p>
          <a:p>
            <a:pPr lvl="1"/>
            <a:r>
              <a:rPr lang="en-US" dirty="0" smtClean="0"/>
              <a:t>22 schools earning B’s</a:t>
            </a:r>
          </a:p>
          <a:p>
            <a:pPr lvl="1"/>
            <a:r>
              <a:rPr lang="en-US" dirty="0" smtClean="0"/>
              <a:t>Remaining schools earned C’s and D’s </a:t>
            </a:r>
          </a:p>
          <a:p>
            <a:pPr lvl="1"/>
            <a:r>
              <a:rPr lang="en-US" dirty="0" smtClean="0"/>
              <a:t>No schools earned “F’s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Student Grades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00600"/>
          </a:xfrm>
        </p:spPr>
        <p:txBody>
          <a:bodyPr>
            <a:no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The ESE program assists schools by providing a free and appropriate public education for all students with disabilities, ages 3-21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34,246 ESE students are designated as ESE students including  8,541 students in the Gifted program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Many of the ESE students are mainstreamed into regular classes with accommodations made in the classroom</a:t>
            </a:r>
          </a:p>
          <a:p>
            <a:endParaRPr lang="en-US" sz="2000" dirty="0" smtClean="0"/>
          </a:p>
          <a:p>
            <a:r>
              <a:rPr lang="en-US" sz="2000" dirty="0" smtClean="0"/>
              <a:t>School Nurses work together with ESE staff to assist in providing accommodations for health conditions in schools 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Department of Exceptional Student Education (ESE)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dirty="0" smtClean="0"/>
              <a:t>August 1998 – Health Care District and Partners funded 17 nurses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December 1998 – Program increased to 127 school nurses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2011/2012 school year there are 211 Registered Nurses and 5 Licensed Practical Nurses providing health care for students countywide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History of the Health Care District’s School Health Program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tabLst>
                <a:tab pos="3943350" algn="l"/>
                <a:tab pos="4175125" algn="l"/>
                <a:tab pos="4230688" algn="l"/>
                <a:tab pos="4341813" algn="l"/>
                <a:tab pos="4802188" algn="l"/>
              </a:tabLst>
            </a:pP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</a:p>
          <a:p>
            <a:pPr>
              <a:tabLst>
                <a:tab pos="3943350" algn="l"/>
                <a:tab pos="4230688" algn="l"/>
                <a:tab pos="4395788" algn="l"/>
                <a:tab pos="4516438" algn="l"/>
                <a:tab pos="4683125" algn="l"/>
                <a:tab pos="4802188" algn="l"/>
                <a:tab pos="4913313" algn="l"/>
              </a:tabLst>
            </a:pP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Health Care District 	$11,666,562</a:t>
            </a:r>
          </a:p>
          <a:p>
            <a:pPr>
              <a:buNone/>
            </a:pPr>
            <a:endParaRPr lang="en-US" sz="2400" dirty="0" smtClean="0"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School District		   $  2,550,000</a:t>
            </a:r>
          </a:p>
          <a:p>
            <a:pPr>
              <a:buNone/>
            </a:pP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	funds 34 Nurses</a:t>
            </a:r>
          </a:p>
          <a:p>
            <a:pPr>
              <a:buNone/>
            </a:pPr>
            <a:endParaRPr lang="en-US" sz="2400" dirty="0" smtClean="0"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School District 		   $	   79,396</a:t>
            </a:r>
          </a:p>
          <a:p>
            <a:pPr>
              <a:buNone/>
            </a:pP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	supplies</a:t>
            </a:r>
          </a:p>
          <a:p>
            <a:pPr>
              <a:buNone/>
            </a:pP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>
              <a:buNone/>
              <a:tabLst>
                <a:tab pos="4054475" algn="l"/>
              </a:tabLst>
            </a:pP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400" b="1" dirty="0" smtClean="0">
                <a:ea typeface="Arial Unicode MS" pitchFamily="34" charset="-128"/>
                <a:cs typeface="Arial Unicode MS" pitchFamily="34" charset="-128"/>
              </a:rPr>
              <a:t>Total                             $14,295,958</a:t>
            </a:r>
          </a:p>
          <a:p>
            <a:pPr>
              <a:buNone/>
            </a:pPr>
            <a:endParaRPr lang="en-US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tabLst>
                <a:tab pos="3943350" algn="l"/>
              </a:tabLst>
            </a:pPr>
            <a:r>
              <a:rPr lang="en-US" sz="2800" dirty="0" smtClean="0"/>
              <a:t>Annual Funding for Nurses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sz="2400" dirty="0" smtClean="0"/>
          </a:p>
          <a:p>
            <a:r>
              <a:rPr lang="en-US" sz="2600" dirty="0" smtClean="0"/>
              <a:t>School nurses triage students upon entry into the health room to assess current and new health conditions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Nurses are trained in First Aid, Cardio Pulmonary Resuscitation and aspects of International Trauma Life Support 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Nurses are skilled in the nursing assessment of the school age child, including the implementation of a plan of care for the student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Nurses are also sensitive to cultural issues, working with students of many ethnicities</a:t>
            </a:r>
          </a:p>
          <a:p>
            <a:pPr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School Nurses Triage Students to Identify Problems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Chronic Disease Trends - Five Years of Identified Data 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143000"/>
          <a:ext cx="7467600" cy="4816366"/>
        </p:xfrm>
        <a:graphic>
          <a:graphicData uri="http://schemas.openxmlformats.org/drawingml/2006/table">
            <a:tbl>
              <a:tblPr/>
              <a:tblGrid>
                <a:gridCol w="3703985"/>
                <a:gridCol w="752723"/>
                <a:gridCol w="752723"/>
                <a:gridCol w="752723"/>
                <a:gridCol w="752723"/>
                <a:gridCol w="752723"/>
              </a:tblGrid>
              <a:tr h="91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+mn-lt"/>
                        </a:rPr>
                        <a:t>Indentified</a:t>
                      </a:r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Student's Health Condition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Asthma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6,435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6,906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6,511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6,667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7,946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Allergies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4,367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5,189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5,177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5,370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7,444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ADD/ADHD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2,704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2,752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2,455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2,413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2,844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Epilepsy / Seizures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611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677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Psychiatric Conditions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611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495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Cardiac Conditions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415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429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428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468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Diabetes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285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337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343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348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351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Sickle Cell Disease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Bleeding Disorder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Kidney Disorders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141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Cancer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Cystic Fibrosis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  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7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427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589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706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808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    795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16,288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17,750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17,290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17,708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21,722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Primary Health Problems Presented</a:t>
            </a:r>
            <a:endParaRPr lang="en-US" sz="2800" dirty="0"/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7276191" cy="48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43000"/>
            <a:ext cx="727619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667000" y="2286000"/>
          <a:ext cx="4039979" cy="411480"/>
        </p:xfrm>
        <a:graphic>
          <a:graphicData uri="http://schemas.openxmlformats.org/drawingml/2006/table">
            <a:tbl>
              <a:tblPr/>
              <a:tblGrid>
                <a:gridCol w="1135012"/>
                <a:gridCol w="617587"/>
                <a:gridCol w="533400"/>
                <a:gridCol w="609600"/>
                <a:gridCol w="609600"/>
                <a:gridCol w="509380"/>
                <a:gridCol w="25400"/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Returned to Class after Treatment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79%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79%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79%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 smtClean="0">
                        <a:solidFill>
                          <a:srgbClr val="333333"/>
                        </a:solidFill>
                        <a:latin typeface="Calibri"/>
                      </a:endParaRPr>
                    </a:p>
                    <a:p>
                      <a:pPr algn="l" fontAlgn="b"/>
                      <a:endParaRPr lang="en-US" sz="900" b="1" i="0" u="none" strike="noStrike" dirty="0" smtClean="0">
                        <a:solidFill>
                          <a:srgbClr val="333333"/>
                        </a:solidFill>
                        <a:latin typeface="Calibri"/>
                      </a:endParaRPr>
                    </a:p>
                    <a:p>
                      <a:pPr algn="l" fontAlgn="b"/>
                      <a:endParaRPr lang="en-US" sz="900" b="1" i="0" u="none" strike="noStrike" dirty="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2895600"/>
          <a:ext cx="7772400" cy="1234440"/>
        </p:xfrm>
        <a:graphic>
          <a:graphicData uri="http://schemas.openxmlformats.org/drawingml/2006/table">
            <a:tbl>
              <a:tblPr/>
              <a:tblGrid>
                <a:gridCol w="3044859"/>
                <a:gridCol w="801279"/>
                <a:gridCol w="1041662"/>
                <a:gridCol w="965156"/>
                <a:gridCol w="959722"/>
                <a:gridCol w="959722"/>
              </a:tblGrid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Individual Health Care Plans Developed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latin typeface="Calibri"/>
                        </a:rPr>
                        <a:t>          1,904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latin typeface="Calibri"/>
                        </a:rPr>
                        <a:t>          1,776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1,879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1,771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2,163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Immunization Record Reviews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latin typeface="Calibri"/>
                        </a:rPr>
                        <a:t>        10,040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latin typeface="Calibri"/>
                        </a:rPr>
                        <a:t>        13,566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  9,153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45,080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34,635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Health Record Reviews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latin typeface="Calibri"/>
                        </a:rPr>
                        <a:t>        41,320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latin typeface="Calibri"/>
                        </a:rPr>
                        <a:t>        44,625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43,603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86,138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95,025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4419600"/>
          <a:ext cx="7772401" cy="1524000"/>
        </p:xfrm>
        <a:graphic>
          <a:graphicData uri="http://schemas.openxmlformats.org/drawingml/2006/table">
            <a:tbl>
              <a:tblPr/>
              <a:tblGrid>
                <a:gridCol w="3048000"/>
                <a:gridCol w="838200"/>
                <a:gridCol w="990600"/>
                <a:gridCol w="990600"/>
                <a:gridCol w="992324"/>
                <a:gridCol w="912677"/>
              </a:tblGrid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Health Screenings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Vision Screenings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60,189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59,702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60,269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58,173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58,782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Hearing Screenings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60,520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59,896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60,398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58,020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58,551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Scoliosis Screenings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10,315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10,559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11,227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10,260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10,946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BMI Screenings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33,452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37,902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35,815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36,381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  35,484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164,476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168,059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167,709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162,834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latin typeface="Calibri"/>
                        </a:rPr>
                        <a:t>      163,763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371600" y="2286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Health Room Visits - Return to Class </a:t>
            </a:r>
          </a:p>
          <a:p>
            <a:pPr algn="ctr"/>
            <a:r>
              <a:rPr lang="en-US" b="1" dirty="0" smtClean="0"/>
              <a:t>Including Health Screenings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1"/>
            <a:ext cx="8229600" cy="4267200"/>
          </a:xfrm>
        </p:spPr>
        <p:txBody>
          <a:bodyPr>
            <a:normAutofit fontScale="47500" lnSpcReduction="20000"/>
          </a:bodyPr>
          <a:lstStyle/>
          <a:p>
            <a:endParaRPr lang="en-US" sz="2400" dirty="0" smtClean="0"/>
          </a:p>
          <a:p>
            <a:endParaRPr lang="en-US" sz="2600" dirty="0" smtClean="0"/>
          </a:p>
          <a:p>
            <a:r>
              <a:rPr lang="en-US" sz="4400" dirty="0" smtClean="0"/>
              <a:t>Individual health care plans are developed for students with acute and chronic health conditions at the beginning of each school year with updates throughout the school year</a:t>
            </a:r>
          </a:p>
          <a:p>
            <a:endParaRPr lang="en-US" sz="4400" dirty="0" smtClean="0"/>
          </a:p>
          <a:p>
            <a:r>
              <a:rPr lang="en-US" sz="4400" dirty="0" smtClean="0"/>
              <a:t>Student health information is shared with the school principal, classroom teachers and other staff as appropriate and with parental consent </a:t>
            </a:r>
          </a:p>
          <a:p>
            <a:endParaRPr lang="en-US" sz="4400" dirty="0" smtClean="0"/>
          </a:p>
          <a:p>
            <a:r>
              <a:rPr lang="en-US" sz="4400" dirty="0" smtClean="0"/>
              <a:t>Designated school staff are trained to assist the school nurse as needed 	providing medication administration and first aid for students</a:t>
            </a:r>
          </a:p>
          <a:p>
            <a:pPr>
              <a:buNone/>
            </a:pPr>
            <a:r>
              <a:rPr lang="en-US" sz="2600" dirty="0" smtClean="0"/>
              <a:t/>
            </a:r>
            <a:br>
              <a:rPr lang="en-US" sz="2600" dirty="0" smtClean="0"/>
            </a:br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Health Care Planning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School Nurses are an integral part of the school based team meeting regularly with school staff to discuss academic accommodations for students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This method of collaboration in schools ensures that the student health condition does not impair academic success  </a:t>
            </a:r>
          </a:p>
          <a:p>
            <a:endParaRPr lang="en-US" sz="2400" dirty="0" smtClean="0"/>
          </a:p>
          <a:p>
            <a:r>
              <a:rPr lang="en-US" sz="2400" dirty="0" smtClean="0"/>
              <a:t>Staff from the exceptional student education program provide academic interventions with the regular classroom environment to ensure students remain with their classmates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School Based Teams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09872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3100" dirty="0" smtClean="0"/>
              <a:t>Parents/guardians remain a critical component for student success. </a:t>
            </a:r>
          </a:p>
          <a:p>
            <a:pPr>
              <a:buNone/>
            </a:pPr>
            <a:endParaRPr lang="en-US" sz="3100" dirty="0" smtClean="0"/>
          </a:p>
          <a:p>
            <a:r>
              <a:rPr lang="en-US" sz="3100" dirty="0" smtClean="0"/>
              <a:t>Parents provide student health information and data for school nurses on a regular basis</a:t>
            </a:r>
          </a:p>
          <a:p>
            <a:endParaRPr lang="en-US" sz="3100" dirty="0" smtClean="0"/>
          </a:p>
          <a:p>
            <a:r>
              <a:rPr lang="en-US" sz="3100" dirty="0" smtClean="0"/>
              <a:t>Parents are most likely to alert nurses if any changes occur in the student health condition</a:t>
            </a:r>
          </a:p>
          <a:p>
            <a:endParaRPr lang="en-US" sz="3100" dirty="0" smtClean="0"/>
          </a:p>
          <a:p>
            <a:r>
              <a:rPr lang="en-US" sz="3100" dirty="0" smtClean="0"/>
              <a:t>These collaborative partnerships within the school setting work to ensure the health and </a:t>
            </a:r>
            <a:r>
              <a:rPr lang="en-US" sz="3100" dirty="0" smtClean="0"/>
              <a:t>wellbeing </a:t>
            </a:r>
            <a:r>
              <a:rPr lang="en-US" sz="3100" dirty="0" smtClean="0"/>
              <a:t>of all students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Parent Participation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664</TotalTime>
  <Words>929</Words>
  <Application>Microsoft Office PowerPoint</Application>
  <PresentationFormat>On-screen Show (4:3)</PresentationFormat>
  <Paragraphs>262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  Presenter Disclosures</vt:lpstr>
      <vt:lpstr>Chronic Disease Trends in Palm Beach County Schools</vt:lpstr>
      <vt:lpstr>Palm Beach County</vt:lpstr>
      <vt:lpstr>Palm Beach County School District</vt:lpstr>
      <vt:lpstr>Student Grades</vt:lpstr>
      <vt:lpstr>Department of Exceptional Student Education (ESE)</vt:lpstr>
      <vt:lpstr>History of the Health Care District’s School Health Program</vt:lpstr>
      <vt:lpstr>Annual Funding for Nurses</vt:lpstr>
      <vt:lpstr>School Nurses Triage Students to Identify Problems</vt:lpstr>
      <vt:lpstr> Chronic Disease Trends - Five Years of Identified Data  </vt:lpstr>
      <vt:lpstr>Primary Health Problems Presented</vt:lpstr>
      <vt:lpstr> </vt:lpstr>
      <vt:lpstr>Health Care Planning</vt:lpstr>
      <vt:lpstr>School Based Teams</vt:lpstr>
      <vt:lpstr>Parent Participation</vt:lpstr>
    </vt:vector>
  </TitlesOfParts>
  <Company>Health Care District of Palm Beach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District of Palm Beach County</dc:title>
  <dc:creator>ahedges</dc:creator>
  <cp:lastModifiedBy>ahedges</cp:lastModifiedBy>
  <cp:revision>116</cp:revision>
  <dcterms:created xsi:type="dcterms:W3CDTF">2011-10-18T17:44:20Z</dcterms:created>
  <dcterms:modified xsi:type="dcterms:W3CDTF">2011-10-26T01:04:28Z</dcterms:modified>
</cp:coreProperties>
</file>