
<file path=[Content_Types].xml><?xml version="1.0" encoding="utf-8"?>
<Types xmlns="http://schemas.openxmlformats.org/package/2006/content-types">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s/slide2.xml" ContentType="application/vnd.openxmlformats-officedocument.presentationml.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docProps/app.xml" ContentType="application/vnd.openxmlformats-officedocument.extended-properties+xml"/>
  <Override PartName="/ppt/slideLayouts/slideLayout7.xml" ContentType="application/vnd.openxmlformats-officedocument.presentationml.slideLayout+xml"/>
  <Default Extension="jpeg" ContentType="image/jpeg"/>
  <Override PartName="/ppt/presProps.xml" ContentType="application/vnd.openxmlformats-officedocument.presentationml.presProps+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viewProps.xml" ContentType="application/vnd.openxmlformats-officedocument.presentationml.viewProps+xml"/>
  <Override PartName="/ppt/slideMasters/slideMaster1.xml" ContentType="application/vnd.openxmlformats-officedocument.presentationml.slideMaster+xml"/>
  <Default Extension="bin" ContentType="application/vnd.openxmlformats-officedocument.presentationml.printerSettings"/>
  <Default Extension="rels" ContentType="application/vnd.openxmlformats-package.relationships+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60" r:id="rId1"/>
  </p:sldMasterIdLst>
  <p:sldIdLst>
    <p:sldId id="257" r:id="rId2"/>
    <p:sldId id="259" r:id="rId3"/>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showPr showNarration="1">
    <p:present/>
    <p:sldAll/>
    <p:penClr>
      <a:prstClr val="red"/>
    </p:penClr>
    <p:extLst>
      <p:ext uri="{EC167BDD-8182-4AB7-AECC-EB403E3ABB37}">
        <p14:laserClr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a:srgbClr val="FF0000"/>
        </p14:laserClr>
      </p:ext>
      <p:ext uri="{2FDB2607-1784-4EEB-B798-7EB5836EED8A}">
        <p14:showMediaCtrls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
      </p:ext>
    </p:extLst>
  </p:showPr>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0"/>
    </p:ext>
  </p:extLst>
</p:presentationPr>
</file>

<file path=ppt/tableStyles.xml><?xml version="1.0" encoding="utf-8"?>
<a:tblStyleLst xmlns:a="http://schemas.openxmlformats.org/drawingml/2006/main" def="{5C22544A-7EE6-4342-B048-85BDC9FD1C3A}">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showGuides="1">
      <p:cViewPr>
        <p:scale>
          <a:sx n="120" d="100"/>
          <a:sy n="120" d="100"/>
        </p:scale>
        <p:origin x="-624" y="40"/>
      </p:cViewPr>
      <p:guideLst>
        <p:guide orient="horz" pos="798"/>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4" Type="http://schemas.openxmlformats.org/officeDocument/2006/relationships/printerSettings" Target="printerSettings/printerSettings1.bin"/><Relationship Id="rId5" Type="http://schemas.openxmlformats.org/officeDocument/2006/relationships/presProps" Target="presProps.xml"/><Relationship Id="rId7"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6"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7961376"/>
            <a:ext cx="6858000" cy="118262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858" y="8071104"/>
            <a:ext cx="1687068" cy="950976"/>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1769364" y="8058912"/>
            <a:ext cx="5088636" cy="950976"/>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1771650" y="5384800"/>
            <a:ext cx="4857750" cy="24384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1771650" y="8066716"/>
            <a:ext cx="5029200" cy="9144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57150" y="8091599"/>
            <a:ext cx="1543050" cy="914400"/>
          </a:xfrm>
        </p:spPr>
        <p:txBody>
          <a:bodyPr>
            <a:noAutofit/>
          </a:bodyPr>
          <a:lstStyle>
            <a:lvl1pPr algn="ctr">
              <a:defRPr sz="2000">
                <a:solidFill>
                  <a:srgbClr val="FFFFFF"/>
                </a:solidFill>
              </a:defRPr>
            </a:lvl1pPr>
          </a:lstStyle>
          <a:p>
            <a:fld id="{005ACE02-994B-F843-A326-FCF8B1F48F1E}" type="datetimeFigureOut">
              <a:rPr lang="en-US" smtClean="0"/>
              <a:pPr/>
              <a:t>10/29/11</a:t>
            </a:fld>
            <a:endParaRPr lang="en-US"/>
          </a:p>
        </p:txBody>
      </p:sp>
      <p:sp>
        <p:nvSpPr>
          <p:cNvPr id="17" name="Footer Placeholder 16"/>
          <p:cNvSpPr>
            <a:spLocks noGrp="1"/>
          </p:cNvSpPr>
          <p:nvPr>
            <p:ph type="ftr" sz="quarter" idx="11"/>
          </p:nvPr>
        </p:nvSpPr>
        <p:spPr>
          <a:xfrm>
            <a:off x="1564045" y="315385"/>
            <a:ext cx="4400550" cy="486833"/>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6000750" y="304800"/>
            <a:ext cx="628650" cy="508000"/>
          </a:xfrm>
        </p:spPr>
        <p:txBody>
          <a:bodyPr/>
          <a:lstStyle>
            <a:lvl1pPr>
              <a:defRPr>
                <a:solidFill>
                  <a:schemeClr val="tx2"/>
                </a:solidFill>
              </a:defRPr>
            </a:lvl1pPr>
          </a:lstStyle>
          <a:p>
            <a:fld id="{D68F3138-B1F9-8F49-B799-482353842AE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9486" y="304800"/>
            <a:ext cx="6115050" cy="13208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005ACE02-994B-F843-A326-FCF8B1F48F1E}" type="datetimeFigureOut">
              <a:rPr lang="en-US" smtClean="0"/>
              <a:pPr/>
              <a:t>10/29/11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D68F3138-B1F9-8F49-B799-482353842AED}" type="slidenum">
              <a:rPr lang="en-US" smtClean="0"/>
              <a:pPr/>
              <a:t>‹#›</a:t>
            </a:fld>
            <a:endParaRPr lang="en-US"/>
          </a:p>
        </p:txBody>
      </p:sp>
      <p:sp>
        <p:nvSpPr>
          <p:cNvPr id="8" name="Content Placeholder 7"/>
          <p:cNvSpPr>
            <a:spLocks noGrp="1"/>
          </p:cNvSpPr>
          <p:nvPr>
            <p:ph sz="quarter" idx="1"/>
          </p:nvPr>
        </p:nvSpPr>
        <p:spPr>
          <a:xfrm>
            <a:off x="459486" y="2133600"/>
            <a:ext cx="6115050" cy="5994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28700" y="3657601"/>
            <a:ext cx="5342335" cy="2230967"/>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2032000"/>
            <a:ext cx="6858000" cy="1524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2133600"/>
            <a:ext cx="971550" cy="13208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028700" y="2133600"/>
            <a:ext cx="5829300" cy="13208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028700" y="2133600"/>
            <a:ext cx="5715000" cy="13208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005ACE02-994B-F843-A326-FCF8B1F48F1E}" type="datetimeFigureOut">
              <a:rPr lang="en-US" smtClean="0"/>
              <a:pPr/>
              <a:t>10/29/11</a:t>
            </a:fld>
            <a:endParaRPr lang="en-US"/>
          </a:p>
        </p:txBody>
      </p:sp>
      <p:sp>
        <p:nvSpPr>
          <p:cNvPr id="13" name="Slide Number Placeholder 12"/>
          <p:cNvSpPr>
            <a:spLocks noGrp="1"/>
          </p:cNvSpPr>
          <p:nvPr>
            <p:ph type="sldNum" sz="quarter" idx="11"/>
          </p:nvPr>
        </p:nvSpPr>
        <p:spPr>
          <a:xfrm>
            <a:off x="0" y="2336800"/>
            <a:ext cx="971550" cy="935568"/>
          </a:xfrm>
        </p:spPr>
        <p:txBody>
          <a:bodyPr>
            <a:noAutofit/>
          </a:bodyPr>
          <a:lstStyle>
            <a:lvl1pPr>
              <a:defRPr sz="2400">
                <a:solidFill>
                  <a:srgbClr val="FFFFFF"/>
                </a:solidFill>
              </a:defRPr>
            </a:lvl1pPr>
          </a:lstStyle>
          <a:p>
            <a:fld id="{D68F3138-B1F9-8F49-B799-482353842AED}"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457200" y="2119423"/>
            <a:ext cx="2914650" cy="6096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3633676" y="2119423"/>
            <a:ext cx="2914650" cy="6096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005ACE02-994B-F843-A326-FCF8B1F48F1E}" type="datetimeFigureOut">
              <a:rPr lang="en-US" smtClean="0"/>
              <a:pPr/>
              <a:t>10/29/11</a:t>
            </a:fld>
            <a:endParaRPr lang="en-US"/>
          </a:p>
        </p:txBody>
      </p:sp>
      <p:sp>
        <p:nvSpPr>
          <p:cNvPr id="10" name="Slide Number Placeholder 9"/>
          <p:cNvSpPr>
            <a:spLocks noGrp="1"/>
          </p:cNvSpPr>
          <p:nvPr>
            <p:ph type="sldNum" sz="quarter" idx="16"/>
          </p:nvPr>
        </p:nvSpPr>
        <p:spPr/>
        <p:txBody>
          <a:bodyPr rtlCol="0"/>
          <a:lstStyle/>
          <a:p>
            <a:fld id="{D68F3138-B1F9-8F49-B799-482353842AED}"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00050" y="364067"/>
            <a:ext cx="6115050" cy="1159933"/>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457200" y="3251200"/>
            <a:ext cx="2914650" cy="4775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3600450" y="3251200"/>
            <a:ext cx="2914650" cy="4775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005ACE02-994B-F843-A326-FCF8B1F48F1E}" type="datetimeFigureOut">
              <a:rPr lang="en-US" smtClean="0"/>
              <a:pPr/>
              <a:t>10/29/11</a:t>
            </a:fld>
            <a:endParaRPr lang="en-US"/>
          </a:p>
        </p:txBody>
      </p:sp>
      <p:sp>
        <p:nvSpPr>
          <p:cNvPr id="12" name="Slide Number Placeholder 11"/>
          <p:cNvSpPr>
            <a:spLocks noGrp="1"/>
          </p:cNvSpPr>
          <p:nvPr>
            <p:ph type="sldNum" sz="quarter" idx="16"/>
          </p:nvPr>
        </p:nvSpPr>
        <p:spPr/>
        <p:txBody>
          <a:bodyPr rtlCol="0"/>
          <a:lstStyle/>
          <a:p>
            <a:fld id="{D68F3138-B1F9-8F49-B799-482353842AED}"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457200" y="2336800"/>
            <a:ext cx="2914650" cy="85344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3600450" y="2336800"/>
            <a:ext cx="2914650" cy="85344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05ACE02-994B-F843-A326-FCF8B1F48F1E}" type="datetimeFigureOut">
              <a:rPr lang="en-US" smtClean="0"/>
              <a:pPr/>
              <a:t>10/29/11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D68F3138-B1F9-8F49-B799-482353842AE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5ACE02-994B-F843-A326-FCF8B1F48F1E}" type="datetimeFigureOut">
              <a:rPr lang="en-US" smtClean="0"/>
              <a:pPr/>
              <a:t>10/29/11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8331200"/>
            <a:ext cx="400050" cy="508000"/>
          </a:xfrm>
        </p:spPr>
        <p:txBody>
          <a:bodyPr/>
          <a:lstStyle>
            <a:lvl1pPr>
              <a:defRPr>
                <a:solidFill>
                  <a:schemeClr val="tx2"/>
                </a:solidFill>
              </a:defRPr>
            </a:lvl1pPr>
          </a:lstStyle>
          <a:p>
            <a:fld id="{D68F3138-B1F9-8F49-B799-482353842AE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364067"/>
            <a:ext cx="6057900" cy="1159933"/>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005ACE02-994B-F843-A326-FCF8B1F48F1E}" type="datetimeFigureOut">
              <a:rPr lang="en-US" smtClean="0"/>
              <a:pPr/>
              <a:t>10/29/11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D68F3138-B1F9-8F49-B799-482353842AED}" type="slidenum">
              <a:rPr lang="en-US" smtClean="0"/>
              <a:pPr/>
              <a:t>‹#›</a:t>
            </a:fld>
            <a:endParaRPr lang="en-US"/>
          </a:p>
        </p:txBody>
      </p:sp>
      <p:sp>
        <p:nvSpPr>
          <p:cNvPr id="3" name="Text Placeholder 2"/>
          <p:cNvSpPr>
            <a:spLocks noGrp="1"/>
          </p:cNvSpPr>
          <p:nvPr>
            <p:ph type="body" idx="2"/>
          </p:nvPr>
        </p:nvSpPr>
        <p:spPr>
          <a:xfrm>
            <a:off x="457200" y="2336800"/>
            <a:ext cx="1200150" cy="57912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1771650" y="2336800"/>
            <a:ext cx="4800600" cy="5892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200150" y="7315200"/>
            <a:ext cx="5486400" cy="9144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6858" y="6096000"/>
            <a:ext cx="6858000" cy="118262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58" y="6217920"/>
            <a:ext cx="1097280" cy="950976"/>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159002" y="6205728"/>
            <a:ext cx="5698998" cy="950976"/>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200150" y="6197600"/>
            <a:ext cx="5486400" cy="9144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085850" y="0"/>
            <a:ext cx="75438" cy="915619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4686300" y="8331201"/>
            <a:ext cx="2000250" cy="486833"/>
          </a:xfrm>
        </p:spPr>
        <p:txBody>
          <a:bodyPr rtlCol="0"/>
          <a:lstStyle/>
          <a:p>
            <a:fld id="{005ACE02-994B-F843-A326-FCF8B1F48F1E}" type="datetimeFigureOut">
              <a:rPr lang="en-US" smtClean="0"/>
              <a:pPr/>
              <a:t>10/29/11</a:t>
            </a:fld>
            <a:endParaRPr lang="en-US"/>
          </a:p>
        </p:txBody>
      </p:sp>
      <p:sp>
        <p:nvSpPr>
          <p:cNvPr id="13" name="Slide Number Placeholder 12"/>
          <p:cNvSpPr>
            <a:spLocks noGrp="1"/>
          </p:cNvSpPr>
          <p:nvPr>
            <p:ph type="sldNum" sz="quarter" idx="11"/>
          </p:nvPr>
        </p:nvSpPr>
        <p:spPr>
          <a:xfrm>
            <a:off x="0" y="6222999"/>
            <a:ext cx="1085850" cy="884771"/>
          </a:xfrm>
        </p:spPr>
        <p:txBody>
          <a:bodyPr rtlCol="0"/>
          <a:lstStyle>
            <a:lvl1pPr>
              <a:defRPr sz="2800"/>
            </a:lvl1pPr>
          </a:lstStyle>
          <a:p>
            <a:fld id="{D68F3138-B1F9-8F49-B799-482353842AED}" type="slidenum">
              <a:rPr lang="en-US" smtClean="0"/>
              <a:pPr/>
              <a:t>‹#›</a:t>
            </a:fld>
            <a:endParaRPr lang="en-US"/>
          </a:p>
        </p:txBody>
      </p:sp>
      <p:sp>
        <p:nvSpPr>
          <p:cNvPr id="14" name="Footer Placeholder 13"/>
          <p:cNvSpPr>
            <a:spLocks noGrp="1"/>
          </p:cNvSpPr>
          <p:nvPr>
            <p:ph type="ftr" sz="quarter" idx="12"/>
          </p:nvPr>
        </p:nvSpPr>
        <p:spPr>
          <a:xfrm>
            <a:off x="1200150" y="8330942"/>
            <a:ext cx="3429000" cy="486833"/>
          </a:xfrm>
        </p:spPr>
        <p:txBody>
          <a:bodyPr rtlCol="0"/>
          <a:lstStyle/>
          <a:p>
            <a:endParaRPr lang="en-US"/>
          </a:p>
        </p:txBody>
      </p:sp>
      <p:sp>
        <p:nvSpPr>
          <p:cNvPr id="3" name="Picture Placeholder 2"/>
          <p:cNvSpPr>
            <a:spLocks noGrp="1"/>
          </p:cNvSpPr>
          <p:nvPr>
            <p:ph type="pic" idx="1"/>
          </p:nvPr>
        </p:nvSpPr>
        <p:spPr>
          <a:xfrm>
            <a:off x="1170432" y="0"/>
            <a:ext cx="5687568" cy="6091936"/>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05ACE02-994B-F843-A326-FCF8B1F48F1E}" type="datetimeFigureOut">
              <a:rPr lang="en-US" smtClean="0"/>
              <a:pPr/>
              <a:t>10/29/11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8F3138-B1F9-8F49-B799-482353842AE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14900" y="812801"/>
            <a:ext cx="1543050" cy="7355417"/>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342900" y="812800"/>
            <a:ext cx="4171950" cy="7355419"/>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914900" y="8331204"/>
            <a:ext cx="1657350" cy="486833"/>
          </a:xfrm>
        </p:spPr>
        <p:txBody>
          <a:bodyPr/>
          <a:lstStyle/>
          <a:p>
            <a:fld id="{005ACE02-994B-F843-A326-FCF8B1F48F1E}" type="datetimeFigureOut">
              <a:rPr lang="en-US" smtClean="0"/>
              <a:pPr/>
              <a:t>10/29/11</a:t>
            </a:fld>
            <a:endParaRPr lang="en-US"/>
          </a:p>
        </p:txBody>
      </p:sp>
      <p:sp>
        <p:nvSpPr>
          <p:cNvPr id="5" name="Footer Placeholder 4"/>
          <p:cNvSpPr>
            <a:spLocks noGrp="1"/>
          </p:cNvSpPr>
          <p:nvPr>
            <p:ph type="ftr" sz="quarter" idx="11"/>
          </p:nvPr>
        </p:nvSpPr>
        <p:spPr>
          <a:xfrm>
            <a:off x="342901" y="8330944"/>
            <a:ext cx="4180112" cy="486833"/>
          </a:xfrm>
        </p:spPr>
        <p:txBody>
          <a:bodyPr/>
          <a:lstStyle/>
          <a:p>
            <a:endParaRPr lang="en-US"/>
          </a:p>
        </p:txBody>
      </p:sp>
      <p:sp>
        <p:nvSpPr>
          <p:cNvPr id="7" name="Rectangle 6"/>
          <p:cNvSpPr/>
          <p:nvPr/>
        </p:nvSpPr>
        <p:spPr bwMode="white">
          <a:xfrm>
            <a:off x="4572239" y="0"/>
            <a:ext cx="240030" cy="9144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4606529" y="812800"/>
            <a:ext cx="171450" cy="83312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4606529" y="0"/>
            <a:ext cx="171450" cy="7112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4336654" y="263922"/>
            <a:ext cx="711200" cy="183357"/>
          </a:xfrm>
        </p:spPr>
        <p:txBody>
          <a:bodyPr/>
          <a:lstStyle/>
          <a:p>
            <a:fld id="{D68F3138-B1F9-8F49-B799-482353842AE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304800"/>
            <a:ext cx="6115050" cy="1320800"/>
          </a:xfrm>
          <a:prstGeom prst="rect">
            <a:avLst/>
          </a:prstGeom>
        </p:spPr>
        <p:txBody>
          <a:bodyPr vert="horz" anchor="ctr">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459486" y="2133600"/>
            <a:ext cx="6115050" cy="603504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0" y="8331201"/>
            <a:ext cx="2000250" cy="486833"/>
          </a:xfrm>
          <a:prstGeom prst="rect">
            <a:avLst/>
          </a:prstGeom>
        </p:spPr>
        <p:txBody>
          <a:bodyPr vert="horz" anchor="ctr" anchorCtr="0"/>
          <a:lstStyle>
            <a:lvl1pPr algn="l" eaLnBrk="1" latinLnBrk="0" hangingPunct="1">
              <a:defRPr kumimoji="0" sz="1400">
                <a:solidFill>
                  <a:schemeClr val="tx2"/>
                </a:solidFill>
              </a:defRPr>
            </a:lvl1pPr>
          </a:lstStyle>
          <a:p>
            <a:fld id="{005ACE02-994B-F843-A326-FCF8B1F48F1E}" type="datetimeFigureOut">
              <a:rPr lang="en-US" smtClean="0"/>
              <a:pPr/>
              <a:t>10/29/11</a:t>
            </a:fld>
            <a:endParaRPr lang="en-US"/>
          </a:p>
        </p:txBody>
      </p:sp>
      <p:sp>
        <p:nvSpPr>
          <p:cNvPr id="3" name="Footer Placeholder 2"/>
          <p:cNvSpPr>
            <a:spLocks noGrp="1"/>
          </p:cNvSpPr>
          <p:nvPr>
            <p:ph type="ftr" sz="quarter" idx="3"/>
          </p:nvPr>
        </p:nvSpPr>
        <p:spPr>
          <a:xfrm>
            <a:off x="457201" y="8330942"/>
            <a:ext cx="4065812" cy="486833"/>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527387"/>
            <a:ext cx="6858000" cy="42672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800949"/>
            <a:ext cx="400050" cy="45719"/>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442912" y="800949"/>
            <a:ext cx="6415088" cy="45719"/>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696296"/>
            <a:ext cx="400050" cy="325968"/>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D68F3138-B1F9-8F49-B799-482353842AE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9486" y="-207433"/>
            <a:ext cx="6115050" cy="1320800"/>
          </a:xfrm>
        </p:spPr>
        <p:txBody>
          <a:bodyPr>
            <a:normAutofit/>
          </a:bodyPr>
          <a:lstStyle/>
          <a:p>
            <a:pPr algn="ctr"/>
            <a:r>
              <a:rPr lang="en-US" sz="1600" b="1" dirty="0" smtClean="0">
                <a:solidFill>
                  <a:srgbClr val="000000"/>
                </a:solidFill>
                <a:latin typeface="Times"/>
                <a:cs typeface="Times"/>
              </a:rPr>
              <a:t>Impact on Massachusetts Children's Access to Healthcare as a Result of the 2006 Massachusetts Health Reform </a:t>
            </a:r>
            <a:r>
              <a:rPr lang="en-US" sz="1800" dirty="0" smtClean="0">
                <a:solidFill>
                  <a:srgbClr val="000000"/>
                </a:solidFill>
                <a:latin typeface="Times"/>
                <a:cs typeface="Times"/>
              </a:rPr>
              <a:t/>
            </a:r>
            <a:br>
              <a:rPr lang="en-US" sz="1800" dirty="0" smtClean="0">
                <a:solidFill>
                  <a:srgbClr val="000000"/>
                </a:solidFill>
                <a:latin typeface="Times"/>
                <a:cs typeface="Times"/>
              </a:rPr>
            </a:br>
            <a:r>
              <a:rPr lang="en-US" sz="1100" dirty="0" smtClean="0">
                <a:solidFill>
                  <a:srgbClr val="000000"/>
                </a:solidFill>
                <a:latin typeface="Times"/>
                <a:cs typeface="Times"/>
              </a:rPr>
              <a:t>Linda Jiang, B.S, </a:t>
            </a:r>
            <a:r>
              <a:rPr lang="en-US" sz="1100" dirty="0" smtClean="0">
                <a:solidFill>
                  <a:srgbClr val="000000"/>
                </a:solidFill>
                <a:latin typeface="Times"/>
                <a:cs typeface="Times"/>
              </a:rPr>
              <a:t>MPH</a:t>
            </a:r>
            <a:r>
              <a:rPr lang="en-US" sz="1100" dirty="0" smtClean="0">
                <a:latin typeface="Times"/>
                <a:cs typeface="Times"/>
              </a:rPr>
              <a:t>, </a:t>
            </a:r>
            <a:r>
              <a:rPr lang="en-US" sz="1100" dirty="0" err="1" smtClean="0">
                <a:solidFill>
                  <a:schemeClr val="tx1"/>
                </a:solidFill>
                <a:latin typeface="Times"/>
                <a:cs typeface="Times"/>
              </a:rPr>
              <a:t>jiang.l.linda@gmail.com</a:t>
            </a:r>
            <a:endParaRPr lang="en-US" sz="1100" dirty="0">
              <a:solidFill>
                <a:schemeClr val="tx1"/>
              </a:solidFill>
              <a:latin typeface="Times"/>
              <a:cs typeface="Times"/>
            </a:endParaRPr>
          </a:p>
        </p:txBody>
      </p:sp>
      <p:graphicFrame>
        <p:nvGraphicFramePr>
          <p:cNvPr id="13" name="Table 12"/>
          <p:cNvGraphicFramePr>
            <a:graphicFrameLocks noGrp="1"/>
          </p:cNvGraphicFramePr>
          <p:nvPr>
            <p:extLst>
              <p:ext uri="{D42A27DB-BD31-4B8C-83A1-F6EECF244321}">
                <p14:mod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784130128"/>
              </p:ext>
            </p:extLst>
          </p:nvPr>
        </p:nvGraphicFramePr>
        <p:xfrm>
          <a:off x="0" y="1264879"/>
          <a:ext cx="6858000" cy="6830941"/>
        </p:xfrm>
        <a:graphic>
          <a:graphicData uri="http://schemas.openxmlformats.org/drawingml/2006/table">
            <a:tbl>
              <a:tblPr firstRow="1" bandRow="1">
                <a:tableStyleId>{912C8C85-51F0-491E-9774-3900AFEF0FD7}</a:tableStyleId>
              </a:tblPr>
              <a:tblGrid>
                <a:gridCol w="1060734"/>
                <a:gridCol w="5797266"/>
              </a:tblGrid>
              <a:tr h="160861">
                <a:tc gridSpan="2">
                  <a:txBody>
                    <a:bodyPr/>
                    <a:lstStyle/>
                    <a:p>
                      <a:pPr algn="ctr"/>
                      <a:r>
                        <a:rPr lang="en-US" sz="1100" dirty="0" smtClean="0">
                          <a:latin typeface="Times"/>
                          <a:cs typeface="Times"/>
                        </a:rPr>
                        <a:t>Background and Overview </a:t>
                      </a:r>
                      <a:endParaRPr lang="en-US" sz="1100" dirty="0">
                        <a:latin typeface="Times"/>
                        <a:cs typeface="Times"/>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1">
                        <a:lumMod val="75000"/>
                      </a:schemeClr>
                    </a:solidFill>
                  </a:tcPr>
                </a:tc>
                <a:tc hMerge="1">
                  <a:txBody>
                    <a:bodyPr/>
                    <a:lstStyle/>
                    <a:p>
                      <a:endParaRPr lang="en-US" dirty="0"/>
                    </a:p>
                  </a:txBody>
                  <a:tcPr/>
                </a:tc>
              </a:tr>
              <a:tr h="551180">
                <a:tc>
                  <a:txBody>
                    <a:bodyPr/>
                    <a:lstStyle/>
                    <a:p>
                      <a:pPr algn="l"/>
                      <a:r>
                        <a:rPr lang="en-US" sz="1100" b="1" dirty="0" smtClean="0">
                          <a:latin typeface="Times"/>
                          <a:cs typeface="Times"/>
                        </a:rPr>
                        <a:t>Brief Background</a:t>
                      </a:r>
                      <a:endParaRPr lang="en-US" sz="1100" b="1" dirty="0">
                        <a:latin typeface="Times"/>
                        <a:cs typeface="Times"/>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l">
                        <a:buFont typeface="Arial"/>
                        <a:buChar char="•"/>
                      </a:pPr>
                      <a:r>
                        <a:rPr lang="en-US" sz="1100" dirty="0" smtClean="0">
                          <a:latin typeface="Times"/>
                          <a:cs typeface="Times"/>
                        </a:rPr>
                        <a:t> Providing children with healthcare services translate into a lifetime of health savings.</a:t>
                      </a:r>
                    </a:p>
                    <a:p>
                      <a:pPr algn="l">
                        <a:buFont typeface="Arial"/>
                        <a:buChar char="•"/>
                      </a:pPr>
                      <a:r>
                        <a:rPr lang="en-US" sz="1100" baseline="0" dirty="0" smtClean="0">
                          <a:latin typeface="Times"/>
                          <a:cs typeface="Times"/>
                        </a:rPr>
                        <a:t> </a:t>
                      </a:r>
                      <a:r>
                        <a:rPr lang="en-US" sz="1100" dirty="0" smtClean="0">
                          <a:latin typeface="Times"/>
                          <a:cs typeface="Times"/>
                        </a:rPr>
                        <a:t>In 2006, Massachusetts enacted a law that will provide near-universal coverage.</a:t>
                      </a:r>
                    </a:p>
                    <a:p>
                      <a:pPr algn="l">
                        <a:buFont typeface="Arial"/>
                        <a:buChar char="•"/>
                      </a:pPr>
                      <a:r>
                        <a:rPr lang="en-US" sz="1100" dirty="0" smtClean="0">
                          <a:latin typeface="Times"/>
                          <a:cs typeface="Times"/>
                        </a:rPr>
                        <a:t> Concerning children’s access to healthcare, </a:t>
                      </a:r>
                      <a:r>
                        <a:rPr lang="en-US" sz="1100" dirty="0" err="1" smtClean="0">
                          <a:latin typeface="Times"/>
                          <a:cs typeface="Times"/>
                        </a:rPr>
                        <a:t>MassHealth</a:t>
                      </a:r>
                      <a:r>
                        <a:rPr lang="en-US" sz="1100" dirty="0" smtClean="0">
                          <a:latin typeface="Times"/>
                          <a:cs typeface="Times"/>
                        </a:rPr>
                        <a:t>, the state’s combined Medicaid/State Children’s Health Insurance Program (SCHIP) was expanded to include children with family income levels from 200 percent of FPL to 300 percent of FPL. </a:t>
                      </a:r>
                    </a:p>
                    <a:p>
                      <a:pPr algn="l">
                        <a:buFont typeface="Arial"/>
                        <a:buChar char="•"/>
                      </a:pPr>
                      <a:r>
                        <a:rPr lang="en-US" sz="1100" dirty="0" smtClean="0">
                          <a:latin typeface="Times"/>
                          <a:cs typeface="Times"/>
                        </a:rPr>
                        <a:t> Commonwealth Choice, an insurance exchange of unsubsidized health plans, provided families above 300 percent FLP the opportunity purchase policies. </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449621">
                <a:tc>
                  <a:txBody>
                    <a:bodyPr/>
                    <a:lstStyle/>
                    <a:p>
                      <a:pPr algn="l"/>
                      <a:r>
                        <a:rPr lang="en-US" sz="1100" b="1" dirty="0" smtClean="0">
                          <a:latin typeface="Times"/>
                          <a:cs typeface="Times"/>
                        </a:rPr>
                        <a:t>Objectives</a:t>
                      </a:r>
                      <a:r>
                        <a:rPr lang="en-US" sz="1100" b="1" baseline="0" dirty="0" smtClean="0">
                          <a:latin typeface="Times"/>
                          <a:cs typeface="Times"/>
                        </a:rPr>
                        <a:t> </a:t>
                      </a:r>
                      <a:endParaRPr lang="en-US" sz="1100" b="1" dirty="0">
                        <a:latin typeface="Times"/>
                        <a:cs typeface="Times"/>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buFont typeface="Arial"/>
                        <a:buChar char="•"/>
                      </a:pPr>
                      <a:r>
                        <a:rPr lang="en-US" sz="1100" dirty="0" smtClean="0">
                          <a:latin typeface="Times"/>
                          <a:cs typeface="Times"/>
                        </a:rPr>
                        <a:t> Examine the impact of Massachusetts healthcare reform on children’s access pre- and post-reform using potential, blended, and realized access measures.</a:t>
                      </a:r>
                      <a:endParaRPr lang="en-US" sz="1100" dirty="0">
                        <a:latin typeface="Times"/>
                        <a:cs typeface="Times"/>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46380">
                <a:tc>
                  <a:txBody>
                    <a:bodyPr/>
                    <a:lstStyle/>
                    <a:p>
                      <a:pPr algn="l"/>
                      <a:r>
                        <a:rPr lang="en-US" sz="1100" b="1" dirty="0" smtClean="0">
                          <a:solidFill>
                            <a:schemeClr val="tx1"/>
                          </a:solidFill>
                          <a:latin typeface="Times"/>
                          <a:cs typeface="Times"/>
                        </a:rPr>
                        <a:t>Conceptual Framework</a:t>
                      </a:r>
                      <a:endParaRPr lang="en-US" sz="1100" b="1" dirty="0">
                        <a:solidFill>
                          <a:schemeClr val="tx1"/>
                        </a:solidFill>
                        <a:latin typeface="Times"/>
                        <a:cs typeface="Times"/>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defTabSz="4389438">
                        <a:buFont typeface="Arial"/>
                        <a:buChar char="•"/>
                      </a:pPr>
                      <a:r>
                        <a:rPr lang="en-US" sz="1100" b="1" dirty="0" smtClean="0">
                          <a:latin typeface="Times"/>
                          <a:cs typeface="Times"/>
                        </a:rPr>
                        <a:t> Potential Access: </a:t>
                      </a:r>
                      <a:r>
                        <a:rPr lang="en-US" sz="1100" dirty="0" smtClean="0">
                          <a:latin typeface="Times"/>
                          <a:cs typeface="Times"/>
                        </a:rPr>
                        <a:t>Characteristics of the healthcare delivery system (provider availability) or population (insurance coverage, age, health status)</a:t>
                      </a:r>
                    </a:p>
                    <a:p>
                      <a:pPr defTabSz="4389438">
                        <a:buFont typeface="Arial"/>
                        <a:buChar char="•"/>
                      </a:pPr>
                      <a:r>
                        <a:rPr lang="en-US" sz="1100" dirty="0" smtClean="0">
                          <a:latin typeface="Times"/>
                          <a:cs typeface="Times"/>
                        </a:rPr>
                        <a:t> </a:t>
                      </a:r>
                      <a:r>
                        <a:rPr lang="en-US" sz="1100" b="1" dirty="0" smtClean="0">
                          <a:latin typeface="Times"/>
                          <a:cs typeface="Times"/>
                        </a:rPr>
                        <a:t>Realized Access: </a:t>
                      </a:r>
                      <a:r>
                        <a:rPr lang="en-US" sz="1100" dirty="0" smtClean="0">
                          <a:latin typeface="Times"/>
                          <a:cs typeface="Times"/>
                        </a:rPr>
                        <a:t>Actual use measured by utilization rates and subjective descriptions of care</a:t>
                      </a:r>
                    </a:p>
                    <a:p>
                      <a:pPr defTabSz="4389438">
                        <a:buFont typeface="Arial"/>
                        <a:buChar char="•"/>
                      </a:pPr>
                      <a:r>
                        <a:rPr lang="en-US" sz="1100" dirty="0" smtClean="0">
                          <a:latin typeface="Times"/>
                          <a:cs typeface="Times"/>
                        </a:rPr>
                        <a:t> </a:t>
                      </a:r>
                      <a:r>
                        <a:rPr lang="en-US" sz="1100" b="1" dirty="0" smtClean="0">
                          <a:latin typeface="Times"/>
                          <a:cs typeface="Times"/>
                        </a:rPr>
                        <a:t>Blended Access: </a:t>
                      </a:r>
                      <a:r>
                        <a:rPr lang="en-US" sz="1100" dirty="0" smtClean="0">
                          <a:latin typeface="Times"/>
                          <a:cs typeface="Times"/>
                        </a:rPr>
                        <a:t>Reflects the combination of probable and actual use of medical care</a:t>
                      </a:r>
                    </a:p>
                    <a:p>
                      <a:pPr defTabSz="4389438">
                        <a:buFont typeface="Arial"/>
                        <a:buChar char="•"/>
                      </a:pPr>
                      <a:r>
                        <a:rPr lang="en-US" sz="1100" dirty="0" smtClean="0">
                          <a:latin typeface="Times"/>
                          <a:cs typeface="Times"/>
                        </a:rPr>
                        <a:t> </a:t>
                      </a:r>
                      <a:r>
                        <a:rPr lang="en-US" sz="1100" b="1" dirty="0" smtClean="0">
                          <a:latin typeface="Times"/>
                          <a:cs typeface="Times"/>
                        </a:rPr>
                        <a:t>Anderson and </a:t>
                      </a:r>
                      <a:r>
                        <a:rPr lang="en-US" sz="1100" b="1" dirty="0" err="1" smtClean="0">
                          <a:latin typeface="Times"/>
                          <a:cs typeface="Times"/>
                        </a:rPr>
                        <a:t>Aday</a:t>
                      </a:r>
                      <a:r>
                        <a:rPr lang="en-US" sz="1100" b="1" baseline="0" dirty="0" smtClean="0">
                          <a:latin typeface="Times"/>
                          <a:cs typeface="Times"/>
                        </a:rPr>
                        <a:t> Framework</a:t>
                      </a:r>
                      <a:r>
                        <a:rPr lang="en-US" sz="1100" baseline="0" dirty="0" smtClean="0">
                          <a:latin typeface="Times"/>
                          <a:cs typeface="Times"/>
                        </a:rPr>
                        <a:t>: Predisposing characteristics, enabling resources, and need for medical services are factors that influence utilization of health services. </a:t>
                      </a:r>
                      <a:endParaRPr lang="en-US" sz="1100" b="1" baseline="0" dirty="0" smtClean="0">
                        <a:latin typeface="Times"/>
                        <a:cs typeface="Times"/>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r>
              <a:tr h="264160">
                <a:tc gridSpan="2">
                  <a:txBody>
                    <a:bodyPr/>
                    <a:lstStyle/>
                    <a:p>
                      <a:pPr algn="ctr"/>
                      <a:r>
                        <a:rPr lang="en-US" sz="1100" b="1" dirty="0" smtClean="0">
                          <a:solidFill>
                            <a:schemeClr val="bg1"/>
                          </a:solidFill>
                          <a:latin typeface="Times"/>
                          <a:cs typeface="Times"/>
                        </a:rPr>
                        <a:t>Data Sources and Methods</a:t>
                      </a:r>
                      <a:r>
                        <a:rPr lang="en-US" sz="1100" b="1" baseline="0" dirty="0" smtClean="0">
                          <a:solidFill>
                            <a:schemeClr val="bg1"/>
                          </a:solidFill>
                          <a:latin typeface="Times"/>
                          <a:cs typeface="Times"/>
                        </a:rPr>
                        <a:t> </a:t>
                      </a:r>
                      <a:endParaRPr lang="en-US" sz="1100" b="1" dirty="0">
                        <a:solidFill>
                          <a:schemeClr val="bg1"/>
                        </a:solidFill>
                        <a:latin typeface="Times"/>
                        <a:cs typeface="Times"/>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558BB8"/>
                    </a:solidFill>
                  </a:tcPr>
                </a:tc>
                <a:tc hMerge="1">
                  <a:txBody>
                    <a:bodyPr/>
                    <a:lstStyle/>
                    <a:p>
                      <a:endParaRPr kumimoji="0" lang="en-US" sz="1200" b="1" kern="1200" dirty="0" smtClean="0">
                        <a:solidFill>
                          <a:schemeClr val="bg1"/>
                        </a:solidFill>
                        <a:latin typeface="Arial"/>
                        <a:ea typeface="+mn-ea"/>
                        <a:cs typeface="Arial"/>
                      </a:endParaRPr>
                    </a:p>
                  </a:txBody>
                  <a:tcPr/>
                </a:tc>
              </a:tr>
              <a:tr h="426720">
                <a:tc>
                  <a:txBody>
                    <a:bodyPr/>
                    <a:lstStyle/>
                    <a:p>
                      <a:pPr algn="l"/>
                      <a:r>
                        <a:rPr lang="en-US" sz="1100" b="1" dirty="0" smtClean="0">
                          <a:latin typeface="Times"/>
                          <a:cs typeface="Times"/>
                        </a:rPr>
                        <a:t>Data Source</a:t>
                      </a:r>
                      <a:endParaRPr lang="en-US" sz="1100" b="1" dirty="0">
                        <a:latin typeface="Times"/>
                        <a:cs typeface="Times"/>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 typeface="Arial"/>
                        <a:buChar char="•"/>
                        <a:tabLst/>
                        <a:defRPr/>
                      </a:pPr>
                      <a:r>
                        <a:rPr lang="en-US" sz="1100" dirty="0" smtClean="0">
                          <a:latin typeface="Times"/>
                          <a:cs typeface="Times"/>
                        </a:rPr>
                        <a:t> The National Survey of Children’s Health (NSCH), a national telephone survey, for years 2003 and 2007. </a:t>
                      </a:r>
                      <a:endParaRPr lang="en-US" sz="1100" dirty="0">
                        <a:latin typeface="Times"/>
                        <a:cs typeface="Times"/>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759460">
                <a:tc>
                  <a:txBody>
                    <a:bodyPr/>
                    <a:lstStyle/>
                    <a:p>
                      <a:r>
                        <a:rPr lang="en-US" sz="1100" b="1" dirty="0" smtClean="0">
                          <a:latin typeface="Times"/>
                          <a:cs typeface="Times"/>
                        </a:rPr>
                        <a:t>Methods</a:t>
                      </a:r>
                      <a:r>
                        <a:rPr lang="en-US" sz="1100" b="1" baseline="0" dirty="0" smtClean="0">
                          <a:latin typeface="Times"/>
                          <a:cs typeface="Times"/>
                        </a:rPr>
                        <a:t> </a:t>
                      </a:r>
                      <a:endParaRPr lang="en-US" sz="1100" b="1" dirty="0">
                        <a:latin typeface="Times"/>
                        <a:cs typeface="Times"/>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defTabSz="914318">
                        <a:buFont typeface="Arial"/>
                        <a:buChar char="•"/>
                      </a:pPr>
                      <a:r>
                        <a:rPr lang="en-US" sz="1100" baseline="0" dirty="0" smtClean="0">
                          <a:latin typeface="Times"/>
                          <a:cs typeface="Times"/>
                        </a:rPr>
                        <a:t> </a:t>
                      </a:r>
                      <a:r>
                        <a:rPr lang="en-US" sz="1100" dirty="0" smtClean="0">
                          <a:latin typeface="Times"/>
                          <a:cs typeface="Times"/>
                        </a:rPr>
                        <a:t>NSCH data was evaluated using</a:t>
                      </a:r>
                      <a:r>
                        <a:rPr lang="en-US" sz="1100" baseline="0" dirty="0" smtClean="0">
                          <a:latin typeface="Times"/>
                          <a:cs typeface="Times"/>
                        </a:rPr>
                        <a:t> the following</a:t>
                      </a:r>
                      <a:r>
                        <a:rPr lang="en-US" sz="1100" dirty="0" smtClean="0">
                          <a:latin typeface="Times"/>
                          <a:cs typeface="Times"/>
                        </a:rPr>
                        <a:t> five access measures:</a:t>
                      </a:r>
                    </a:p>
                    <a:p>
                      <a:pPr lvl="1" defTabSz="914318">
                        <a:buFont typeface="Arial"/>
                        <a:buChar char="•"/>
                      </a:pPr>
                      <a:r>
                        <a:rPr lang="en-US" sz="1100" dirty="0" smtClean="0">
                          <a:latin typeface="Times"/>
                          <a:cs typeface="Times"/>
                        </a:rPr>
                        <a:t> Potential access measure: “What type of health insurance coverage, if any, did children have at the time of survey?” </a:t>
                      </a:r>
                    </a:p>
                    <a:p>
                      <a:pPr lvl="1" defTabSz="914318">
                        <a:buFont typeface="Arial"/>
                        <a:buChar char="•"/>
                      </a:pPr>
                      <a:r>
                        <a:rPr lang="en-US" sz="1100" dirty="0" smtClean="0">
                          <a:latin typeface="Times"/>
                          <a:cs typeface="Times"/>
                        </a:rPr>
                        <a:t> Blended access measure: “In general, how would you describe child’s health- excellent, very good, good, fair, or poor?”</a:t>
                      </a:r>
                    </a:p>
                    <a:p>
                      <a:pPr lvl="1" defTabSz="914318">
                        <a:buFont typeface="Arial"/>
                        <a:buChar char="•"/>
                      </a:pPr>
                      <a:r>
                        <a:rPr lang="en-US" sz="1100" dirty="0" smtClean="0">
                          <a:latin typeface="Times"/>
                          <a:cs typeface="Times"/>
                        </a:rPr>
                        <a:t> Realized access measures: “One or more preventive medical visits during the past 12 months”, “One or more preventive dental visits during the past 12 months”, and “Received mental health visits when needed during the past 12 months.” </a:t>
                      </a:r>
                    </a:p>
                    <a:p>
                      <a:pPr defTabSz="914318">
                        <a:buFont typeface="Arial"/>
                        <a:buChar char="•"/>
                      </a:pPr>
                      <a:r>
                        <a:rPr lang="en-US" sz="1100" baseline="0" dirty="0" smtClean="0">
                          <a:latin typeface="Times"/>
                          <a:cs typeface="Times"/>
                        </a:rPr>
                        <a:t> </a:t>
                      </a:r>
                      <a:r>
                        <a:rPr lang="en-US" sz="1100" dirty="0" smtClean="0">
                          <a:latin typeface="Times"/>
                          <a:cs typeface="Times"/>
                        </a:rPr>
                        <a:t>The two-proportion </a:t>
                      </a:r>
                      <a:r>
                        <a:rPr lang="en-US" sz="1100" dirty="0" err="1" smtClean="0">
                          <a:latin typeface="Times"/>
                          <a:cs typeface="Times"/>
                        </a:rPr>
                        <a:t>z</a:t>
                      </a:r>
                      <a:r>
                        <a:rPr lang="en-US" sz="1100" dirty="0" smtClean="0">
                          <a:latin typeface="Times"/>
                          <a:cs typeface="Times"/>
                        </a:rPr>
                        <a:t>-test (0.10 level) was used to compare the 2003 and 2007 measures. </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0">
                <a:tc gridSpan="2">
                  <a:txBody>
                    <a:bodyPr/>
                    <a:lstStyle/>
                    <a:p>
                      <a:pPr algn="ctr"/>
                      <a:r>
                        <a:rPr lang="en-US" sz="1100" b="1" dirty="0" smtClean="0">
                          <a:solidFill>
                            <a:schemeClr val="bg1"/>
                          </a:solidFill>
                          <a:latin typeface="Times"/>
                          <a:cs typeface="Times"/>
                        </a:rPr>
                        <a:t>Results </a:t>
                      </a:r>
                      <a:endParaRPr lang="en-US" sz="1100" b="1" dirty="0">
                        <a:solidFill>
                          <a:schemeClr val="bg1"/>
                        </a:solidFill>
                        <a:latin typeface="Times"/>
                        <a:cs typeface="Times"/>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558BB8"/>
                    </a:solidFill>
                  </a:tcPr>
                </a:tc>
                <a:tc hMerge="1">
                  <a:txBody>
                    <a:bodyPr/>
                    <a:lstStyle/>
                    <a:p>
                      <a:endParaRPr lang="en-US" sz="1100" dirty="0">
                        <a:latin typeface="Arial"/>
                        <a:cs typeface="Arial"/>
                      </a:endParaRPr>
                    </a:p>
                  </a:txBody>
                  <a:tcPr/>
                </a:tc>
              </a:tr>
              <a:tr h="759460">
                <a:tc>
                  <a:txBody>
                    <a:bodyPr/>
                    <a:lstStyle/>
                    <a:p>
                      <a:r>
                        <a:rPr lang="en-US" sz="1100" b="1" dirty="0" smtClean="0">
                          <a:latin typeface="Times"/>
                          <a:cs typeface="Times"/>
                        </a:rPr>
                        <a:t>Access: Overall</a:t>
                      </a:r>
                    </a:p>
                    <a:p>
                      <a:endParaRPr lang="en-US" sz="1100" b="1" dirty="0">
                        <a:latin typeface="Times"/>
                        <a:cs typeface="Times"/>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buFont typeface="Arial"/>
                        <a:buNone/>
                      </a:pPr>
                      <a:r>
                        <a:rPr lang="en-US" sz="1100" dirty="0" smtClean="0">
                          <a:latin typeface="Times"/>
                          <a:cs typeface="Times"/>
                        </a:rPr>
                        <a:t>1 year after the implementation of state reform, children in Massachusetts were: </a:t>
                      </a:r>
                    </a:p>
                    <a:p>
                      <a:pPr>
                        <a:buFont typeface="Arial"/>
                        <a:buChar char="•"/>
                      </a:pPr>
                      <a:r>
                        <a:rPr lang="en-US" sz="1100" dirty="0" smtClean="0">
                          <a:latin typeface="Times"/>
                          <a:cs typeface="Times"/>
                        </a:rPr>
                        <a:t> Significantly less likely to be uninsured (</a:t>
                      </a:r>
                      <a:r>
                        <a:rPr lang="en-US" sz="1100" dirty="0" err="1" smtClean="0">
                          <a:latin typeface="Times"/>
                          <a:cs typeface="Times"/>
                        </a:rPr>
                        <a:t>p</a:t>
                      </a:r>
                      <a:r>
                        <a:rPr lang="en-US" sz="1100" dirty="0" smtClean="0">
                          <a:latin typeface="Times"/>
                          <a:cs typeface="Times"/>
                        </a:rPr>
                        <a:t>=0.0797);</a:t>
                      </a:r>
                    </a:p>
                    <a:p>
                      <a:pPr>
                        <a:buFont typeface="Arial"/>
                        <a:buChar char="•"/>
                      </a:pPr>
                      <a:r>
                        <a:rPr lang="en-US" sz="1100" dirty="0" smtClean="0">
                          <a:latin typeface="Times"/>
                          <a:cs typeface="Times"/>
                        </a:rPr>
                        <a:t> Significantly less likely to be fair/poor health status (</a:t>
                      </a:r>
                      <a:r>
                        <a:rPr lang="en-US" sz="1100" dirty="0" err="1" smtClean="0">
                          <a:latin typeface="Times"/>
                          <a:cs typeface="Times"/>
                        </a:rPr>
                        <a:t>p</a:t>
                      </a:r>
                      <a:r>
                        <a:rPr lang="en-US" sz="1100" dirty="0" smtClean="0">
                          <a:latin typeface="Times"/>
                          <a:cs typeface="Times"/>
                        </a:rPr>
                        <a:t>=0.0611);</a:t>
                      </a:r>
                    </a:p>
                    <a:p>
                      <a:pPr>
                        <a:buFont typeface="Arial"/>
                        <a:buChar char="•"/>
                      </a:pPr>
                      <a:r>
                        <a:rPr lang="en-US" sz="1100" dirty="0" smtClean="0">
                          <a:latin typeface="Times"/>
                          <a:cs typeface="Times"/>
                        </a:rPr>
                        <a:t> Significantly more likely to have one or more preventive medical (p0.00); and</a:t>
                      </a:r>
                    </a:p>
                    <a:p>
                      <a:pPr>
                        <a:buFont typeface="Arial"/>
                        <a:buChar char="•"/>
                      </a:pPr>
                      <a:r>
                        <a:rPr lang="en-US" sz="1100" dirty="0" smtClean="0">
                          <a:latin typeface="Times"/>
                          <a:cs typeface="Times"/>
                        </a:rPr>
                        <a:t> Significantly more likely to have one or more dental visits (</a:t>
                      </a:r>
                      <a:r>
                        <a:rPr lang="en-US" sz="1100" dirty="0" err="1" smtClean="0">
                          <a:latin typeface="Times"/>
                          <a:cs typeface="Times"/>
                        </a:rPr>
                        <a:t>p</a:t>
                      </a:r>
                      <a:r>
                        <a:rPr lang="en-US" sz="1100" dirty="0" smtClean="0">
                          <a:latin typeface="Times"/>
                          <a:cs typeface="Times"/>
                        </a:rPr>
                        <a:t>=0.0004)</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80241">
                <a:tc>
                  <a:txBody>
                    <a:bodyPr/>
                    <a:lstStyle/>
                    <a:p>
                      <a:r>
                        <a:rPr lang="en-US" sz="1100" b="1" dirty="0" smtClean="0">
                          <a:latin typeface="Times"/>
                          <a:cs typeface="Times"/>
                        </a:rPr>
                        <a:t>By Income</a:t>
                      </a:r>
                      <a:endParaRPr lang="en-US" sz="1100" b="1" dirty="0">
                        <a:latin typeface="Times"/>
                        <a:cs typeface="Times"/>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 typeface="Arial"/>
                        <a:buChar char="•"/>
                        <a:tabLst/>
                        <a:defRPr/>
                      </a:pPr>
                      <a:r>
                        <a:rPr lang="en-US" sz="1100" dirty="0" smtClean="0">
                          <a:latin typeface="Times"/>
                          <a:cs typeface="Times"/>
                        </a:rPr>
                        <a:t> The strongest gains were attained by children with family income between 200-399 % FPL. </a:t>
                      </a:r>
                      <a:endParaRPr lang="en-US" sz="1100" dirty="0">
                        <a:latin typeface="Times"/>
                        <a:cs typeface="Times"/>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9486" y="-207433"/>
            <a:ext cx="6115050" cy="1320800"/>
          </a:xfrm>
        </p:spPr>
        <p:txBody>
          <a:bodyPr>
            <a:normAutofit/>
          </a:bodyPr>
          <a:lstStyle/>
          <a:p>
            <a:pPr algn="ctr"/>
            <a:r>
              <a:rPr lang="en-US" sz="1600" b="1" dirty="0" smtClean="0">
                <a:solidFill>
                  <a:srgbClr val="000000"/>
                </a:solidFill>
                <a:latin typeface="Times"/>
                <a:cs typeface="Times"/>
              </a:rPr>
              <a:t>Impact on Massachusetts Children's Access to Healthcare as a Result of the 2006 Massachusetts Health Reform </a:t>
            </a:r>
            <a:r>
              <a:rPr lang="en-US" sz="1800" dirty="0" smtClean="0">
                <a:solidFill>
                  <a:srgbClr val="000000"/>
                </a:solidFill>
                <a:latin typeface="Times"/>
                <a:cs typeface="Times"/>
              </a:rPr>
              <a:t/>
            </a:r>
            <a:br>
              <a:rPr lang="en-US" sz="1800" dirty="0" smtClean="0">
                <a:solidFill>
                  <a:srgbClr val="000000"/>
                </a:solidFill>
                <a:latin typeface="Times"/>
                <a:cs typeface="Times"/>
              </a:rPr>
            </a:br>
            <a:r>
              <a:rPr lang="en-US" sz="1100" dirty="0" smtClean="0">
                <a:solidFill>
                  <a:srgbClr val="000000"/>
                </a:solidFill>
                <a:latin typeface="Times"/>
                <a:cs typeface="Times"/>
              </a:rPr>
              <a:t>Linda Jiang, B.S</a:t>
            </a:r>
            <a:r>
              <a:rPr lang="en-US" sz="1100" smtClean="0">
                <a:solidFill>
                  <a:srgbClr val="000000"/>
                </a:solidFill>
                <a:latin typeface="Times"/>
                <a:cs typeface="Times"/>
              </a:rPr>
              <a:t>, </a:t>
            </a:r>
            <a:r>
              <a:rPr lang="en-US" sz="1100" smtClean="0">
                <a:solidFill>
                  <a:srgbClr val="000000"/>
                </a:solidFill>
                <a:latin typeface="Times"/>
                <a:cs typeface="Times"/>
              </a:rPr>
              <a:t>MPH</a:t>
            </a:r>
            <a:r>
              <a:rPr lang="en-US" sz="1100" smtClean="0">
                <a:latin typeface="Times"/>
                <a:cs typeface="Times"/>
              </a:rPr>
              <a:t>, </a:t>
            </a:r>
            <a:r>
              <a:rPr lang="en-US" sz="1100" dirty="0" err="1" smtClean="0">
                <a:solidFill>
                  <a:srgbClr val="000000"/>
                </a:solidFill>
                <a:latin typeface="Times"/>
                <a:cs typeface="Times"/>
              </a:rPr>
              <a:t>jiang.l.linda@gmail.com</a:t>
            </a:r>
            <a:endParaRPr lang="en-US" sz="1100" dirty="0">
              <a:solidFill>
                <a:srgbClr val="000000"/>
              </a:solidFill>
              <a:latin typeface="Times"/>
              <a:cs typeface="Times"/>
            </a:endParaRPr>
          </a:p>
        </p:txBody>
      </p:sp>
      <p:graphicFrame>
        <p:nvGraphicFramePr>
          <p:cNvPr id="13" name="Table 12"/>
          <p:cNvGraphicFramePr>
            <a:graphicFrameLocks noGrp="1"/>
          </p:cNvGraphicFramePr>
          <p:nvPr>
            <p:extLst>
              <p:ext uri="{D42A27DB-BD31-4B8C-83A1-F6EECF244321}">
                <p14:mod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007717901"/>
              </p:ext>
            </p:extLst>
          </p:nvPr>
        </p:nvGraphicFramePr>
        <p:xfrm>
          <a:off x="0" y="1280921"/>
          <a:ext cx="6858000" cy="3291839"/>
        </p:xfrm>
        <a:graphic>
          <a:graphicData uri="http://schemas.openxmlformats.org/drawingml/2006/table">
            <a:tbl>
              <a:tblPr firstRow="1" bandRow="1">
                <a:tableStyleId>{912C8C85-51F0-491E-9774-3900AFEF0FD7}</a:tableStyleId>
              </a:tblPr>
              <a:tblGrid>
                <a:gridCol w="1060734"/>
                <a:gridCol w="5797266"/>
              </a:tblGrid>
              <a:tr h="0">
                <a:tc gridSpan="2">
                  <a:txBody>
                    <a:bodyPr/>
                    <a:lstStyle/>
                    <a:p>
                      <a:pPr algn="ctr"/>
                      <a:r>
                        <a:rPr lang="en-US" sz="1100" b="1" dirty="0" smtClean="0">
                          <a:solidFill>
                            <a:srgbClr val="FFFFFF"/>
                          </a:solidFill>
                          <a:latin typeface="Times"/>
                          <a:cs typeface="Times"/>
                        </a:rPr>
                        <a:t>Discussion</a:t>
                      </a:r>
                      <a:r>
                        <a:rPr lang="en-US" sz="1100" b="1" baseline="0" dirty="0" smtClean="0">
                          <a:solidFill>
                            <a:srgbClr val="FFFFFF"/>
                          </a:solidFill>
                          <a:latin typeface="Times"/>
                          <a:cs typeface="Times"/>
                        </a:rPr>
                        <a:t> </a:t>
                      </a:r>
                      <a:endParaRPr lang="en-US" sz="1100" b="1" dirty="0">
                        <a:solidFill>
                          <a:srgbClr val="FFFFFF"/>
                        </a:solidFill>
                        <a:latin typeface="Times"/>
                        <a:cs typeface="Times"/>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558BB8"/>
                    </a:solidFill>
                  </a:tcPr>
                </a:tc>
                <a:tc hMerge="1">
                  <a:txBody>
                    <a:bodyPr/>
                    <a:lstStyle/>
                    <a:p>
                      <a:endParaRPr lang="en-US" sz="1100" dirty="0">
                        <a:latin typeface="Arial"/>
                        <a:cs typeface="Arial"/>
                      </a:endParaRPr>
                    </a:p>
                  </a:txBody>
                  <a:tcPr/>
                </a:tc>
              </a:tr>
              <a:tr h="782320">
                <a:tc>
                  <a:txBody>
                    <a:bodyPr/>
                    <a:lstStyle/>
                    <a:p>
                      <a:r>
                        <a:rPr lang="en-US" sz="1100" b="1" dirty="0" smtClean="0">
                          <a:latin typeface="Times"/>
                          <a:cs typeface="Times"/>
                        </a:rPr>
                        <a:t>Impact</a:t>
                      </a:r>
                    </a:p>
                    <a:p>
                      <a:r>
                        <a:rPr lang="en-US" sz="1100" b="1" dirty="0" smtClean="0">
                          <a:latin typeface="Times"/>
                          <a:cs typeface="Times"/>
                        </a:rPr>
                        <a:t>Of State Reform</a:t>
                      </a:r>
                      <a:endParaRPr lang="en-US" sz="1100" b="1" dirty="0">
                        <a:latin typeface="Times"/>
                        <a:cs typeface="Times"/>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buFont typeface="Arial"/>
                        <a:buChar char="•"/>
                      </a:pPr>
                      <a:r>
                        <a:rPr lang="en-US" sz="1100" dirty="0" smtClean="0">
                          <a:latin typeface="Times"/>
                          <a:cs typeface="Times"/>
                        </a:rPr>
                        <a:t> Findings are consistent with rise in </a:t>
                      </a:r>
                      <a:r>
                        <a:rPr lang="en-US" sz="1100" dirty="0" err="1" smtClean="0">
                          <a:latin typeface="Times"/>
                          <a:cs typeface="Times"/>
                        </a:rPr>
                        <a:t>MassHealth</a:t>
                      </a:r>
                      <a:r>
                        <a:rPr lang="en-US" sz="1100" dirty="0" smtClean="0">
                          <a:latin typeface="Times"/>
                          <a:cs typeface="Times"/>
                        </a:rPr>
                        <a:t> children eligibility levels, giving access to children with family income between 200-300% of FLP, and establishment of Commonwealth Choice plans.</a:t>
                      </a:r>
                    </a:p>
                    <a:p>
                      <a:pPr marL="0" marR="0" indent="0" algn="l" defTabSz="914400" rtl="0" eaLnBrk="1" fontAlgn="auto" latinLnBrk="0" hangingPunct="1">
                        <a:lnSpc>
                          <a:spcPct val="100000"/>
                        </a:lnSpc>
                        <a:spcBef>
                          <a:spcPts val="0"/>
                        </a:spcBef>
                        <a:spcAft>
                          <a:spcPts val="0"/>
                        </a:spcAft>
                        <a:buClrTx/>
                        <a:buSzTx/>
                        <a:buFont typeface="Arial"/>
                        <a:buChar char="•"/>
                        <a:tabLst/>
                        <a:defRPr/>
                      </a:pPr>
                      <a:r>
                        <a:rPr lang="en-US" sz="1100" dirty="0" smtClean="0">
                          <a:latin typeface="Times"/>
                          <a:cs typeface="Times"/>
                        </a:rPr>
                        <a:t> Effects possibly due to spillover of individual mandate and</a:t>
                      </a:r>
                      <a:r>
                        <a:rPr lang="en-US" sz="1100" baseline="0" dirty="0" smtClean="0">
                          <a:latin typeface="Times"/>
                          <a:cs typeface="Times"/>
                        </a:rPr>
                        <a:t> simplification of </a:t>
                      </a:r>
                      <a:r>
                        <a:rPr lang="en-US" sz="1100" baseline="0" dirty="0" err="1" smtClean="0">
                          <a:latin typeface="Times"/>
                          <a:cs typeface="Times"/>
                        </a:rPr>
                        <a:t>MassHealth</a:t>
                      </a:r>
                      <a:r>
                        <a:rPr lang="en-US" sz="1100" baseline="0" dirty="0" smtClean="0">
                          <a:latin typeface="Times"/>
                          <a:cs typeface="Times"/>
                        </a:rPr>
                        <a:t> enrollment policies by decreasing both administrative and organizational barriers in gaining entry to public assistance programs. </a:t>
                      </a:r>
                      <a:endParaRPr lang="en-US" sz="1100" dirty="0" smtClean="0">
                        <a:latin typeface="Times"/>
                        <a:cs typeface="Times"/>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759460">
                <a:tc>
                  <a:txBody>
                    <a:bodyPr/>
                    <a:lstStyle/>
                    <a:p>
                      <a:r>
                        <a:rPr lang="en-US" sz="1100" b="1" dirty="0" smtClean="0">
                          <a:latin typeface="Times"/>
                          <a:cs typeface="Times"/>
                        </a:rPr>
                        <a:t>Affordable Care Act (ACA) Implications</a:t>
                      </a:r>
                      <a:endParaRPr lang="en-US" sz="1100" b="1" dirty="0">
                        <a:latin typeface="Times"/>
                        <a:cs typeface="Times"/>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buFont typeface="Arial"/>
                        <a:buChar char="•"/>
                      </a:pPr>
                      <a:r>
                        <a:rPr lang="en-US" sz="1100" dirty="0" smtClean="0">
                          <a:latin typeface="Times"/>
                          <a:cs typeface="Times"/>
                        </a:rPr>
                        <a:t> ACA funds </a:t>
                      </a:r>
                      <a:r>
                        <a:rPr lang="en-US" sz="1100" baseline="0" dirty="0" smtClean="0">
                          <a:latin typeface="Times"/>
                          <a:cs typeface="Times"/>
                        </a:rPr>
                        <a:t>SCHIP</a:t>
                      </a:r>
                      <a:r>
                        <a:rPr lang="en-US" sz="1100" dirty="0" smtClean="0">
                          <a:latin typeface="Times"/>
                          <a:cs typeface="Times"/>
                        </a:rPr>
                        <a:t> through 2015. Will SCHIP be kept separate or moved into the new health insurance exchanges?</a:t>
                      </a:r>
                    </a:p>
                    <a:p>
                      <a:pPr>
                        <a:buFont typeface="Arial"/>
                        <a:buChar char="•"/>
                      </a:pPr>
                      <a:r>
                        <a:rPr lang="en-US" sz="1100" dirty="0" smtClean="0">
                          <a:latin typeface="Times"/>
                          <a:cs typeface="Times"/>
                        </a:rPr>
                        <a:t> In 2014, Medicaid eligibility levels will be increased to 133% of the FPL. Increased parental coverage may help children’s access due to spillover</a:t>
                      </a:r>
                      <a:r>
                        <a:rPr lang="en-US" sz="1100" baseline="0" dirty="0" smtClean="0">
                          <a:latin typeface="Times"/>
                          <a:cs typeface="Times"/>
                        </a:rPr>
                        <a:t> effects</a:t>
                      </a:r>
                      <a:r>
                        <a:rPr lang="en-US" sz="1100" dirty="0" smtClean="0">
                          <a:latin typeface="Times"/>
                          <a:cs typeface="Times"/>
                        </a:rPr>
                        <a:t>. Additionally, health insurance exchanges will provide premium subsidies on a sliding scale for families with incomes up to 400% of FPL. </a:t>
                      </a:r>
                    </a:p>
                    <a:p>
                      <a:pPr>
                        <a:buFont typeface="Arial"/>
                        <a:buChar char="•"/>
                      </a:pPr>
                      <a:r>
                        <a:rPr lang="en-US" sz="1100" dirty="0" smtClean="0">
                          <a:latin typeface="Times"/>
                          <a:cs typeface="Times"/>
                        </a:rPr>
                        <a:t> Massachusetts is not only a small and wealthy state but also the home to many academic research medical-centers.</a:t>
                      </a:r>
                      <a:r>
                        <a:rPr lang="en-US" sz="1100" baseline="0" dirty="0" smtClean="0">
                          <a:latin typeface="Times"/>
                          <a:cs typeface="Times"/>
                        </a:rPr>
                        <a:t> </a:t>
                      </a:r>
                      <a:r>
                        <a:rPr lang="en-US" sz="1100" dirty="0" smtClean="0">
                          <a:latin typeface="Times"/>
                          <a:cs typeface="Times"/>
                        </a:rPr>
                        <a:t>For states considerably similar to Massachusetts, lessons learned from the Massachusetts health reform can serve as a springboard for ideas in implementing the ACA with regard to children’s healthcare. </a:t>
                      </a:r>
                    </a:p>
                    <a:p>
                      <a:endParaRPr lang="en-US" sz="1100" dirty="0">
                        <a:latin typeface="Times"/>
                        <a:cs typeface="Times"/>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47652358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Median.thmx</Template>
  <TotalTime>119</TotalTime>
  <Words>752</Words>
  <Application>Microsoft Macintosh PowerPoint</Application>
  <PresentationFormat>On-screen Show (4:3)</PresentationFormat>
  <Paragraphs>42</Paragraphs>
  <Slides>2</Slides>
  <Notes>0</Notes>
  <HiddenSlides>0</HiddenSlides>
  <MMClips>0</MMClips>
  <ScaleCrop>false</ScaleCrop>
  <HeadingPairs>
    <vt:vector size="4" baseType="variant">
      <vt:variant>
        <vt:lpstr>Design Template</vt:lpstr>
      </vt:variant>
      <vt:variant>
        <vt:i4>1</vt:i4>
      </vt:variant>
      <vt:variant>
        <vt:lpstr>Slide Titles</vt:lpstr>
      </vt:variant>
      <vt:variant>
        <vt:i4>2</vt:i4>
      </vt:variant>
    </vt:vector>
  </HeadingPairs>
  <TitlesOfParts>
    <vt:vector size="3" baseType="lpstr">
      <vt:lpstr>Median</vt:lpstr>
      <vt:lpstr>Impact on Massachusetts Children's Access to Healthcare as a Result of the 2006 Massachusetts Health Reform  Linda Jiang, B.S, MPH, jiang.l.linda@gmail.com</vt:lpstr>
      <vt:lpstr>Impact on Massachusetts Children's Access to Healthcare as a Result of the 2006 Massachusetts Health Reform  Linda Jiang, B.S, MPH, jiang.l.linda@gmail.com</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Impact on Massachusetts Children's Access to Healthcare as a Result of the 2006 Massachusetts Health Reform  Linda Jiang, B.S, MPH Candidate May 2011 jiang.l.linda@gmail.com </dc:title>
  <dc:creator>Linda Jiang</dc:creator>
  <cp:lastModifiedBy>Linda Jiang</cp:lastModifiedBy>
  <cp:revision>24</cp:revision>
  <dcterms:created xsi:type="dcterms:W3CDTF">2011-10-29T17:52:55Z</dcterms:created>
  <dcterms:modified xsi:type="dcterms:W3CDTF">2011-10-29T17:53:21Z</dcterms:modified>
</cp:coreProperties>
</file>