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84" r:id="rId1"/>
  </p:sldMasterIdLst>
  <p:notesMasterIdLst>
    <p:notesMasterId r:id="rId19"/>
  </p:notesMasterIdLst>
  <p:handoutMasterIdLst>
    <p:handoutMasterId r:id="rId20"/>
  </p:handoutMasterIdLst>
  <p:sldIdLst>
    <p:sldId id="256" r:id="rId2"/>
    <p:sldId id="332" r:id="rId3"/>
    <p:sldId id="291" r:id="rId4"/>
    <p:sldId id="300" r:id="rId5"/>
    <p:sldId id="335" r:id="rId6"/>
    <p:sldId id="278" r:id="rId7"/>
    <p:sldId id="304" r:id="rId8"/>
    <p:sldId id="282" r:id="rId9"/>
    <p:sldId id="329" r:id="rId10"/>
    <p:sldId id="320" r:id="rId11"/>
    <p:sldId id="294" r:id="rId12"/>
    <p:sldId id="322" r:id="rId13"/>
    <p:sldId id="325" r:id="rId14"/>
    <p:sldId id="333" r:id="rId15"/>
    <p:sldId id="309" r:id="rId16"/>
    <p:sldId id="293" r:id="rId17"/>
    <p:sldId id="273" r:id="rId18"/>
  </p:sldIdLst>
  <p:sldSz cx="9144000" cy="6858000" type="screen4x3"/>
  <p:notesSz cx="69977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1"/>
      </p:ext>
    </p:extLst>
  </p:showPr>
  <p:clrMru>
    <a:srgbClr val="D61D18"/>
    <a:srgbClr val="C9153C"/>
    <a:srgbClr val="BC1A3D"/>
    <a:srgbClr val="CA1C24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896" autoAdjust="0"/>
    <p:restoredTop sz="85531" autoAdjust="0"/>
  </p:normalViewPr>
  <p:slideViewPr>
    <p:cSldViewPr>
      <p:cViewPr>
        <p:scale>
          <a:sx n="75" d="100"/>
          <a:sy n="75" d="100"/>
        </p:scale>
        <p:origin x="-1248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2125" cy="4641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90" y="1"/>
            <a:ext cx="3032125" cy="4641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F11BF-42B6-444C-B150-B869AF5230B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05210"/>
            <a:ext cx="3032125" cy="4641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90" y="8805210"/>
            <a:ext cx="3032125" cy="4641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7C17A-E043-4DB8-B805-4088008823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3399669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2125" cy="4629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9" y="0"/>
            <a:ext cx="3032125" cy="4629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B0A4E-B6B1-45D8-8B55-9A39C41AAAD1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9" y="4404043"/>
            <a:ext cx="5597525" cy="417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06499"/>
            <a:ext cx="3032125" cy="4629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9" y="8806499"/>
            <a:ext cx="3032125" cy="4629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837FC-B849-448F-AF49-69A79839CA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316143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1127007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37FC-B849-448F-AF49-69A79839CA9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CBD628-C936-4A84-835D-2D3B64B89B62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747FC7C-EA12-4527-9A86-C3897A8FA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fhc.org/default.htm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teensource.org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braunr@cfhc.org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://www.cfhc.org/default.htm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1182529"/>
            <a:ext cx="5791200" cy="3581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5300" cap="none" dirty="0" smtClean="0">
                <a:solidFill>
                  <a:srgbClr val="C9153C"/>
                </a:solidFill>
                <a:latin typeface="Arial Rounded MT Bold" pitchFamily="34" charset="0"/>
              </a:rPr>
              <a:t>got the hookup: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b="1" dirty="0" smtClean="0"/>
              <a:t>Evaluating a Text-Message-Based Sexual Health Information </a:t>
            </a:r>
            <a:br>
              <a:rPr lang="en-US" sz="4000" b="1" dirty="0" smtClean="0"/>
            </a:br>
            <a:r>
              <a:rPr lang="en-US" sz="4000" b="1" dirty="0" smtClean="0"/>
              <a:t>and Clinic Referral Service for Youth</a:t>
            </a:r>
            <a:endParaRPr lang="en-US" sz="4000" dirty="0"/>
          </a:p>
        </p:txBody>
      </p:sp>
      <p:pic>
        <p:nvPicPr>
          <p:cNvPr id="8" name="Picture 7" descr="CFHC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229600" y="6172200"/>
            <a:ext cx="762000" cy="500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" descr="image001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467600" y="6172200"/>
            <a:ext cx="685800" cy="47707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6"/>
          <p:cNvSpPr txBox="1"/>
          <p:nvPr/>
        </p:nvSpPr>
        <p:spPr>
          <a:xfrm>
            <a:off x="990600" y="51816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 smtClean="0"/>
              <a:t>Rebecca Braun, California Family Health Council</a:t>
            </a:r>
          </a:p>
          <a:p>
            <a:pPr algn="r"/>
            <a:r>
              <a:rPr lang="en-US" sz="2400" dirty="0" smtClean="0"/>
              <a:t>APHA Washington DC. Oct 30 – Nov 2, 2011.</a:t>
            </a:r>
          </a:p>
          <a:p>
            <a:pPr algn="r"/>
            <a:endParaRPr lang="en-US" sz="2400" dirty="0" smtClean="0"/>
          </a:p>
        </p:txBody>
      </p:sp>
      <p:pic>
        <p:nvPicPr>
          <p:cNvPr id="10" name="Picture 5" descr="C:\Documents and Settings\braunr\Local Settings\Temporary Internet Files\Content.Outlook\DMXI9Y83\hookup_palmcard_proof_20100218-1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990600"/>
            <a:ext cx="2250281" cy="3750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8534400" cy="48768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n-US" sz="2400" dirty="0" smtClean="0"/>
              <a:t>	</a:t>
            </a:r>
            <a:r>
              <a:rPr lang="en-US" sz="2400" b="1" dirty="0" smtClean="0"/>
              <a:t>PRESENTER DISCLOSURES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n-US" sz="2400" b="1" dirty="0" smtClean="0"/>
              <a:t>	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n-US" sz="2400" b="1" dirty="0" smtClean="0"/>
              <a:t>	The following personal financial relationships with commercial interests relevant to this presentation existed during the past 12 months: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2400" b="1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n-US" sz="2400" b="1" dirty="0" smtClean="0"/>
              <a:t>	No relationships to disclose.</a:t>
            </a:r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2400" dirty="0" smtClean="0"/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background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763000" cy="5181600"/>
          </a:xfrm>
        </p:spPr>
        <p:txBody>
          <a:bodyPr numCol="1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In April 2009, the California Family Health Council (CFHC) and   ISIS launched the Hookup, a statewide text-message-based sexual health information and clinic referral service for California youth</a:t>
            </a:r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The program is the first statewide service of its kind, and builds on the success of ISIS’ </a:t>
            </a:r>
            <a:r>
              <a:rPr lang="en-US" sz="2400" dirty="0" err="1" smtClean="0"/>
              <a:t>SexINFO</a:t>
            </a:r>
            <a:r>
              <a:rPr lang="en-US" sz="2400" dirty="0" smtClean="0"/>
              <a:t> program in San Francisco</a:t>
            </a:r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Funding through the Centers for Disease Control and Prevention</a:t>
            </a:r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endParaRPr lang="en-US" sz="2400" dirty="0" smtClean="0"/>
          </a:p>
          <a:p>
            <a:pPr lvl="1">
              <a:lnSpc>
                <a:spcPct val="110000"/>
              </a:lnSpc>
              <a:buNone/>
            </a:pPr>
            <a:endParaRPr lang="en-US" sz="2100" dirty="0" smtClean="0"/>
          </a:p>
          <a:p>
            <a:pPr lvl="1">
              <a:lnSpc>
                <a:spcPct val="110000"/>
              </a:lnSpc>
              <a:buNone/>
            </a:pPr>
            <a:endParaRPr lang="en-US" sz="2100" dirty="0" smtClean="0"/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system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385048" cy="5029200"/>
          </a:xfrm>
        </p:spPr>
        <p:txBody>
          <a:bodyPr numCol="1">
            <a:normAutofit/>
          </a:bodyPr>
          <a:lstStyle/>
          <a:p>
            <a:pPr lvl="0">
              <a:lnSpc>
                <a:spcPct val="110000"/>
              </a:lnSpc>
              <a:buClr>
                <a:srgbClr val="DA1F28"/>
              </a:buClr>
            </a:pPr>
            <a:r>
              <a:rPr lang="en-US" sz="2400" dirty="0" smtClean="0"/>
              <a:t>Shared short code -- </a:t>
            </a:r>
            <a:r>
              <a:rPr lang="en-US" sz="2400" dirty="0" smtClean="0">
                <a:sym typeface="Wingdings" pitchFamily="2" charset="2"/>
              </a:rPr>
              <a:t>key word driven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To subscribe, text ‘</a:t>
            </a:r>
            <a:r>
              <a:rPr lang="en-US" sz="2000" dirty="0" smtClean="0"/>
              <a:t>HOOKUP' to</a:t>
            </a:r>
            <a:r>
              <a:rPr lang="en-US" sz="2000" dirty="0" smtClean="0"/>
              <a:t> 61827</a:t>
            </a:r>
            <a:endParaRPr lang="en-US" sz="2000" dirty="0" smtClean="0"/>
          </a:p>
          <a:p>
            <a:pPr lvl="1"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Each message</a:t>
            </a:r>
            <a:r>
              <a:rPr lang="en-US" sz="2400" dirty="0" smtClean="0"/>
              <a:t> contains: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A weekly sexual health message on a wide variety of topics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A </a:t>
            </a:r>
            <a:r>
              <a:rPr lang="en-US" sz="2000" dirty="0" smtClean="0"/>
              <a:t>prompt</a:t>
            </a:r>
            <a:r>
              <a:rPr lang="en-US" sz="2000" dirty="0" smtClean="0"/>
              <a:t> to use the clinic locator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A link to CFHC’s sexual health website: </a:t>
            </a:r>
            <a:r>
              <a:rPr lang="en-US" sz="2000" u="sng" dirty="0" smtClean="0">
                <a:solidFill>
                  <a:prstClr val="black"/>
                </a:solidFill>
                <a:hlinkClick r:id="rId3"/>
              </a:rPr>
              <a:t>www.teensource.org</a:t>
            </a:r>
            <a:endParaRPr lang="en-US" sz="2000" u="sng" dirty="0" smtClean="0">
              <a:solidFill>
                <a:prstClr val="black"/>
              </a:solidFill>
            </a:endParaRPr>
          </a:p>
          <a:p>
            <a:pPr lvl="0">
              <a:lnSpc>
                <a:spcPct val="110000"/>
              </a:lnSpc>
              <a:buClr>
                <a:srgbClr val="DA1F28"/>
              </a:buClr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Subscribers can opt-out at any time by texting ‘STOP’</a:t>
            </a:r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 lvl="1">
              <a:lnSpc>
                <a:spcPct val="110000"/>
              </a:lnSpc>
            </a:pPr>
            <a:endParaRPr lang="en-US" sz="2100" dirty="0" smtClean="0"/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on </a:t>
            </a:r>
            <a:r>
              <a:rPr lang="en-US" dirty="0" err="1" smtClean="0"/>
              <a:t>teensource.org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52600"/>
            <a:ext cx="8017987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534400" cy="990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text development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8458200" cy="3733800"/>
          </a:xfrm>
          <a:prstGeom prst="rect">
            <a:avLst/>
          </a:prstGeom>
        </p:spPr>
        <p:txBody>
          <a:bodyPr numCol="1">
            <a:noAutofit/>
          </a:bodyPr>
          <a:lstStyle/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>
                <a:solidFill>
                  <a:prstClr val="black"/>
                </a:solidFill>
              </a:rPr>
              <a:t>160 </a:t>
            </a:r>
            <a:r>
              <a:rPr lang="en-US" sz="2400" dirty="0" smtClean="0">
                <a:solidFill>
                  <a:prstClr val="black"/>
                </a:solidFill>
              </a:rPr>
              <a:t>character limit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>
                <a:solidFill>
                  <a:prstClr val="black"/>
                </a:solidFill>
              </a:rPr>
              <a:t>Language considerations: text</a:t>
            </a:r>
            <a:r>
              <a:rPr lang="en-US" sz="2400" dirty="0" smtClean="0">
                <a:solidFill>
                  <a:prstClr val="black"/>
                </a:solidFill>
              </a:rPr>
              <a:t>-speak</a:t>
            </a:r>
            <a:r>
              <a:rPr lang="en-US" sz="2400" dirty="0" smtClean="0">
                <a:solidFill>
                  <a:prstClr val="black"/>
                </a:solidFill>
              </a:rPr>
              <a:t> vs. common abbreviations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1000" dirty="0" smtClean="0"/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D</a:t>
            </a:r>
            <a:r>
              <a:rPr lang="en-US" sz="2400" dirty="0" smtClean="0"/>
              <a:t>eveloped </a:t>
            </a:r>
            <a:r>
              <a:rPr lang="en-US" sz="2400" dirty="0" smtClean="0"/>
              <a:t>by health educators</a:t>
            </a:r>
            <a:r>
              <a:rPr lang="en-US" sz="2400" dirty="0" smtClean="0"/>
              <a:t> with youth inpu</a:t>
            </a:r>
            <a:r>
              <a:rPr lang="en-US" sz="2400" dirty="0" smtClean="0"/>
              <a:t>t,</a:t>
            </a:r>
            <a:r>
              <a:rPr lang="en-US" sz="2400" dirty="0" smtClean="0"/>
              <a:t> </a:t>
            </a:r>
            <a:r>
              <a:rPr lang="en-US" sz="2400" dirty="0" smtClean="0"/>
              <a:t>Reviewed by clinical and health department </a:t>
            </a:r>
            <a:r>
              <a:rPr lang="en-US" sz="2400" dirty="0" smtClean="0"/>
              <a:t>staff</a:t>
            </a:r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Sample topics: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4953000"/>
            <a:ext cx="4191000" cy="12567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640080" lvl="1" indent="-274320">
              <a:lnSpc>
                <a:spcPct val="110000"/>
              </a:lnSpc>
              <a:spcBef>
                <a:spcPts val="550"/>
              </a:spcBef>
              <a:buClr>
                <a:srgbClr val="2DA2BF"/>
              </a:buClr>
              <a:buSzPct val="70000"/>
              <a:buFont typeface="Wingdings 2"/>
              <a:buChar char=""/>
            </a:pPr>
            <a:r>
              <a:rPr lang="en-US" sz="2000" dirty="0" smtClean="0"/>
              <a:t>STD Screening &amp; Prevention</a:t>
            </a:r>
          </a:p>
          <a:p>
            <a:pPr marL="640080" lvl="1" indent="-274320">
              <a:lnSpc>
                <a:spcPct val="110000"/>
              </a:lnSpc>
              <a:spcBef>
                <a:spcPts val="550"/>
              </a:spcBef>
              <a:buClr>
                <a:srgbClr val="2DA2BF"/>
              </a:buClr>
              <a:buSzPct val="70000"/>
              <a:buFont typeface="Wingdings 2"/>
              <a:buChar char=""/>
            </a:pPr>
            <a:r>
              <a:rPr lang="en-US" sz="2000" dirty="0" smtClean="0"/>
              <a:t>Contraceptive Options</a:t>
            </a:r>
          </a:p>
          <a:p>
            <a:pPr marL="640080" lvl="1" indent="-274320">
              <a:lnSpc>
                <a:spcPct val="110000"/>
              </a:lnSpc>
              <a:spcBef>
                <a:spcPts val="550"/>
              </a:spcBef>
              <a:buClr>
                <a:srgbClr val="2DA2BF"/>
              </a:buClr>
              <a:buSzPct val="70000"/>
              <a:buFont typeface="Wingdings 2"/>
              <a:buChar char=""/>
            </a:pPr>
            <a:r>
              <a:rPr lang="en-US" sz="2000" dirty="0" smtClean="0"/>
              <a:t>Communication Skills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4953000"/>
            <a:ext cx="4191000" cy="12567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640080" lvl="1" indent="-274320">
              <a:lnSpc>
                <a:spcPct val="110000"/>
              </a:lnSpc>
              <a:spcBef>
                <a:spcPts val="550"/>
              </a:spcBef>
              <a:buClr>
                <a:srgbClr val="2DA2BF"/>
              </a:buClr>
              <a:buSzPct val="70000"/>
              <a:buFont typeface="Wingdings 2"/>
              <a:buChar char=""/>
            </a:pPr>
            <a:r>
              <a:rPr lang="en-US" sz="2000" dirty="0" smtClean="0"/>
              <a:t>Substance Abuse</a:t>
            </a:r>
          </a:p>
          <a:p>
            <a:pPr marL="640080" lvl="1" indent="-274320">
              <a:lnSpc>
                <a:spcPct val="110000"/>
              </a:lnSpc>
              <a:spcBef>
                <a:spcPts val="550"/>
              </a:spcBef>
              <a:buClr>
                <a:srgbClr val="2DA2BF"/>
              </a:buClr>
              <a:buSzPct val="70000"/>
              <a:buFont typeface="Wingdings 2"/>
              <a:buChar char=""/>
            </a:pPr>
            <a:r>
              <a:rPr lang="en-US" sz="2000" dirty="0" smtClean="0"/>
              <a:t>Parental Involvement</a:t>
            </a:r>
          </a:p>
          <a:p>
            <a:pPr marL="640080" lvl="1" indent="-274320">
              <a:lnSpc>
                <a:spcPct val="110000"/>
              </a:lnSpc>
              <a:spcBef>
                <a:spcPts val="550"/>
              </a:spcBef>
              <a:buClr>
                <a:srgbClr val="2DA2BF"/>
              </a:buClr>
              <a:buSzPct val="70000"/>
              <a:buFont typeface="Wingdings 2"/>
              <a:buChar char=""/>
            </a:pPr>
            <a:r>
              <a:rPr lang="en-US" sz="2000" dirty="0" smtClean="0"/>
              <a:t>Consent &amp; Confidentiality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text examples</a:t>
            </a:r>
            <a:endParaRPr lang="en-US" b="1" dirty="0"/>
          </a:p>
        </p:txBody>
      </p:sp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76200" y="2590800"/>
            <a:ext cx="2895600" cy="2895600"/>
          </a:xfrm>
          <a:prstGeom prst="roundRect">
            <a:avLst>
              <a:gd name="adj" fmla="val 16667"/>
            </a:avLst>
          </a:prstGeom>
          <a:solidFill>
            <a:srgbClr val="D61D18"/>
          </a:solidFill>
          <a:ln w="1905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b="1" baseline="0" dirty="0">
                <a:solidFill>
                  <a:schemeClr val="bg1"/>
                </a:solidFill>
                <a:latin typeface="Tw Cen MT" charset="0"/>
              </a:rPr>
              <a:t>Many STDs don’t have symptoms. If </a:t>
            </a:r>
            <a:r>
              <a:rPr lang="en-US" sz="2000" b="1" baseline="0" dirty="0" err="1">
                <a:solidFill>
                  <a:schemeClr val="bg1"/>
                </a:solidFill>
                <a:latin typeface="Tw Cen MT" charset="0"/>
              </a:rPr>
              <a:t>ur</a:t>
            </a:r>
            <a:r>
              <a:rPr lang="en-US" sz="2000" b="1" baseline="0" dirty="0">
                <a:solidFill>
                  <a:schemeClr val="bg1"/>
                </a:solidFill>
                <a:latin typeface="Tw Cen MT" charset="0"/>
              </a:rPr>
              <a:t> having sex, get tested to know. Txt CLINIC +</a:t>
            </a:r>
            <a:r>
              <a:rPr lang="en-US" sz="2000" b="1" baseline="0" dirty="0" err="1">
                <a:solidFill>
                  <a:schemeClr val="bg1"/>
                </a:solidFill>
                <a:latin typeface="Tw Cen MT" charset="0"/>
              </a:rPr>
              <a:t>ur</a:t>
            </a:r>
            <a:r>
              <a:rPr lang="en-US" sz="2000" b="1" baseline="0" dirty="0">
                <a:solidFill>
                  <a:schemeClr val="bg1"/>
                </a:solidFill>
                <a:latin typeface="Tw Cen MT" charset="0"/>
              </a:rPr>
              <a:t> </a:t>
            </a:r>
            <a:r>
              <a:rPr lang="en-US" sz="2000" b="1" baseline="0" dirty="0" err="1">
                <a:solidFill>
                  <a:schemeClr val="bg1"/>
                </a:solidFill>
                <a:latin typeface="Tw Cen MT" charset="0"/>
              </a:rPr>
              <a:t>zipcode</a:t>
            </a:r>
            <a:r>
              <a:rPr lang="en-US" sz="2000" b="1" baseline="0" dirty="0">
                <a:solidFill>
                  <a:schemeClr val="bg1"/>
                </a:solidFill>
                <a:latin typeface="Tw Cen MT" charset="0"/>
              </a:rPr>
              <a:t> 4 clinics. www.teensource.org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47060" y="2586990"/>
            <a:ext cx="2895600" cy="28956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000" b="1" dirty="0">
                <a:latin typeface="Tw Cen MT" charset="0"/>
              </a:rPr>
              <a:t>Scared to talk to </a:t>
            </a:r>
            <a:r>
              <a:rPr lang="en-US" sz="2000" b="1" dirty="0" err="1">
                <a:latin typeface="Tw Cen MT" charset="0"/>
              </a:rPr>
              <a:t>ur</a:t>
            </a:r>
            <a:r>
              <a:rPr lang="en-US" sz="2000" b="1" dirty="0">
                <a:latin typeface="Tw Cen MT" charset="0"/>
              </a:rPr>
              <a:t> parents about sex? It might not be so bad. Some ideas on how to start at www.teensource.org</a:t>
            </a:r>
          </a:p>
        </p:txBody>
      </p:sp>
      <p:sp>
        <p:nvSpPr>
          <p:cNvPr id="8" name="Rounded Rectangle 5"/>
          <p:cNvSpPr>
            <a:spLocks noChangeArrowheads="1"/>
          </p:cNvSpPr>
          <p:nvPr/>
        </p:nvSpPr>
        <p:spPr bwMode="auto">
          <a:xfrm>
            <a:off x="6221730" y="2590800"/>
            <a:ext cx="2819400" cy="289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Condom broke? </a:t>
            </a:r>
            <a:r>
              <a:rPr lang="en-US" sz="2000" b="1" dirty="0" smtClean="0">
                <a:solidFill>
                  <a:schemeClr val="bg1"/>
                </a:solidFill>
                <a:latin typeface="Tw Cen MT" pitchFamily="34" charset="0"/>
              </a:rPr>
              <a:t>EC can prevent pregnancy </a:t>
            </a: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if </a:t>
            </a:r>
            <a:r>
              <a:rPr lang="en-US" sz="2000" b="1" dirty="0" smtClean="0">
                <a:solidFill>
                  <a:schemeClr val="bg1"/>
                </a:solidFill>
                <a:latin typeface="Tw Cen MT" pitchFamily="34" charset="0"/>
              </a:rPr>
              <a:t>used w/in </a:t>
            </a: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5 </a:t>
            </a:r>
            <a:r>
              <a:rPr lang="en-US" sz="2000" b="1" dirty="0" smtClean="0">
                <a:solidFill>
                  <a:schemeClr val="bg1"/>
                </a:solidFill>
                <a:latin typeface="Tw Cen MT" pitchFamily="34" charset="0"/>
              </a:rPr>
              <a:t>days - </a:t>
            </a: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ASAP is best. Txt CLINIC + </a:t>
            </a:r>
            <a:r>
              <a:rPr lang="en-US" sz="2000" b="1" dirty="0" err="1">
                <a:solidFill>
                  <a:schemeClr val="bg1"/>
                </a:solidFill>
                <a:latin typeface="Tw Cen MT" pitchFamily="34" charset="0"/>
              </a:rPr>
              <a:t>ur</a:t>
            </a: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Tw Cen MT" pitchFamily="34" charset="0"/>
              </a:rPr>
              <a:t>zipcode</a:t>
            </a:r>
            <a:r>
              <a:rPr lang="en-US" sz="2000" b="1" dirty="0" smtClean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Tw Cen MT" charset="0"/>
              </a:rPr>
              <a:t>4 clinics. www.teensource.org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 Rounded MT Bold" pitchFamily="34" charset="0"/>
              </a:rPr>
              <a:t>h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ookup </a:t>
            </a:r>
            <a:r>
              <a:rPr lang="en-US" dirty="0"/>
              <a:t>evaluation – </a:t>
            </a:r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8385048" cy="49530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400" dirty="0" smtClean="0">
                <a:solidFill>
                  <a:srgbClr val="FF0000"/>
                </a:solidFill>
              </a:rPr>
              <a:t>Ongoing</a:t>
            </a:r>
            <a:r>
              <a:rPr lang="en-US" sz="2400" dirty="0" smtClean="0">
                <a:solidFill>
                  <a:srgbClr val="FF0000"/>
                </a:solidFill>
              </a:rPr>
              <a:t> monthly subscriber </a:t>
            </a:r>
            <a:r>
              <a:rPr lang="en-US" sz="2400" dirty="0" smtClean="0">
                <a:solidFill>
                  <a:srgbClr val="FF0000"/>
                </a:solidFill>
              </a:rPr>
              <a:t>metrics</a:t>
            </a:r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400" dirty="0" smtClean="0">
                <a:solidFill>
                  <a:srgbClr val="FF0000"/>
                </a:solidFill>
              </a:rPr>
              <a:t>SMS-based program evaluation survey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400" dirty="0" smtClean="0"/>
              <a:t>Focus groups</a:t>
            </a:r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</a:pPr>
            <a:endParaRPr lang="en-US" sz="2400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400" dirty="0" smtClean="0"/>
              <a:t>School-based study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2400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2400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2400" dirty="0" smtClean="0"/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2400" dirty="0" smtClean="0"/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 Rounded MT Bold" pitchFamily="34" charset="0"/>
              </a:rPr>
              <a:t>h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ookup </a:t>
            </a:r>
            <a:r>
              <a:rPr lang="en-US" dirty="0"/>
              <a:t>evaluation –</a:t>
            </a:r>
            <a:r>
              <a:rPr lang="en-US" dirty="0" smtClean="0"/>
              <a:t> metrics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8385048" cy="49530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400" dirty="0" smtClean="0"/>
              <a:t>Over 6000 unduplicated subscribers to </a:t>
            </a:r>
            <a:r>
              <a:rPr lang="en-US" sz="2400" dirty="0" smtClean="0"/>
              <a:t>date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400" dirty="0" smtClean="0">
                <a:solidFill>
                  <a:prstClr val="black"/>
                </a:solidFill>
              </a:rPr>
              <a:t>About 2600 subscribers have opted out over time 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defRPr/>
            </a:pPr>
            <a:endParaRPr lang="en-US" sz="24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r>
              <a:rPr lang="en-US" sz="2400" dirty="0" smtClean="0"/>
              <a:t>2500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clinic requests</a:t>
            </a:r>
            <a:r>
              <a:rPr lang="en-US" sz="2400" dirty="0" smtClean="0">
                <a:solidFill>
                  <a:prstClr val="black"/>
                </a:solidFill>
              </a:rPr>
              <a:t> from over 400 </a:t>
            </a:r>
            <a:r>
              <a:rPr lang="en-US" sz="2400" dirty="0">
                <a:solidFill>
                  <a:prstClr val="black"/>
                </a:solidFill>
              </a:rPr>
              <a:t>zip </a:t>
            </a:r>
            <a:r>
              <a:rPr lang="en-US" sz="2400" dirty="0" smtClean="0">
                <a:solidFill>
                  <a:prstClr val="black"/>
                </a:solidFill>
              </a:rPr>
              <a:t>codes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endParaRPr lang="en-US" sz="24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endParaRPr lang="en-US" sz="24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endParaRPr lang="en-US" sz="24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  <a:defRPr/>
            </a:pPr>
            <a:endParaRPr lang="en-US" sz="10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None/>
              <a:defRPr/>
            </a:pPr>
            <a:endParaRPr lang="en-US" sz="10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None/>
              <a:defRPr/>
            </a:pPr>
            <a:endParaRPr lang="en-US" sz="10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None/>
              <a:defRPr/>
            </a:pPr>
            <a:endParaRPr lang="en-US" sz="1000" dirty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</a:pPr>
            <a:endParaRPr lang="en-US" sz="2400" dirty="0" smtClean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Char char=""/>
              <a:defRPr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None/>
              <a:defRPr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None/>
              <a:defRPr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rgbClr val="DA1F28"/>
              </a:buClr>
              <a:buSzPct val="60000"/>
              <a:buFont typeface="Wingdings"/>
              <a:buNone/>
              <a:defRPr/>
            </a:pPr>
            <a:endParaRPr lang="en-US" sz="10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328571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evaluation – text survey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676400"/>
            <a:ext cx="8763000" cy="5181600"/>
          </a:xfrm>
          <a:prstGeom prst="rect">
            <a:avLst/>
          </a:prstGeom>
        </p:spPr>
        <p:txBody>
          <a:bodyPr numCol="1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 smtClean="0"/>
              <a:t>Jan 2011: text survey in place of weekly </a:t>
            </a:r>
            <a:r>
              <a:rPr lang="en-US" sz="2400" dirty="0" err="1" smtClean="0"/>
              <a:t>msg</a:t>
            </a:r>
            <a:r>
              <a:rPr lang="en-US" sz="2400" dirty="0" smtClean="0"/>
              <a:t> to 3000 subscribers</a:t>
            </a:r>
          </a:p>
          <a:p>
            <a:pPr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4 questions:</a:t>
            </a:r>
            <a:r>
              <a:rPr lang="en-US" sz="2400" dirty="0" smtClean="0"/>
              <a:t> age/gender</a:t>
            </a:r>
            <a:r>
              <a:rPr lang="en-US" sz="2400" dirty="0"/>
              <a:t>, zip </a:t>
            </a:r>
            <a:r>
              <a:rPr lang="en-US" sz="2400" dirty="0" smtClean="0"/>
              <a:t>code, how subscriber learned about the Hookup, change associated with subscription to </a:t>
            </a:r>
            <a:r>
              <a:rPr lang="en-US" sz="2400" dirty="0" smtClean="0"/>
              <a:t>the </a:t>
            </a:r>
            <a:r>
              <a:rPr lang="en-US" sz="2400" dirty="0" smtClean="0"/>
              <a:t>Hookup</a:t>
            </a:r>
          </a:p>
          <a:p>
            <a:pPr>
              <a:lnSpc>
                <a:spcPct val="110000"/>
              </a:lnSpc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User </a:t>
            </a:r>
            <a:r>
              <a:rPr lang="en-US" sz="2400" dirty="0"/>
              <a:t>participation was </a:t>
            </a:r>
            <a:r>
              <a:rPr lang="en-US" sz="2400" dirty="0" smtClean="0"/>
              <a:t>voluntary; incentive offered for completion</a:t>
            </a:r>
            <a:endParaRPr lang="en-US" sz="2400" dirty="0" smtClean="0"/>
          </a:p>
          <a:p>
            <a:pPr>
              <a:lnSpc>
                <a:spcPct val="110000"/>
              </a:lnSpc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Response </a:t>
            </a:r>
            <a:r>
              <a:rPr lang="en-US" sz="2400" dirty="0"/>
              <a:t>rates ranged from 27% </a:t>
            </a:r>
            <a:r>
              <a:rPr lang="en-US" sz="2400" dirty="0" smtClean="0"/>
              <a:t>(Q1) </a:t>
            </a:r>
            <a:r>
              <a:rPr lang="en-US" sz="2400" dirty="0"/>
              <a:t>to 16% </a:t>
            </a:r>
            <a:r>
              <a:rPr lang="en-US" sz="2400" dirty="0" smtClean="0"/>
              <a:t>(Q4) </a:t>
            </a:r>
            <a:endParaRPr lang="en-US" sz="2400" dirty="0"/>
          </a:p>
          <a:p>
            <a:pPr>
              <a:lnSpc>
                <a:spcPct val="110000"/>
              </a:lnSpc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Received 33% of responses within </a:t>
            </a:r>
            <a:r>
              <a:rPr lang="en-US" sz="2400" dirty="0"/>
              <a:t>10 minutes; 98% </a:t>
            </a:r>
            <a:r>
              <a:rPr lang="en-US" sz="2400" dirty="0" smtClean="0"/>
              <a:t>within </a:t>
            </a:r>
            <a:r>
              <a:rPr lang="en-US" sz="2400" dirty="0"/>
              <a:t>24 </a:t>
            </a:r>
            <a:r>
              <a:rPr lang="en-US" sz="2400" dirty="0" smtClean="0"/>
              <a:t>hours</a:t>
            </a:r>
            <a:r>
              <a:rPr lang="en-US" sz="2400" dirty="0"/>
              <a:t> </a:t>
            </a:r>
            <a:endParaRPr lang="en-US" sz="2400" dirty="0" smtClean="0"/>
          </a:p>
          <a:p>
            <a:pPr lvl="1">
              <a:lnSpc>
                <a:spcPct val="110000"/>
              </a:lnSpc>
              <a:buFont typeface="Wingdings 2"/>
              <a:buNone/>
            </a:pPr>
            <a:endParaRPr lang="en-US" sz="2100" dirty="0" smtClean="0"/>
          </a:p>
          <a:p>
            <a:pPr lvl="1">
              <a:lnSpc>
                <a:spcPct val="110000"/>
              </a:lnSpc>
              <a:buFont typeface="Wingdings 2"/>
              <a:buNone/>
            </a:pPr>
            <a:endParaRPr lang="en-US" sz="21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399356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evaluation – text survey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2066143183"/>
              </p:ext>
            </p:extLst>
          </p:nvPr>
        </p:nvGraphicFramePr>
        <p:xfrm>
          <a:off x="152400" y="2057400"/>
          <a:ext cx="8915400" cy="4565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8030"/>
                <a:gridCol w="7287370"/>
              </a:tblGrid>
              <a:tr h="3505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Purpose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Text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1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Introduction</a:t>
                      </a:r>
                      <a:endParaRPr lang="en-US" sz="2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 tip this week. Your turn to help the Hookup! 4 questions coming your way. Answer all and you can win prizes.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1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Age, Gender</a:t>
                      </a:r>
                      <a:endParaRPr lang="en-US" sz="2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1st a little about u. Text back GUY or GIRL then ur age. Like ‘GIRL 16’ or 'GUY 20'.</a:t>
                      </a:r>
                      <a:endParaRPr lang="en-US" sz="2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1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Zip </a:t>
                      </a:r>
                      <a:r>
                        <a:rPr lang="en-US" sz="2000" dirty="0" smtClean="0">
                          <a:effectLst/>
                        </a:rPr>
                        <a:t>Code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We want to know if we’re reaching youth all over CA. Text back ZIP then </a:t>
                      </a:r>
                      <a:r>
                        <a:rPr lang="en-US" sz="2000" dirty="0" err="1">
                          <a:effectLst/>
                        </a:rPr>
                        <a:t>ur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zipcode</a:t>
                      </a:r>
                      <a:r>
                        <a:rPr lang="en-US" sz="2000" dirty="0">
                          <a:effectLst/>
                        </a:rPr>
                        <a:t> to tell us where </a:t>
                      </a:r>
                      <a:r>
                        <a:rPr lang="en-US" sz="2000" dirty="0" err="1">
                          <a:effectLst/>
                        </a:rPr>
                        <a:t>ur</a:t>
                      </a:r>
                      <a:r>
                        <a:rPr lang="en-US" sz="2000" dirty="0">
                          <a:effectLst/>
                        </a:rPr>
                        <a:t> at! Like ‘ZIP 94117’.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1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Promotion Point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How’d u get hooked up with the Hookup? A friend tell u? Teacher? Saw a poster? Text back HOOKED and </a:t>
                      </a:r>
                      <a:r>
                        <a:rPr lang="en-US" sz="2000" dirty="0" err="1">
                          <a:effectLst/>
                        </a:rPr>
                        <a:t>ur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smtClean="0">
                          <a:effectLst/>
                        </a:rPr>
                        <a:t>reason,</a:t>
                      </a:r>
                      <a:r>
                        <a:rPr lang="en-US" sz="2000" baseline="0" dirty="0" smtClean="0">
                          <a:effectLst/>
                        </a:rPr>
                        <a:t> </a:t>
                      </a:r>
                      <a:r>
                        <a:rPr lang="en-US" sz="2000" dirty="0" smtClean="0">
                          <a:effectLst/>
                        </a:rPr>
                        <a:t>like </a:t>
                      </a:r>
                      <a:r>
                        <a:rPr lang="en-US" sz="2000" dirty="0">
                          <a:effectLst/>
                        </a:rPr>
                        <a:t>‘HOOKED my </a:t>
                      </a:r>
                      <a:r>
                        <a:rPr lang="en-US" sz="2000" dirty="0" err="1">
                          <a:effectLst/>
                        </a:rPr>
                        <a:t>bff</a:t>
                      </a:r>
                      <a:r>
                        <a:rPr lang="en-US" sz="2000" dirty="0">
                          <a:effectLst/>
                        </a:rPr>
                        <a:t>’.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97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Associated KAB Change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How has the Hookup changed u? Text back CHANGE then </a:t>
                      </a:r>
                      <a:r>
                        <a:rPr lang="en-US" sz="2000" dirty="0" err="1">
                          <a:effectLst/>
                        </a:rPr>
                        <a:t>ur</a:t>
                      </a:r>
                      <a:r>
                        <a:rPr lang="en-US" sz="2000" dirty="0">
                          <a:effectLst/>
                        </a:rPr>
                        <a:t> change or something new,  like ‘CHANGE STD test last week’.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1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Conclusion</a:t>
                      </a:r>
                      <a:endParaRPr lang="en-US" sz="2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Thx 4 helping us make Hookup better 4u! Stay tuned 2 learn if u won our raffle 2 win </a:t>
                      </a:r>
                      <a:r>
                        <a:rPr lang="en-US" sz="2000" dirty="0" smtClean="0">
                          <a:effectLst/>
                        </a:rPr>
                        <a:t>$50 Target </a:t>
                      </a:r>
                      <a:r>
                        <a:rPr lang="en-US" sz="2000" dirty="0">
                          <a:effectLst/>
                        </a:rPr>
                        <a:t>card. Back 2 </a:t>
                      </a:r>
                      <a:r>
                        <a:rPr lang="en-US" sz="2000" dirty="0" err="1">
                          <a:effectLst/>
                        </a:rPr>
                        <a:t>ur</a:t>
                      </a:r>
                      <a:r>
                        <a:rPr lang="en-US" sz="2000" dirty="0">
                          <a:effectLst/>
                        </a:rPr>
                        <a:t> regular tips next week!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158877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Survey Questions: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sz="4900" dirty="0" smtClean="0"/>
              <a:t> evaluation – text survey</a:t>
            </a:r>
            <a:endParaRPr lang="en-US" sz="2200" b="1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2438400"/>
            <a:ext cx="8385048" cy="4267200"/>
          </a:xfrm>
          <a:prstGeom prst="rect">
            <a:avLst/>
          </a:prstGeom>
        </p:spPr>
        <p:txBody>
          <a:bodyPr numCol="1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 smtClean="0"/>
              <a:t>80% female, 20% male</a:t>
            </a:r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87% in target population</a:t>
            </a:r>
            <a:endParaRPr lang="en-US" sz="2000" dirty="0" smtClean="0"/>
          </a:p>
          <a:p>
            <a:pPr lvl="1">
              <a:lnSpc>
                <a:spcPct val="110000"/>
              </a:lnSpc>
            </a:pPr>
            <a:r>
              <a:rPr lang="en-US" sz="2000" dirty="0"/>
              <a:t>5% Under 15 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47% 15 to 17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22% 18 to 19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14% 20 </a:t>
            </a:r>
            <a:r>
              <a:rPr lang="en-US" sz="2000" dirty="0" smtClean="0"/>
              <a:t>to 24</a:t>
            </a:r>
          </a:p>
          <a:p>
            <a:pPr marL="365760" lvl="1" indent="0">
              <a:lnSpc>
                <a:spcPct val="110000"/>
              </a:lnSpc>
              <a:buNone/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Broad geographic range within California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57% southern, 33% northern, 10% central</a:t>
            </a:r>
          </a:p>
          <a:p>
            <a:pPr>
              <a:lnSpc>
                <a:spcPct val="110000"/>
              </a:lnSpc>
              <a:buClr>
                <a:srgbClr val="DA1F28"/>
              </a:buClr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 lvl="1">
              <a:lnSpc>
                <a:spcPct val="110000"/>
              </a:lnSpc>
            </a:pPr>
            <a:endParaRPr lang="en-US" sz="21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57200" y="1752600"/>
            <a:ext cx="8308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DEMOGRAPHICS</a:t>
            </a:r>
            <a:endParaRPr lang="en-US" sz="3000" b="1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369864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sz="4900" dirty="0" smtClean="0"/>
              <a:t> evaluation – text survey</a:t>
            </a:r>
            <a:endParaRPr lang="en-US" sz="2200" b="1" dirty="0"/>
          </a:p>
        </p:txBody>
      </p:sp>
      <p:pic>
        <p:nvPicPr>
          <p:cNvPr id="4" name="Picture 13" descr="hear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6894513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752600"/>
            <a:ext cx="8308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PROMOTION POINT</a:t>
            </a:r>
            <a:endParaRPr lang="en-US" sz="3000" b="1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269577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sz="4900" dirty="0" smtClean="0"/>
              <a:t> evaluation – text survey</a:t>
            </a:r>
            <a:endParaRPr lang="en-US" sz="2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752600"/>
            <a:ext cx="8308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KNOWLEDGE, ATTITUDE, &amp; BEHAVIOR CHANGE</a:t>
            </a:r>
            <a:endParaRPr lang="en-US" sz="3000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2438400"/>
            <a:ext cx="8385048" cy="4267200"/>
          </a:xfrm>
          <a:prstGeom prst="rect">
            <a:avLst/>
          </a:prstGeom>
        </p:spPr>
        <p:txBody>
          <a:bodyPr numCol="1"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 smtClean="0"/>
              <a:t>more 411 on how to love n take care of myself</a:t>
            </a: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condoms </a:t>
            </a:r>
            <a:r>
              <a:rPr lang="en-US" sz="2400" dirty="0" err="1" smtClean="0"/>
              <a:t>im</a:t>
            </a:r>
            <a:r>
              <a:rPr lang="en-US" sz="2400" dirty="0" smtClean="0"/>
              <a:t> not </a:t>
            </a:r>
            <a:r>
              <a:rPr lang="en-US" sz="2400" dirty="0" err="1" smtClean="0"/>
              <a:t>weirded</a:t>
            </a:r>
            <a:r>
              <a:rPr lang="en-US" sz="2400" dirty="0" smtClean="0"/>
              <a:t> out by buying them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currently sitting in clinic to get on </a:t>
            </a:r>
            <a:r>
              <a:rPr lang="en-US" sz="2400" dirty="0" err="1" smtClean="0"/>
              <a:t>bc</a:t>
            </a:r>
            <a:endParaRPr lang="en-US" sz="24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considering </a:t>
            </a:r>
            <a:r>
              <a:rPr lang="en-US" sz="2400" dirty="0" err="1" smtClean="0"/>
              <a:t>iud</a:t>
            </a:r>
            <a:r>
              <a:rPr lang="en-US" sz="2400" dirty="0" smtClean="0"/>
              <a:t> instead of birth control pills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learned that the pill only protects from pregnancy not </a:t>
            </a:r>
            <a:r>
              <a:rPr lang="en-US" sz="2400" dirty="0" err="1" smtClean="0"/>
              <a:t>stds</a:t>
            </a:r>
            <a:endParaRPr lang="en-US" sz="24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more aware of the truth on how </a:t>
            </a:r>
            <a:r>
              <a:rPr lang="en-US" sz="2400" dirty="0" err="1" smtClean="0"/>
              <a:t>stds</a:t>
            </a:r>
            <a:r>
              <a:rPr lang="en-US" sz="2400" dirty="0" smtClean="0"/>
              <a:t> are actually easily attained</a:t>
            </a:r>
          </a:p>
          <a:p>
            <a:pPr>
              <a:lnSpc>
                <a:spcPct val="110000"/>
              </a:lnSpc>
            </a:pPr>
            <a:r>
              <a:rPr lang="en-US" sz="2400" dirty="0" err="1" smtClean="0"/>
              <a:t>i</a:t>
            </a:r>
            <a:r>
              <a:rPr lang="en-US" sz="2400" dirty="0" smtClean="0"/>
              <a:t> found a clinic right down the street from my house</a:t>
            </a:r>
          </a:p>
          <a:p>
            <a:pPr>
              <a:lnSpc>
                <a:spcPct val="110000"/>
              </a:lnSpc>
            </a:pPr>
            <a:r>
              <a:rPr lang="en-US" sz="2400" dirty="0" err="1" smtClean="0"/>
              <a:t>i</a:t>
            </a:r>
            <a:r>
              <a:rPr lang="en-US" sz="2400" dirty="0" smtClean="0"/>
              <a:t> got addresses to clinics near me where </a:t>
            </a:r>
            <a:r>
              <a:rPr lang="en-US" sz="2400" dirty="0" err="1" smtClean="0"/>
              <a:t>i</a:t>
            </a:r>
            <a:r>
              <a:rPr lang="en-US" sz="2400" dirty="0" smtClean="0"/>
              <a:t> was able to pick up plan b emergency contraceptive yesterday</a:t>
            </a:r>
          </a:p>
          <a:p>
            <a:pPr>
              <a:lnSpc>
                <a:spcPct val="110000"/>
              </a:lnSpc>
              <a:buClr>
                <a:srgbClr val="DA1F28"/>
              </a:buClr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 lvl="1">
              <a:lnSpc>
                <a:spcPct val="110000"/>
              </a:lnSpc>
            </a:pPr>
            <a:endParaRPr lang="en-US" sz="21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  <a:p>
            <a:pPr>
              <a:lnSpc>
                <a:spcPct val="110000"/>
              </a:lnSpc>
              <a:buFont typeface="Wingdings"/>
              <a:buNone/>
            </a:pPr>
            <a:endParaRPr lang="en-US" sz="1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389098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 </a:t>
            </a:r>
            <a:r>
              <a:rPr lang="en-US" dirty="0" smtClean="0"/>
              <a:t>looking forward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8385048" cy="487680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Complete analysis of program evaluation data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1000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Increase opportunities for youth involvement</a:t>
            </a:r>
            <a:endParaRPr lang="en-US" sz="2400" dirty="0" smtClean="0"/>
          </a:p>
          <a:p>
            <a:pPr marL="640080" lvl="1" indent="-274320">
              <a:lnSpc>
                <a:spcPct val="110000"/>
              </a:lnSpc>
              <a:spcBef>
                <a:spcPts val="550"/>
              </a:spcBef>
              <a:buClr>
                <a:srgbClr val="2DA2BF"/>
              </a:buClr>
              <a:buSzPct val="70000"/>
            </a:pPr>
            <a:endParaRPr lang="en-US" sz="1000" dirty="0" smtClean="0"/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Expand geographic reach of clinics in referral system</a:t>
            </a:r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1000" dirty="0" smtClean="0"/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Partner with youth-serving CBOs outside of the health field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1000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Expand marketing strategy to better incorporate new media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2400" dirty="0" smtClean="0"/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2400" dirty="0" smtClean="0"/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hookup</a:t>
            </a:r>
            <a:r>
              <a:rPr lang="en-US" dirty="0" smtClean="0"/>
              <a:t> conclusions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8534400" cy="4876800"/>
          </a:xfrm>
          <a:prstGeom prst="rect">
            <a:avLst/>
          </a:prstGeom>
        </p:spPr>
        <p:txBody>
          <a:bodyPr numCol="1">
            <a:normAutofit lnSpcReduction="10000"/>
          </a:bodyPr>
          <a:lstStyle/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Since its launch, the Hookup has effectively provided low-cost sexual health information to many users and has resulted in a high proportion of clinic referrals across California</a:t>
            </a:r>
            <a:endParaRPr lang="en-US" sz="1000" dirty="0" smtClean="0"/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1000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Evaluation is necessary to ensure we reach our target </a:t>
            </a:r>
            <a:r>
              <a:rPr lang="en-US" sz="2400" dirty="0" smtClean="0"/>
              <a:t>audience and assess potential impact on sexual health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lang="en-US" sz="1000" dirty="0" smtClean="0"/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The programmatic platform can be translated for adoption by other organizations considering implementing text-based projects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dirty="0" smtClean="0"/>
              <a:t>Ultimately the Hookup is an excellent model of a low-cost program using health communication and mobile technology to facilitate youth access to sexual health information and services </a:t>
            </a:r>
          </a:p>
          <a:p>
            <a:pPr marL="32004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2400" dirty="0" smtClean="0"/>
          </a:p>
          <a:p>
            <a:pPr marL="320040" lvl="0" indent="-320040">
              <a:lnSpc>
                <a:spcPct val="11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2400" dirty="0" smtClean="0"/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1371600"/>
          </a:xfrm>
        </p:spPr>
        <p:txBody>
          <a:bodyPr>
            <a:noAutofit/>
          </a:bodyPr>
          <a:lstStyle/>
          <a:p>
            <a:pPr algn="ctr"/>
            <a:r>
              <a:rPr lang="en-US" sz="2000" spc="-150" dirty="0" smtClean="0">
                <a:solidFill>
                  <a:schemeClr val="bg1"/>
                </a:solidFill>
              </a:rPr>
              <a:t>Rebecca Braun,  Lead Program Manager, CFHC</a:t>
            </a:r>
          </a:p>
          <a:p>
            <a:pPr algn="ctr"/>
            <a:r>
              <a:rPr lang="en-US" sz="2000" spc="-150" dirty="0" smtClean="0">
                <a:solidFill>
                  <a:schemeClr val="bg1"/>
                </a:solidFill>
              </a:rPr>
              <a:t>Email: </a:t>
            </a:r>
            <a:r>
              <a:rPr lang="en-US" sz="2000" spc="-150" dirty="0" smtClean="0">
                <a:solidFill>
                  <a:schemeClr val="bg1"/>
                </a:solidFill>
                <a:hlinkClick r:id="rId3"/>
              </a:rPr>
              <a:t>braunr@cfhc.org</a:t>
            </a:r>
            <a:endParaRPr lang="en-US" sz="2000" spc="-150" dirty="0" smtClean="0">
              <a:solidFill>
                <a:schemeClr val="bg1"/>
              </a:solidFill>
            </a:endParaRPr>
          </a:p>
          <a:p>
            <a:pPr algn="ctr"/>
            <a:r>
              <a:rPr lang="en-US" sz="2000" spc="-150" dirty="0" smtClean="0">
                <a:solidFill>
                  <a:schemeClr val="bg1"/>
                </a:solidFill>
              </a:rPr>
              <a:t>(510)  486 – 0412  x  2327</a:t>
            </a:r>
            <a:endParaRPr lang="en-US" sz="2000" spc="-15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54864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Questions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" descr="image001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28601" y="228600"/>
            <a:ext cx="985838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FHC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28600" y="1066800"/>
            <a:ext cx="1043609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609600"/>
            <a:ext cx="7372684" cy="3497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3002</TotalTime>
  <Words>995</Words>
  <Application>Microsoft Macintosh PowerPoint</Application>
  <PresentationFormat>On-screen Show (4:3)</PresentationFormat>
  <Paragraphs>197</Paragraphs>
  <Slides>17</Slides>
  <Notes>17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Median</vt:lpstr>
      <vt:lpstr>got the hookup:  Evaluating a Text-Message-Based Sexual Health Information  and Clinic Referral Service for Youth</vt:lpstr>
      <vt:lpstr>Slide 2</vt:lpstr>
      <vt:lpstr>hookup background</vt:lpstr>
      <vt:lpstr>hookup system design</vt:lpstr>
      <vt:lpstr>hookup on teensource.org</vt:lpstr>
      <vt:lpstr>hookup text development </vt:lpstr>
      <vt:lpstr>hookup text examples</vt:lpstr>
      <vt:lpstr>hookup evaluation – methods</vt:lpstr>
      <vt:lpstr>hookup evaluation – metrics</vt:lpstr>
      <vt:lpstr>hookup evaluation – text survey</vt:lpstr>
      <vt:lpstr>hookup evaluation – text survey</vt:lpstr>
      <vt:lpstr>hookup evaluation – text survey</vt:lpstr>
      <vt:lpstr>hookup evaluation – text survey</vt:lpstr>
      <vt:lpstr>hookup evaluation – text survey</vt:lpstr>
      <vt:lpstr>hookup looking forward</vt:lpstr>
      <vt:lpstr>hookup conclusions</vt:lpstr>
      <vt:lpstr>Slide 17</vt:lpstr>
    </vt:vector>
  </TitlesOfParts>
  <Company>Global CTI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Rebecca Braun</cp:lastModifiedBy>
  <cp:revision>390</cp:revision>
  <dcterms:created xsi:type="dcterms:W3CDTF">2011-10-25T18:20:51Z</dcterms:created>
  <dcterms:modified xsi:type="dcterms:W3CDTF">2011-10-25T19:00:14Z</dcterms:modified>
</cp:coreProperties>
</file>