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080" r:id="rId2"/>
    <p:sldId id="2145" r:id="rId3"/>
    <p:sldId id="2148" r:id="rId4"/>
    <p:sldId id="2083" r:id="rId5"/>
    <p:sldId id="2075" r:id="rId6"/>
    <p:sldId id="2119" r:id="rId7"/>
    <p:sldId id="2146" r:id="rId8"/>
    <p:sldId id="2121" r:id="rId9"/>
    <p:sldId id="2120" r:id="rId10"/>
    <p:sldId id="2122" r:id="rId11"/>
    <p:sldId id="2123" r:id="rId12"/>
    <p:sldId id="2095" r:id="rId13"/>
    <p:sldId id="2109" r:id="rId14"/>
    <p:sldId id="2089" r:id="rId15"/>
    <p:sldId id="2124" r:id="rId16"/>
    <p:sldId id="2111" r:id="rId17"/>
    <p:sldId id="2112" r:id="rId18"/>
    <p:sldId id="2077" r:id="rId19"/>
    <p:sldId id="2127" r:id="rId20"/>
    <p:sldId id="2115" r:id="rId21"/>
    <p:sldId id="2128" r:id="rId22"/>
    <p:sldId id="2138" r:id="rId23"/>
    <p:sldId id="2113" r:id="rId24"/>
    <p:sldId id="2131" r:id="rId25"/>
    <p:sldId id="2133" r:id="rId26"/>
    <p:sldId id="2105" r:id="rId27"/>
    <p:sldId id="2147" r:id="rId28"/>
    <p:sldId id="2139" r:id="rId29"/>
    <p:sldId id="2136" r:id="rId3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FFFF00"/>
        </a:solidFill>
        <a:latin typeface="Times New Roman" pitchFamily="18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bw" frameSlides="1"/>
  <p:clrMru>
    <a:srgbClr val="3333FF"/>
    <a:srgbClr val="3366CC"/>
    <a:srgbClr val="FFFF00"/>
    <a:srgbClr val="C0C0C0"/>
    <a:srgbClr val="FF7C80"/>
    <a:srgbClr val="0099CC"/>
    <a:srgbClr val="CCECFF"/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36" autoAdjust="0"/>
    <p:restoredTop sz="94852" autoAdjust="0"/>
  </p:normalViewPr>
  <p:slideViewPr>
    <p:cSldViewPr snapToObjects="1">
      <p:cViewPr>
        <p:scale>
          <a:sx n="100" d="100"/>
          <a:sy n="100" d="100"/>
        </p:scale>
        <p:origin x="-504" y="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1728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t" anchorCtr="0" compatLnSpc="1">
            <a:prstTxWarp prst="textNoShape">
              <a:avLst/>
            </a:prstTxWarp>
          </a:bodyPr>
          <a:lstStyle>
            <a:lvl1pPr algn="l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b" anchorCtr="0" compatLnSpc="1">
            <a:prstTxWarp prst="textNoShape">
              <a:avLst/>
            </a:prstTxWarp>
          </a:bodyPr>
          <a:lstStyle>
            <a:lvl1pPr algn="l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AB19875-6149-4707-862A-57CB5B642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t" anchorCtr="0" compatLnSpc="1">
            <a:prstTxWarp prst="textNoShape">
              <a:avLst/>
            </a:prstTxWarp>
          </a:bodyPr>
          <a:lstStyle>
            <a:lvl1pPr algn="l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87450" y="696913"/>
            <a:ext cx="4648200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b" anchorCtr="0" compatLnSpc="1">
            <a:prstTxWarp prst="textNoShape">
              <a:avLst/>
            </a:prstTxWarp>
          </a:bodyPr>
          <a:lstStyle>
            <a:lvl1pPr algn="l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38" tIns="45870" rIns="91738" bIns="4587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3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E8CD44F-26DD-4225-B91F-3C613A13B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CA539-1643-462C-A66D-800DBE8CC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0E307-3033-4AF6-97CA-2A108CF614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99FD9-0F28-4F18-8338-2F8A531CD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7BEE8-7142-43C2-9691-6B56C6926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EA737-476C-4A31-AFA5-C621334E2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99C5A-F280-45B6-A258-0A5548ECC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53637-6BD8-401B-9986-07BA267B3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50866-30C6-4C50-9563-83A09AF66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669B5-FDDC-455A-BB66-3BDCB94B6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80D3-19A4-4AE0-A234-05EB4150D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AD7EB-186F-4837-84AC-55B79DF6F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0CEF2-3390-4905-9E0D-E131DBFB1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8C300-CDEB-4774-9574-D34F77095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5FABB-7265-4B8F-A1E4-423DF1ED5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5DA53-88FA-40BA-9675-ED28B5D32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18D92-0AC3-4BB8-B46D-519352523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Times New Roman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299CAD7-49B5-4EBC-9DA6-10C55BB05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+mj-lt"/>
          <a:ea typeface="MS PGothic" pitchFamily="34" charset="-128"/>
          <a:cs typeface="MS PGothic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  <a:ea typeface="MS PGothic" pitchFamily="34" charset="-128"/>
          <a:cs typeface="MS PGothic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  <a:ea typeface="MS PGothic" pitchFamily="34" charset="-128"/>
          <a:cs typeface="MS PGothic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  <a:ea typeface="MS PGothic" pitchFamily="34" charset="-128"/>
          <a:cs typeface="MS PGothic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  <a:ea typeface="MS PGothic" pitchFamily="34" charset="-128"/>
          <a:cs typeface="MS PGothic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3366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dec.state.ak.us/commish/arra/Images/ARRA.png&amp;imgrefurl=http://www.dec.state.ak.us/commish/arra/arraHomepage.htm&amp;usg=__K2eBe0wk_jzCF5wMGScH679Gg90=&amp;h=809&amp;w=809&amp;sz=47&amp;hl=en&amp;start=2&amp;um=1&amp;itbs=1&amp;tbnid=bS5dB7WWi7APDM:&amp;tbnh=143&amp;tbnw=143&amp;prev=/images?q=arra&amp;um=1&amp;hl=en&amp;sa=N&amp;tbs=isch: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m/imgres?imgurl=http://www.dec.state.ak.us/commish/arra/Images/ARRA.png&amp;imgrefurl=http://www.dec.state.ak.us/commish/arra/arraHomepage.htm&amp;usg=__K2eBe0wk_jzCF5wMGScH679Gg90=&amp;h=809&amp;w=809&amp;sz=47&amp;hl=en&amp;start=2&amp;um=1&amp;itbs=1&amp;tbnid=bS5dB7WWi7APDM:&amp;tbnh=143&amp;tbnw=143&amp;prev=/images?q=arra&amp;um=1&amp;hl=en&amp;sa=N&amp;tbs=isch: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2057400"/>
            <a:ext cx="7391400" cy="2362200"/>
          </a:xfrm>
        </p:spPr>
        <p:txBody>
          <a:bodyPr/>
          <a:lstStyle/>
          <a:p>
            <a:pPr eaLnBrk="1" hangingPunct="1"/>
            <a:r>
              <a:rPr lang="en-US" sz="2800" b="0" smtClean="0">
                <a:solidFill>
                  <a:schemeClr val="bg1"/>
                </a:solidFill>
              </a:rPr>
              <a:t>Using a Health Equity Lens to Community Health Planning for Policy, System and Environmental changes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133600" y="4800600"/>
            <a:ext cx="6858000" cy="15240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FFFFFF"/>
                </a:solidFill>
              </a:rPr>
              <a:t>MARY THOMAS M.B.&amp; B.S., M.P.H.</a:t>
            </a:r>
            <a:br>
              <a:rPr lang="en-US" sz="2400" smtClean="0">
                <a:solidFill>
                  <a:srgbClr val="FFFFFF"/>
                </a:solidFill>
              </a:rPr>
            </a:br>
            <a:r>
              <a:rPr lang="en-US" sz="2400" smtClean="0">
                <a:solidFill>
                  <a:srgbClr val="FFFFFF"/>
                </a:solidFill>
              </a:rPr>
              <a:t/>
            </a:r>
            <a:br>
              <a:rPr lang="en-US" sz="2400" smtClean="0">
                <a:solidFill>
                  <a:srgbClr val="FFFFFF"/>
                </a:solidFill>
              </a:rPr>
            </a:br>
            <a:r>
              <a:rPr lang="en-US" sz="1800" b="1" smtClean="0">
                <a:solidFill>
                  <a:schemeClr val="bg1"/>
                </a:solidFill>
              </a:rPr>
              <a:t>San Antonio</a:t>
            </a:r>
            <a:br>
              <a:rPr lang="en-US" sz="1800" b="1" smtClean="0">
                <a:solidFill>
                  <a:schemeClr val="bg1"/>
                </a:solidFill>
              </a:rPr>
            </a:br>
            <a:r>
              <a:rPr lang="en-US" sz="1800" b="1" smtClean="0">
                <a:solidFill>
                  <a:schemeClr val="bg1"/>
                </a:solidFill>
              </a:rPr>
              <a:t>Metropolitan Health District</a:t>
            </a:r>
            <a:br>
              <a:rPr lang="en-US" sz="1800" b="1" smtClean="0">
                <a:solidFill>
                  <a:schemeClr val="bg1"/>
                </a:solidFill>
              </a:rPr>
            </a:br>
            <a:endParaRPr lang="en-US" sz="1800" b="1" smtClean="0">
              <a:solidFill>
                <a:schemeClr val="bg1"/>
              </a:solidFill>
            </a:endParaRPr>
          </a:p>
        </p:txBody>
      </p:sp>
      <p:pic>
        <p:nvPicPr>
          <p:cNvPr id="20483" name="Picture 7" descr="Blue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968375"/>
            <a:ext cx="336073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ARR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ARR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ARR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2057400"/>
            <a:ext cx="7391400" cy="2362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bg1"/>
                </a:solidFill>
              </a:rPr>
              <a:t>San Antonio’s efforts to reduce obesity related  health disparities: Strategic planning to improve community access to healthy food options and opportunities for physical activity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133600" y="4800600"/>
            <a:ext cx="6858000" cy="15240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400" b="1" smtClean="0">
                <a:solidFill>
                  <a:srgbClr val="FFFFFF"/>
                </a:solidFill>
              </a:rPr>
              <a:t>Communities Putting Prevention to Work</a:t>
            </a:r>
            <a:r>
              <a:rPr lang="en-US" sz="2800" smtClean="0">
                <a:solidFill>
                  <a:srgbClr val="FFFFFF"/>
                </a:solidFill>
              </a:rPr>
              <a:t> </a:t>
            </a:r>
            <a:br>
              <a:rPr lang="en-US" sz="2800" smtClean="0">
                <a:solidFill>
                  <a:srgbClr val="FFFFFF"/>
                </a:solidFill>
              </a:rPr>
            </a:br>
            <a:r>
              <a:rPr lang="en-US" sz="2800" smtClean="0">
                <a:solidFill>
                  <a:srgbClr val="FFFFFF"/>
                </a:solidFill>
              </a:rPr>
              <a:t/>
            </a:r>
            <a:br>
              <a:rPr lang="en-US" sz="2800" smtClean="0">
                <a:solidFill>
                  <a:srgbClr val="FFFFFF"/>
                </a:solidFill>
              </a:rPr>
            </a:br>
            <a:r>
              <a:rPr lang="en-US" sz="2000" b="1" smtClean="0">
                <a:solidFill>
                  <a:schemeClr val="bg1"/>
                </a:solidFill>
              </a:rPr>
              <a:t>San Antonio</a:t>
            </a:r>
            <a:br>
              <a:rPr lang="en-US" sz="2000" b="1" smtClean="0">
                <a:solidFill>
                  <a:schemeClr val="bg1"/>
                </a:solidFill>
              </a:rPr>
            </a:br>
            <a:r>
              <a:rPr lang="en-US" sz="2000" b="1" smtClean="0">
                <a:solidFill>
                  <a:schemeClr val="bg1"/>
                </a:solidFill>
              </a:rPr>
              <a:t>Metropolitan Health District</a:t>
            </a:r>
            <a:br>
              <a:rPr lang="en-US" sz="2000" b="1" smtClean="0">
                <a:solidFill>
                  <a:schemeClr val="bg1"/>
                </a:solidFill>
              </a:rPr>
            </a:br>
            <a:endParaRPr lang="en-US" sz="2000" b="1" smtClean="0">
              <a:solidFill>
                <a:schemeClr val="bg1"/>
              </a:solidFill>
            </a:endParaRPr>
          </a:p>
        </p:txBody>
      </p:sp>
      <p:pic>
        <p:nvPicPr>
          <p:cNvPr id="21507" name="Picture 6" descr="ARR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ARR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ARR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00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2" descr="find_your_balance-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23863"/>
            <a:ext cx="3475038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6934200" cy="790575"/>
          </a:xfrm>
        </p:spPr>
        <p:txBody>
          <a:bodyPr/>
          <a:lstStyle/>
          <a:p>
            <a:r>
              <a:rPr lang="en-US" sz="3200" smtClean="0"/>
              <a:t>	</a:t>
            </a:r>
            <a:r>
              <a:rPr lang="en-US" sz="2800" b="0" smtClean="0">
                <a:solidFill>
                  <a:schemeClr val="bg1"/>
                </a:solidFill>
              </a:rPr>
              <a:t>Presenter Disclosures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2057400"/>
            <a:ext cx="8686800" cy="11430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 b="1" smtClean="0">
                <a:solidFill>
                  <a:srgbClr val="66CCFF"/>
                </a:solidFill>
              </a:rPr>
              <a:t>	</a:t>
            </a:r>
            <a:r>
              <a:rPr lang="en-US" sz="2400" b="1" smtClean="0">
                <a:solidFill>
                  <a:schemeClr val="bg1"/>
                </a:solidFill>
              </a:rPr>
              <a:t>The following personal financial relationships with commercial interests relevant to this presentation existed during the past 12 months:</a:t>
            </a:r>
            <a:endParaRPr lang="en-US" sz="2400" smtClean="0">
              <a:solidFill>
                <a:schemeClr val="bg1"/>
              </a:solidFill>
            </a:endParaRP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endParaRPr 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endParaRPr lang="en-US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304800" y="12954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Arial" charset="0"/>
              </a:rPr>
              <a:t>Mary Thomas</a:t>
            </a:r>
            <a:endParaRPr lang="en-US" sz="3200" b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534" name="Text Box 7"/>
          <p:cNvSpPr txBox="1">
            <a:spLocks noChangeArrowheads="1"/>
          </p:cNvSpPr>
          <p:nvPr/>
        </p:nvSpPr>
        <p:spPr bwMode="auto">
          <a:xfrm>
            <a:off x="228600" y="3276600"/>
            <a:ext cx="86868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b="0">
              <a:solidFill>
                <a:schemeClr val="bg1"/>
              </a:solidFill>
              <a:latin typeface="Arial" charset="0"/>
            </a:endParaRPr>
          </a:p>
          <a:p>
            <a:pPr algn="ctr" eaLnBrk="0" hangingPunct="0"/>
            <a:endParaRPr lang="en-US" b="0">
              <a:solidFill>
                <a:schemeClr val="bg1"/>
              </a:solidFill>
              <a:latin typeface="Arial" charset="0"/>
            </a:endParaRPr>
          </a:p>
          <a:p>
            <a:pPr algn="ctr" eaLnBrk="0" hangingPunct="0"/>
            <a:r>
              <a:rPr lang="en-US" sz="3200" b="0">
                <a:solidFill>
                  <a:schemeClr val="bg1"/>
                </a:solidFill>
                <a:latin typeface="Arial" charset="0"/>
              </a:rPr>
              <a:t>“No relationships to disclose”</a:t>
            </a:r>
            <a:endParaRPr lang="en-US" sz="3200" b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2535" name="Text Box 8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endParaRPr lang="en-US" sz="1800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VISION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Maximizing Health Equity in Bexar County  </a:t>
            </a:r>
          </a:p>
          <a:p>
            <a:pPr algn="ctr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by promoting </a:t>
            </a:r>
          </a:p>
          <a:p>
            <a:pPr algn="ctr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active living and healthy eating in disparity areas to reduce obesity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1066800"/>
            <a:ext cx="83058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smtClean="0"/>
          </a:p>
          <a:p>
            <a:r>
              <a:rPr lang="en-US" smtClean="0">
                <a:solidFill>
                  <a:schemeClr val="bg1"/>
                </a:solidFill>
              </a:rPr>
              <a:t>Describe the community planning process for selection of strategies</a:t>
            </a:r>
          </a:p>
          <a:p>
            <a:r>
              <a:rPr lang="en-US" smtClean="0">
                <a:solidFill>
                  <a:schemeClr val="bg1"/>
                </a:solidFill>
              </a:rPr>
              <a:t>Discuss development and implementation of system and environmental changes to provide healthy eating options</a:t>
            </a:r>
          </a:p>
          <a:p>
            <a:r>
              <a:rPr lang="en-US" smtClean="0">
                <a:solidFill>
                  <a:schemeClr val="bg1"/>
                </a:solidFill>
              </a:rPr>
              <a:t>Describe implementation of policy and environmental  changes to increase access for free physical activity in their neighborhoods (Shared Use)</a:t>
            </a: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914400" y="38100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sz="1800" b="0">
                <a:latin typeface="Arial" charset="0"/>
              </a:rPr>
              <a:t> </a:t>
            </a:r>
            <a:r>
              <a:rPr lang="en-US" sz="3600">
                <a:latin typeface="Arial" charset="0"/>
              </a:rPr>
              <a:t>LEARNING OBJECTIVES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Community planning process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Reviewed demographic features</a:t>
            </a:r>
          </a:p>
          <a:p>
            <a:r>
              <a:rPr lang="en-US" smtClean="0">
                <a:solidFill>
                  <a:schemeClr val="bg1"/>
                </a:solidFill>
              </a:rPr>
              <a:t>Considered the health determinants</a:t>
            </a:r>
          </a:p>
          <a:p>
            <a:r>
              <a:rPr lang="en-US" smtClean="0">
                <a:solidFill>
                  <a:schemeClr val="bg1"/>
                </a:solidFill>
              </a:rPr>
              <a:t>Recruited partners</a:t>
            </a:r>
          </a:p>
          <a:p>
            <a:r>
              <a:rPr lang="en-US" smtClean="0">
                <a:solidFill>
                  <a:schemeClr val="bg1"/>
                </a:solidFill>
              </a:rPr>
              <a:t>Identified target areas</a:t>
            </a:r>
          </a:p>
          <a:p>
            <a:r>
              <a:rPr lang="en-US" smtClean="0">
                <a:solidFill>
                  <a:schemeClr val="bg1"/>
                </a:solidFill>
              </a:rPr>
              <a:t>Identified other resources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0"/>
            <a:ext cx="1905000" cy="838200"/>
          </a:xfrm>
        </p:spPr>
        <p:txBody>
          <a:bodyPr/>
          <a:lstStyle/>
          <a:p>
            <a:r>
              <a:rPr lang="en-US" sz="2000" smtClean="0">
                <a:solidFill>
                  <a:schemeClr val="bg1"/>
                </a:solidFill>
              </a:rPr>
              <a:t>San Antonio </a:t>
            </a:r>
            <a:br>
              <a:rPr lang="en-US" sz="2000" smtClean="0">
                <a:solidFill>
                  <a:schemeClr val="bg1"/>
                </a:solidFill>
              </a:rPr>
            </a:br>
            <a:r>
              <a:rPr lang="en-US" sz="2000" smtClean="0">
                <a:solidFill>
                  <a:schemeClr val="bg1"/>
                </a:solidFill>
              </a:rPr>
              <a:t>Council Districts 1-10</a:t>
            </a: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2286000" y="-381000"/>
          <a:ext cx="5770563" cy="7467600"/>
        </p:xfrm>
        <a:graphic>
          <a:graphicData uri="http://schemas.openxmlformats.org/presentationml/2006/ole">
            <p:oleObj spid="_x0000_s107523" name="Acrobat Document" r:id="rId3" imgW="5829300" imgH="75438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6096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Demography of San Antonio</a:t>
            </a:r>
          </a:p>
        </p:txBody>
      </p:sp>
      <p:sp>
        <p:nvSpPr>
          <p:cNvPr id="10854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u="sng" smtClean="0">
                <a:solidFill>
                  <a:schemeClr val="bg1"/>
                </a:solidFill>
              </a:rPr>
              <a:t>Population</a:t>
            </a:r>
            <a:r>
              <a:rPr lang="en-US" sz="2800" smtClean="0">
                <a:solidFill>
                  <a:schemeClr val="bg1"/>
                </a:solidFill>
              </a:rPr>
              <a:t> 1.35 million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Multicultural :57% Hispanic 32% non-Hispanic 7% Afro Americans3% Asians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 South &amp; Westside population-80% Hispanic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Northeast &amp; North central- 30% Hispanic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Persons below 45 years- 79%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Some population have greater burden of health problems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800" smtClean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High obesity rates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Adults- 68% obese or overweight</a:t>
            </a:r>
          </a:p>
          <a:p>
            <a:r>
              <a:rPr lang="en-US" smtClean="0">
                <a:solidFill>
                  <a:schemeClr val="bg1"/>
                </a:solidFill>
              </a:rPr>
              <a:t>Hispanic -80% obese or overweight</a:t>
            </a:r>
          </a:p>
          <a:p>
            <a:r>
              <a:rPr lang="en-US" smtClean="0">
                <a:solidFill>
                  <a:schemeClr val="bg1"/>
                </a:solidFill>
              </a:rPr>
              <a:t>Higher in South and west San Antonio</a:t>
            </a:r>
          </a:p>
          <a:p>
            <a:r>
              <a:rPr lang="en-US" smtClean="0">
                <a:solidFill>
                  <a:schemeClr val="bg1"/>
                </a:solidFill>
              </a:rPr>
              <a:t>South -85%  Northcentral-53%</a:t>
            </a:r>
          </a:p>
          <a:p>
            <a:r>
              <a:rPr lang="en-US" smtClean="0">
                <a:solidFill>
                  <a:schemeClr val="bg1"/>
                </a:solidFill>
              </a:rPr>
              <a:t>Obesity in children-over 34%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Health determinants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 House-hold income: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Families:  20% below poverty line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Below 18 years:27% below poverty line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Above 65 years:14% below poverty line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Caused by many determinants –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smtClean="0">
                <a:solidFill>
                  <a:schemeClr val="bg1"/>
                </a:solidFill>
              </a:rPr>
              <a:t>   socio-economic factors, low level of education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10-12 zip codes have  highest burden of disease and poor health outcome </a:t>
            </a:r>
          </a:p>
          <a:p>
            <a:pPr>
              <a:lnSpc>
                <a:spcPct val="80000"/>
              </a:lnSpc>
            </a:pPr>
            <a:endParaRPr lang="en-US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Access to healthy food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Limited grocery stores-0.102 per1000 residents (includes corner stores, farmers markets superstores)</a:t>
            </a:r>
          </a:p>
          <a:p>
            <a:r>
              <a:rPr lang="en-US" smtClean="0">
                <a:solidFill>
                  <a:schemeClr val="bg1"/>
                </a:solidFill>
              </a:rPr>
              <a:t>Plenty fast food restaurants-0.736 per 1000 residents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smtClean="0">
                <a:solidFill>
                  <a:srgbClr val="FFFF00"/>
                </a:solidFill>
              </a:rPr>
              <a:t>OBESITY IN SCHOOL CHILDREN</a:t>
            </a:r>
          </a:p>
        </p:txBody>
      </p:sp>
      <p:pic>
        <p:nvPicPr>
          <p:cNvPr id="112642" name="Picture 2" descr="TEA and School Districts II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1357313"/>
            <a:ext cx="6378575" cy="47688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Mechanism used by CPPW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Identify target areas-Council districts1-5 (Westside, Eastside and Southside)</a:t>
            </a:r>
          </a:p>
          <a:p>
            <a:r>
              <a:rPr lang="en-US" b="1" smtClean="0">
                <a:solidFill>
                  <a:schemeClr val="bg1"/>
                </a:solidFill>
              </a:rPr>
              <a:t>Assess the needs (built environment, Educational attainment, Income level, Density of minority population)</a:t>
            </a:r>
          </a:p>
          <a:p>
            <a:r>
              <a:rPr lang="en-US" b="1" smtClean="0">
                <a:solidFill>
                  <a:schemeClr val="bg1"/>
                </a:solidFill>
              </a:rPr>
              <a:t>Finalize the initiatives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Identify target areas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DATA SOURCES  USED: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BRFSS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FITNESSGRAM results from Independent School Districts.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CDC map by census tract of median household income, Hispanic and Black populations, density of mothers with a BMI greater than 30,</a:t>
            </a:r>
            <a:r>
              <a:rPr lang="en-US" sz="2800" b="1" smtClean="0">
                <a:solidFill>
                  <a:schemeClr val="bg1"/>
                </a:solidFill>
              </a:rPr>
              <a:t> </a:t>
            </a:r>
            <a:r>
              <a:rPr lang="en-US" sz="2800" smtClean="0">
                <a:solidFill>
                  <a:schemeClr val="bg1"/>
                </a:solidFill>
              </a:rPr>
              <a:t>Educational attainment, Density of minority population</a:t>
            </a: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2514600" y="762000"/>
          <a:ext cx="4003675" cy="5181600"/>
        </p:xfrm>
        <a:graphic>
          <a:graphicData uri="http://schemas.openxmlformats.org/presentationml/2006/ole">
            <p:oleObj spid="_x0000_s66563" name="Acrobat Document" r:id="rId3" imgW="5829300" imgH="75438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Identify Partnerships</a:t>
            </a:r>
          </a:p>
        </p:txBody>
      </p:sp>
      <p:sp>
        <p:nvSpPr>
          <p:cNvPr id="1167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Contracts with non health sectors  city partners- Library, Parks</a:t>
            </a:r>
          </a:p>
          <a:p>
            <a:r>
              <a:rPr lang="en-US" b="1" smtClean="0">
                <a:solidFill>
                  <a:schemeClr val="bg1"/>
                </a:solidFill>
              </a:rPr>
              <a:t>Local partners-MPO, Interlex, YMCA</a:t>
            </a:r>
          </a:p>
          <a:p>
            <a:r>
              <a:rPr lang="en-US" b="1" smtClean="0">
                <a:solidFill>
                  <a:schemeClr val="bg1"/>
                </a:solidFill>
              </a:rPr>
              <a:t>Work with other agencies-SAHA, Food Bank</a:t>
            </a:r>
          </a:p>
          <a:p>
            <a:r>
              <a:rPr lang="en-US" b="1" smtClean="0">
                <a:solidFill>
                  <a:schemeClr val="bg1"/>
                </a:solidFill>
              </a:rPr>
              <a:t> Net work with Independent School Districts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>
                <a:solidFill>
                  <a:srgbClr val="FFFF00"/>
                </a:solidFill>
              </a:rPr>
              <a:t>Finalize the initiatives</a:t>
            </a:r>
            <a:r>
              <a:rPr lang="en-US" sz="3600" b="0" smtClean="0">
                <a:solidFill>
                  <a:schemeClr val="bg1"/>
                </a:solidFill>
              </a:rPr>
              <a:t/>
            </a:r>
            <a:br>
              <a:rPr lang="en-US" sz="3600" b="0" smtClean="0">
                <a:solidFill>
                  <a:schemeClr val="bg1"/>
                </a:solidFill>
              </a:rPr>
            </a:br>
            <a:endParaRPr lang="en-US" sz="3600" b="0" smtClean="0">
              <a:solidFill>
                <a:schemeClr val="bg1"/>
              </a:solidFill>
            </a:endParaRP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Some initiatives in all Council Districts (10) – All ISDs </a:t>
            </a:r>
          </a:p>
          <a:p>
            <a:r>
              <a:rPr lang="en-US" b="1" smtClean="0">
                <a:solidFill>
                  <a:schemeClr val="bg1"/>
                </a:solidFill>
              </a:rPr>
              <a:t>Specific initiatives in the disparity Council Districts (1-5) –Fitness stations, SRTS. Community centers</a:t>
            </a:r>
            <a:endParaRPr lang="en-US" smtClean="0">
              <a:solidFill>
                <a:schemeClr val="bg1"/>
              </a:solidFill>
            </a:endParaRPr>
          </a:p>
          <a:p>
            <a:r>
              <a:rPr lang="en-US" b="1" smtClean="0">
                <a:solidFill>
                  <a:schemeClr val="bg1"/>
                </a:solidFill>
              </a:rPr>
              <a:t>Work to advance policy, system and environmental changes 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NUTRITION INITIATIVES</a:t>
            </a:r>
          </a:p>
        </p:txBody>
      </p:sp>
      <p:sp>
        <p:nvSpPr>
          <p:cNvPr id="1187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Increase  healthy food options in target areas – Access to healthy food choices in  corner stores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Healthy Corner Stores</a:t>
            </a: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Goal: Promote access to fruits, vegetables and healthy food options in corner stores in target areas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Target areas: Food deserts in West SA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Development: Formation of Healthy Coalition for Corner  Stores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Established criteria  and educated the store owners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solidFill>
                  <a:schemeClr val="bg1"/>
                </a:solidFill>
              </a:rPr>
              <a:t>Network with Healthy Kids Healthy Communities project of Metro Health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>
                <a:solidFill>
                  <a:srgbClr val="FFFF00"/>
                </a:solidFill>
              </a:rPr>
              <a:t>Implementation of Healthy Corner Stores</a:t>
            </a:r>
          </a:p>
        </p:txBody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Recruited two interested corner stores in West side</a:t>
            </a:r>
            <a:r>
              <a:rPr lang="en-US" sz="2800" smtClean="0"/>
              <a:t> </a:t>
            </a:r>
            <a:r>
              <a:rPr lang="en-US" sz="2800" smtClean="0">
                <a:solidFill>
                  <a:schemeClr val="bg1"/>
                </a:solidFill>
              </a:rPr>
              <a:t>( as a pilot )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Base line survey done in the community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Consumers identified list of desired fruits/veg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Consumers make up-to 6 visits per week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Memorandum for agreement with corner stores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Coolers supplied to provide access to fruits and vegetables ( Fresh and frozen)</a:t>
            </a: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smtClean="0">
                <a:solidFill>
                  <a:srgbClr val="FFFF00"/>
                </a:solidFill>
              </a:rPr>
              <a:t>Implementation of Healthy Corner Stores</a:t>
            </a:r>
          </a:p>
        </p:txBody>
      </p:sp>
      <p:pic>
        <p:nvPicPr>
          <p:cNvPr id="121858" name="Picture 9" descr="Tiendita Por Vida Logo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060575"/>
            <a:ext cx="3810000" cy="3956050"/>
          </a:xfrm>
        </p:spPr>
      </p:pic>
      <p:sp>
        <p:nvSpPr>
          <p:cNvPr id="12185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Logo developed</a:t>
            </a:r>
          </a:p>
          <a:p>
            <a:r>
              <a:rPr lang="en-US" smtClean="0">
                <a:solidFill>
                  <a:schemeClr val="bg1"/>
                </a:solidFill>
              </a:rPr>
              <a:t>Coolers purchased</a:t>
            </a:r>
          </a:p>
          <a:p>
            <a:r>
              <a:rPr lang="en-US" smtClean="0">
                <a:solidFill>
                  <a:schemeClr val="bg1"/>
                </a:solidFill>
              </a:rPr>
              <a:t>List of suppliers identified</a:t>
            </a:r>
          </a:p>
          <a:p>
            <a:r>
              <a:rPr lang="en-US" smtClean="0">
                <a:solidFill>
                  <a:schemeClr val="bg1"/>
                </a:solidFill>
              </a:rPr>
              <a:t>Promotional mural in one corner store</a:t>
            </a:r>
          </a:p>
          <a:p>
            <a:r>
              <a:rPr lang="en-US" smtClean="0">
                <a:solidFill>
                  <a:schemeClr val="bg1"/>
                </a:solidFill>
              </a:rPr>
              <a:t>Flyers for promotion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Challenges- Corner Stores</a:t>
            </a:r>
          </a:p>
        </p:txBody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smtClean="0">
                <a:solidFill>
                  <a:schemeClr val="bg1"/>
                </a:solidFill>
              </a:rPr>
              <a:t>Pricing: affordable by the consumers </a:t>
            </a:r>
          </a:p>
          <a:p>
            <a:pPr marL="609600" indent="-609600"/>
            <a:r>
              <a:rPr lang="en-US" smtClean="0">
                <a:solidFill>
                  <a:schemeClr val="bg1"/>
                </a:solidFill>
              </a:rPr>
              <a:t>Profitable   for Storeowners</a:t>
            </a:r>
          </a:p>
          <a:p>
            <a:pPr marL="609600" indent="-609600"/>
            <a:r>
              <a:rPr lang="en-US" smtClean="0">
                <a:solidFill>
                  <a:schemeClr val="bg1"/>
                </a:solidFill>
              </a:rPr>
              <a:t>Purchase and maintain supply/stock</a:t>
            </a:r>
          </a:p>
          <a:p>
            <a:pPr marL="609600" indent="-609600"/>
            <a:r>
              <a:rPr lang="en-US" smtClean="0">
                <a:solidFill>
                  <a:schemeClr val="bg1"/>
                </a:solidFill>
              </a:rPr>
              <a:t>Promoting the sale of fruits and Veg </a:t>
            </a:r>
          </a:p>
          <a:p>
            <a:pPr marL="609600" indent="-609600"/>
            <a:r>
              <a:rPr lang="en-US" smtClean="0">
                <a:solidFill>
                  <a:schemeClr val="bg1"/>
                </a:solidFill>
              </a:rPr>
              <a:t>Promoting healthy eating habits in the residents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II.PROMOTE ACTIVE LIVING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smtClean="0">
                <a:solidFill>
                  <a:schemeClr val="bg1"/>
                </a:solidFill>
              </a:rPr>
              <a:t>Goal :Changes in built environment to provide access to physical activity through Shared Use agreement </a:t>
            </a:r>
          </a:p>
          <a:p>
            <a:r>
              <a:rPr lang="en-US" sz="3600" smtClean="0">
                <a:solidFill>
                  <a:schemeClr val="bg1"/>
                </a:solidFill>
              </a:rPr>
              <a:t>Method: Walking trails and fitness stations in housing units in disparity areas</a:t>
            </a:r>
          </a:p>
          <a:p>
            <a:pPr>
              <a:buFontTx/>
              <a:buNone/>
            </a:pPr>
            <a:endParaRPr lang="en-US" sz="36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smtClean="0">
                <a:solidFill>
                  <a:srgbClr val="FFFF00"/>
                </a:solidFill>
              </a:rPr>
              <a:t> Process in implementation of Walking trails </a:t>
            </a:r>
          </a:p>
        </p:txBody>
      </p:sp>
      <p:sp>
        <p:nvSpPr>
          <p:cNvPr id="12493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Shared Use Agreement: CPPW with San Antonio Housing Authority- SAHA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Goal is to provide access to physical activity options in disparity areas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SAHA provides public housing for low income residents at low or subsidized rental  rates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Five in target areas identified out of the total of 61 locations in San Antonio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chemeClr val="bg1"/>
                </a:solidFill>
              </a:rPr>
              <a:t>Seniors and disabled accommodated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Implementation</a:t>
            </a: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Shared use agreement with CPPW so sustainable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Baseline survey: Identify needs and locations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Local neighborhood residents included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Identified  5 locations / 2215 units (residents- 5430)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Identified initiatives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en-US" sz="2400" smtClean="0">
                <a:solidFill>
                  <a:schemeClr val="bg1"/>
                </a:solidFill>
              </a:rPr>
              <a:t>a) Farmers Market -1 location (with SA Food Bank)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sz="2400" smtClean="0">
                <a:solidFill>
                  <a:schemeClr val="bg1"/>
                </a:solidFill>
              </a:rPr>
              <a:t>    b) Walking trails - 5  locations length 15.900’</a:t>
            </a:r>
          </a:p>
          <a:p>
            <a:pPr>
              <a:lnSpc>
                <a:spcPct val="90000"/>
              </a:lnSpc>
              <a:spcBef>
                <a:spcPct val="5000"/>
              </a:spcBef>
              <a:buFontTx/>
              <a:buNone/>
            </a:pPr>
            <a:r>
              <a:rPr lang="en-US" sz="2400" smtClean="0">
                <a:solidFill>
                  <a:schemeClr val="bg1"/>
                </a:solidFill>
              </a:rPr>
              <a:t>    c) fitness stations - 3  locations -21 stations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en-US" sz="2400" smtClean="0">
                <a:solidFill>
                  <a:schemeClr val="bg1"/>
                </a:solidFill>
              </a:rPr>
              <a:t>Residents in the neighborhoods also have access </a:t>
            </a:r>
          </a:p>
          <a:p>
            <a:pPr>
              <a:lnSpc>
                <a:spcPct val="90000"/>
              </a:lnSpc>
              <a:spcBef>
                <a:spcPct val="5000"/>
              </a:spcBef>
            </a:pPr>
            <a:r>
              <a:rPr lang="en-US" sz="2400" smtClean="0">
                <a:solidFill>
                  <a:schemeClr val="bg1"/>
                </a:solidFill>
              </a:rPr>
              <a:t>Work started in Oct 2011 Will complete Jan 2012</a:t>
            </a:r>
          </a:p>
          <a:p>
            <a:pPr>
              <a:lnSpc>
                <a:spcPct val="90000"/>
              </a:lnSpc>
            </a:pPr>
            <a:endParaRPr lang="en-US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352800" y="457200"/>
            <a:ext cx="100584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                   </a:t>
            </a:r>
            <a:r>
              <a:rPr lang="en-US" smtClean="0">
                <a:solidFill>
                  <a:srgbClr val="FFFF00"/>
                </a:solidFill>
              </a:rPr>
              <a:t>Spring Hill</a:t>
            </a:r>
          </a:p>
        </p:txBody>
      </p:sp>
      <p:pic>
        <p:nvPicPr>
          <p:cNvPr id="126978" name="Picture 1" descr="http://static.findmeapad.com/proppics/large/TX/SanAntonio/5267/5267-mainlogo-1166392747-120583.jpg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590800"/>
            <a:ext cx="3276600" cy="1981200"/>
          </a:xfrm>
        </p:spPr>
      </p:pic>
      <p:pic>
        <p:nvPicPr>
          <p:cNvPr id="1269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1413" y="457200"/>
            <a:ext cx="388778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Increase access in target areas</a:t>
            </a: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Walking trails are in housing units in target areas with low income, senior and residents with disability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Safe environment for free physical activity and walking and biking options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Provides access to easy to use method of physical activity for the whole family open all 24 hours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Walking groups can be organized-social marketing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Possible to motivate, encourage and monitor by managers using various group activities  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Ride To Own (1000) bike program in SAHA locations</a:t>
            </a:r>
          </a:p>
          <a:p>
            <a:pPr>
              <a:lnSpc>
                <a:spcPct val="90000"/>
              </a:lnSpc>
            </a:pPr>
            <a:endParaRPr lang="en-US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Challenges for walking trails</a:t>
            </a:r>
          </a:p>
        </p:txBody>
      </p:sp>
      <p:sp>
        <p:nvSpPr>
          <p:cNvPr id="1290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Selection of housing units with adequate open space</a:t>
            </a:r>
          </a:p>
          <a:p>
            <a:r>
              <a:rPr lang="en-US" smtClean="0">
                <a:solidFill>
                  <a:schemeClr val="bg1"/>
                </a:solidFill>
              </a:rPr>
              <a:t>Community participation in utilization </a:t>
            </a:r>
          </a:p>
          <a:p>
            <a:r>
              <a:rPr lang="en-US" smtClean="0">
                <a:solidFill>
                  <a:schemeClr val="bg1"/>
                </a:solidFill>
              </a:rPr>
              <a:t>Need to promote and motivate residents to engage in regular physical activity</a:t>
            </a:r>
          </a:p>
          <a:p>
            <a:r>
              <a:rPr lang="en-US" smtClean="0">
                <a:solidFill>
                  <a:schemeClr val="bg1"/>
                </a:solidFill>
              </a:rPr>
              <a:t>Weather conditions and expenditure for maintenance 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Any questions ?</a:t>
            </a:r>
          </a:p>
        </p:txBody>
      </p:sp>
      <p:sp>
        <p:nvSpPr>
          <p:cNvPr id="1300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30051" name="Picture 5" descr="Image Det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754188"/>
            <a:ext cx="5791200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79717</TotalTime>
  <Words>881</Words>
  <Application>Microsoft Macintosh PowerPoint</Application>
  <PresentationFormat>On-screen Show (4:3)</PresentationFormat>
  <Paragraphs>135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Times New Roman</vt:lpstr>
      <vt:lpstr>MS PGothic</vt:lpstr>
      <vt:lpstr>Arial</vt:lpstr>
      <vt:lpstr>Default Design</vt:lpstr>
      <vt:lpstr>Acrobat Document</vt:lpstr>
      <vt:lpstr>Using a Health Equity Lens to Community Health Planning for Policy, System and Environmental changes</vt:lpstr>
      <vt:lpstr>San Antonio’s efforts to reduce obesity related  health disparities: Strategic planning to improve community access to healthy food options and opportunities for physical activity</vt:lpstr>
      <vt:lpstr> Presenter Disclosures</vt:lpstr>
      <vt:lpstr>VISION</vt:lpstr>
      <vt:lpstr>Slide 5</vt:lpstr>
      <vt:lpstr>Community planning process</vt:lpstr>
      <vt:lpstr>San Antonio  Council Districts 1-10</vt:lpstr>
      <vt:lpstr>Demography of San Antonio</vt:lpstr>
      <vt:lpstr>High obesity rates</vt:lpstr>
      <vt:lpstr>Health determinants</vt:lpstr>
      <vt:lpstr>Access to healthy food</vt:lpstr>
      <vt:lpstr>OBESITY IN SCHOOL CHILDREN</vt:lpstr>
      <vt:lpstr>Mechanism used by CPPW</vt:lpstr>
      <vt:lpstr>Identify target areas</vt:lpstr>
      <vt:lpstr>Slide 15</vt:lpstr>
      <vt:lpstr>Identify Partnerships</vt:lpstr>
      <vt:lpstr>Finalize the initiatives </vt:lpstr>
      <vt:lpstr>NUTRITION INITIATIVES</vt:lpstr>
      <vt:lpstr>Healthy Corner Stores</vt:lpstr>
      <vt:lpstr>Implementation of Healthy Corner Stores</vt:lpstr>
      <vt:lpstr>Implementation of Healthy Corner Stores</vt:lpstr>
      <vt:lpstr>Challenges- Corner Stores</vt:lpstr>
      <vt:lpstr>II.PROMOTE ACTIVE LIVING</vt:lpstr>
      <vt:lpstr> Process in implementation of Walking trails </vt:lpstr>
      <vt:lpstr>Implementation</vt:lpstr>
      <vt:lpstr>                   Spring Hill</vt:lpstr>
      <vt:lpstr>Increase access in target areas</vt:lpstr>
      <vt:lpstr>Challenges for walking trails</vt:lpstr>
      <vt:lpstr>Any questions ?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mt18828</cp:lastModifiedBy>
  <cp:revision>2847</cp:revision>
  <cp:lastPrinted>2010-03-09T22:11:28Z</cp:lastPrinted>
  <dcterms:created xsi:type="dcterms:W3CDTF">2010-04-28T21:55:40Z</dcterms:created>
  <dcterms:modified xsi:type="dcterms:W3CDTF">2011-10-25T16:25:55Z</dcterms:modified>
</cp:coreProperties>
</file>