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heme/themeOverride8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9.xml" ContentType="application/vnd.openxmlformats-officedocument.themeOverr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6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80" autoAdjust="0"/>
    <p:restoredTop sz="91190" autoAdjust="0"/>
  </p:normalViewPr>
  <p:slideViewPr>
    <p:cSldViewPr showGuides="1">
      <p:cViewPr>
        <p:scale>
          <a:sx n="90" d="100"/>
          <a:sy n="90" d="100"/>
        </p:scale>
        <p:origin x="-1440" y="-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am%20Lin\Documents\Sam's%20Documents\CHERP\IHIS\Data\ADL%20IADL%20prevalence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am%20Lin\Documents\Sam's%20Documents\CHERP\IHIS\Data\ADL%20IADL%20prevalence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am%20Lin\Documents\Sam's%20Documents\CHERP\IHIS\Data\ADL%20IADL%20prevalence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am%20Lin\Documents\Sam's%20Documents\CHERP\IHIS\Data\ADL%20IADL%20prevalence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am%20Lin\Documents\Sam's%20Documents\CHERP\IHIS\Data\ADL%20IADL%20prevalence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am%20Lin\Documents\Sam's%20Documents\CHERP\IHIS\Data\ADL%20IADL%20prevalence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am%20Lin\Documents\Sam's%20Documents\CHERP\IHIS\Data\ADL%20IADL%20prevalence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am%20Lin\Documents\Sam's%20Documents\CHERP\IHIS\Data\ADL%20IADL%20prevalence.xlsx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am%20Lin\Documents\Sam's%20Documents\CHERP\IHIS\Data\ADL%20IADL%20prevalence.xlsx" TargetMode="External"/><Relationship Id="rId1" Type="http://schemas.openxmlformats.org/officeDocument/2006/relationships/themeOverride" Target="../theme/themeOverrid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20799166551549547"/>
          <c:y val="0.1124096675415575"/>
          <c:w val="0.7741513560804929"/>
          <c:h val="0.72158951721943865"/>
        </c:manualLayout>
      </c:layout>
      <c:lineChart>
        <c:grouping val="standard"/>
        <c:ser>
          <c:idx val="0"/>
          <c:order val="0"/>
          <c:tx>
            <c:strRef>
              <c:f>'ADL Prevalence '!$B$532:$D$532</c:f>
              <c:strCache>
                <c:ptCount val="1"/>
                <c:pt idx="0">
                  <c:v>ADL Disability</c:v>
                </c:pt>
              </c:strCache>
            </c:strRef>
          </c:tx>
          <c:spPr>
            <a:ln w="50800">
              <a:solidFill>
                <a:srgbClr val="4F81B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'ADL Prevalence '!$A$534:$A$548</c:f>
              <c:numCache>
                <c:formatCode>General</c:formatCode>
                <c:ptCount val="15"/>
                <c:pt idx="0">
                  <c:v>70</c:v>
                </c:pt>
                <c:pt idx="1">
                  <c:v>71</c:v>
                </c:pt>
                <c:pt idx="2">
                  <c:v>72</c:v>
                </c:pt>
                <c:pt idx="3">
                  <c:v>73</c:v>
                </c:pt>
                <c:pt idx="4">
                  <c:v>74</c:v>
                </c:pt>
                <c:pt idx="5">
                  <c:v>75</c:v>
                </c:pt>
                <c:pt idx="6">
                  <c:v>76</c:v>
                </c:pt>
                <c:pt idx="7">
                  <c:v>77</c:v>
                </c:pt>
                <c:pt idx="8">
                  <c:v>78</c:v>
                </c:pt>
                <c:pt idx="9">
                  <c:v>79</c:v>
                </c:pt>
                <c:pt idx="10">
                  <c:v>80</c:v>
                </c:pt>
                <c:pt idx="11">
                  <c:v>81</c:v>
                </c:pt>
                <c:pt idx="12">
                  <c:v>82</c:v>
                </c:pt>
                <c:pt idx="13">
                  <c:v>83</c:v>
                </c:pt>
                <c:pt idx="14">
                  <c:v>84</c:v>
                </c:pt>
              </c:numCache>
            </c:numRef>
          </c:cat>
          <c:val>
            <c:numRef>
              <c:f>'ADL Prevalence '!$B$534:$B$548</c:f>
              <c:numCache>
                <c:formatCode>General</c:formatCode>
                <c:ptCount val="15"/>
                <c:pt idx="0">
                  <c:v>2.9800000000000011E-2</c:v>
                </c:pt>
                <c:pt idx="1">
                  <c:v>3.3399999999999999E-2</c:v>
                </c:pt>
                <c:pt idx="2">
                  <c:v>3.740000000000003E-2</c:v>
                </c:pt>
                <c:pt idx="3">
                  <c:v>4.1800000000000004E-2</c:v>
                </c:pt>
                <c:pt idx="4">
                  <c:v>4.6699999999999998E-2</c:v>
                </c:pt>
                <c:pt idx="5">
                  <c:v>5.2100000000000014E-2</c:v>
                </c:pt>
                <c:pt idx="6">
                  <c:v>5.8100000000000013E-2</c:v>
                </c:pt>
                <c:pt idx="7">
                  <c:v>6.4800000000000024E-2</c:v>
                </c:pt>
                <c:pt idx="8">
                  <c:v>7.2300000000000059E-2</c:v>
                </c:pt>
                <c:pt idx="9">
                  <c:v>8.0400000000000041E-2</c:v>
                </c:pt>
                <c:pt idx="10">
                  <c:v>8.9500000000000079E-2</c:v>
                </c:pt>
                <c:pt idx="11">
                  <c:v>9.9400000000000002E-2</c:v>
                </c:pt>
                <c:pt idx="12">
                  <c:v>0.1103</c:v>
                </c:pt>
                <c:pt idx="13">
                  <c:v>0.12220000000000006</c:v>
                </c:pt>
                <c:pt idx="14">
                  <c:v>0.13519999999999999</c:v>
                </c:pt>
              </c:numCache>
            </c:numRef>
          </c:val>
        </c:ser>
        <c:ser>
          <c:idx val="1"/>
          <c:order val="1"/>
          <c:tx>
            <c:strRef>
              <c:f>'IADL Prevalence'!$B$552:$D$552</c:f>
              <c:strCache>
                <c:ptCount val="1"/>
                <c:pt idx="0">
                  <c:v>IADL Disability</c:v>
                </c:pt>
              </c:strCache>
            </c:strRef>
          </c:tx>
          <c:spPr>
            <a:ln w="50800">
              <a:solidFill>
                <a:srgbClr val="9BBB5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'ADL Prevalence '!$A$534:$A$548</c:f>
              <c:numCache>
                <c:formatCode>General</c:formatCode>
                <c:ptCount val="15"/>
                <c:pt idx="0">
                  <c:v>70</c:v>
                </c:pt>
                <c:pt idx="1">
                  <c:v>71</c:v>
                </c:pt>
                <c:pt idx="2">
                  <c:v>72</c:v>
                </c:pt>
                <c:pt idx="3">
                  <c:v>73</c:v>
                </c:pt>
                <c:pt idx="4">
                  <c:v>74</c:v>
                </c:pt>
                <c:pt idx="5">
                  <c:v>75</c:v>
                </c:pt>
                <c:pt idx="6">
                  <c:v>76</c:v>
                </c:pt>
                <c:pt idx="7">
                  <c:v>77</c:v>
                </c:pt>
                <c:pt idx="8">
                  <c:v>78</c:v>
                </c:pt>
                <c:pt idx="9">
                  <c:v>79</c:v>
                </c:pt>
                <c:pt idx="10">
                  <c:v>80</c:v>
                </c:pt>
                <c:pt idx="11">
                  <c:v>81</c:v>
                </c:pt>
                <c:pt idx="12">
                  <c:v>82</c:v>
                </c:pt>
                <c:pt idx="13">
                  <c:v>83</c:v>
                </c:pt>
                <c:pt idx="14">
                  <c:v>84</c:v>
                </c:pt>
              </c:numCache>
            </c:numRef>
          </c:cat>
          <c:val>
            <c:numRef>
              <c:f>'IADL Prevalence'!$B$554:$B$568</c:f>
              <c:numCache>
                <c:formatCode>General</c:formatCode>
                <c:ptCount val="15"/>
                <c:pt idx="0">
                  <c:v>7.4200000000000002E-2</c:v>
                </c:pt>
                <c:pt idx="1">
                  <c:v>8.2700000000000023E-2</c:v>
                </c:pt>
                <c:pt idx="2">
                  <c:v>9.2200000000000004E-2</c:v>
                </c:pt>
                <c:pt idx="3">
                  <c:v>0.10260000000000002</c:v>
                </c:pt>
                <c:pt idx="4">
                  <c:v>0.114</c:v>
                </c:pt>
                <c:pt idx="5">
                  <c:v>0.1265</c:v>
                </c:pt>
                <c:pt idx="6">
                  <c:v>0.14019999999999999</c:v>
                </c:pt>
                <c:pt idx="7">
                  <c:v>0.15510000000000004</c:v>
                </c:pt>
                <c:pt idx="8">
                  <c:v>0.17119999999999999</c:v>
                </c:pt>
                <c:pt idx="9">
                  <c:v>0.18870000000000012</c:v>
                </c:pt>
                <c:pt idx="10">
                  <c:v>0.2075000000000001</c:v>
                </c:pt>
                <c:pt idx="11">
                  <c:v>0.2276</c:v>
                </c:pt>
                <c:pt idx="12">
                  <c:v>0.24910000000000004</c:v>
                </c:pt>
                <c:pt idx="13">
                  <c:v>0.2719000000000002</c:v>
                </c:pt>
                <c:pt idx="14">
                  <c:v>0.29600000000000026</c:v>
                </c:pt>
              </c:numCache>
            </c:numRef>
          </c:val>
        </c:ser>
        <c:marker val="1"/>
        <c:axId val="85183872"/>
        <c:axId val="85431808"/>
      </c:lineChart>
      <c:catAx>
        <c:axId val="8518387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>
                    <a:latin typeface="Garamond" pitchFamily="18" charset="0"/>
                  </a:defRPr>
                </a:pPr>
                <a:r>
                  <a:rPr lang="en-US" sz="1200">
                    <a:latin typeface="Garamond" pitchFamily="18" charset="0"/>
                  </a:rPr>
                  <a:t>Age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>
                <a:latin typeface="Garamond" pitchFamily="18" charset="0"/>
              </a:defRPr>
            </a:pPr>
            <a:endParaRPr lang="en-US"/>
          </a:p>
        </c:txPr>
        <c:crossAx val="85431808"/>
        <c:crosses val="autoZero"/>
        <c:auto val="1"/>
        <c:lblAlgn val="ctr"/>
        <c:lblOffset val="100"/>
      </c:catAx>
      <c:valAx>
        <c:axId val="85431808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200">
                    <a:latin typeface="Garamond" pitchFamily="18" charset="0"/>
                  </a:defRPr>
                </a:pPr>
                <a:r>
                  <a:rPr lang="en-US" sz="1200">
                    <a:latin typeface="Garamond" pitchFamily="18" charset="0"/>
                  </a:rPr>
                  <a:t>Fitted Probability</a:t>
                </a:r>
              </a:p>
            </c:rich>
          </c:tx>
          <c:layout/>
        </c:title>
        <c:numFmt formatCode="#,##0.00" sourceLinked="0"/>
        <c:tickLblPos val="nextTo"/>
        <c:txPr>
          <a:bodyPr/>
          <a:lstStyle/>
          <a:p>
            <a:pPr>
              <a:defRPr sz="1200">
                <a:latin typeface="Garamond" pitchFamily="18" charset="0"/>
              </a:defRPr>
            </a:pPr>
            <a:endParaRPr lang="en-US"/>
          </a:p>
        </c:txPr>
        <c:crossAx val="85183872"/>
        <c:crosses val="autoZero"/>
        <c:crossBetween val="between"/>
      </c:valAx>
      <c:spPr>
        <a:noFill/>
      </c:spPr>
    </c:plotArea>
    <c:legend>
      <c:legendPos val="t"/>
      <c:layout>
        <c:manualLayout>
          <c:xMode val="edge"/>
          <c:yMode val="edge"/>
          <c:x val="0.14231142982127343"/>
          <c:y val="1.6666666666666781E-2"/>
          <c:w val="0.84378218347706457"/>
          <c:h val="7.8541557305336837E-2"/>
        </c:manualLayout>
      </c:layout>
      <c:txPr>
        <a:bodyPr/>
        <a:lstStyle/>
        <a:p>
          <a:pPr>
            <a:defRPr sz="1200">
              <a:latin typeface="Garamond" pitchFamily="18" charset="0"/>
            </a:defRPr>
          </a:pPr>
          <a:endParaRPr lang="en-US"/>
        </a:p>
      </c:txPr>
    </c:legend>
    <c:plotVisOnly val="1"/>
  </c:chart>
  <c:spPr>
    <a:noFill/>
    <a:ln>
      <a:noFill/>
    </a:ln>
  </c:sp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7162752682230514"/>
          <c:y val="9.3724648055357393E-2"/>
          <c:w val="0.79620873048763641"/>
          <c:h val="0.74114093692834093"/>
        </c:manualLayout>
      </c:layout>
      <c:lineChart>
        <c:grouping val="standard"/>
        <c:ser>
          <c:idx val="0"/>
          <c:order val="0"/>
          <c:tx>
            <c:strRef>
              <c:f>'ADL Prevalence '!$B$360:$D$360</c:f>
              <c:strCache>
                <c:ptCount val="1"/>
                <c:pt idx="0">
                  <c:v>ADL Disability</c:v>
                </c:pt>
              </c:strCache>
            </c:strRef>
          </c:tx>
          <c:spPr>
            <a:ln w="50800">
              <a:solidFill>
                <a:srgbClr val="4F81B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'ADL Prevalence '!$A$450:$A$464</c:f>
              <c:numCache>
                <c:formatCode>General</c:formatCode>
                <c:ptCount val="15"/>
                <c:pt idx="0">
                  <c:v>70</c:v>
                </c:pt>
                <c:pt idx="1">
                  <c:v>71</c:v>
                </c:pt>
                <c:pt idx="2">
                  <c:v>72</c:v>
                </c:pt>
                <c:pt idx="3">
                  <c:v>73</c:v>
                </c:pt>
                <c:pt idx="4">
                  <c:v>74</c:v>
                </c:pt>
                <c:pt idx="5">
                  <c:v>75</c:v>
                </c:pt>
                <c:pt idx="6">
                  <c:v>76</c:v>
                </c:pt>
                <c:pt idx="7">
                  <c:v>77</c:v>
                </c:pt>
                <c:pt idx="8">
                  <c:v>78</c:v>
                </c:pt>
                <c:pt idx="9">
                  <c:v>79</c:v>
                </c:pt>
                <c:pt idx="10">
                  <c:v>80</c:v>
                </c:pt>
                <c:pt idx="11">
                  <c:v>81</c:v>
                </c:pt>
                <c:pt idx="12">
                  <c:v>82</c:v>
                </c:pt>
                <c:pt idx="13">
                  <c:v>83</c:v>
                </c:pt>
                <c:pt idx="14">
                  <c:v>84</c:v>
                </c:pt>
              </c:numCache>
            </c:numRef>
          </c:cat>
          <c:val>
            <c:numRef>
              <c:f>'ADL Prevalence '!$B$362:$B$376</c:f>
              <c:numCache>
                <c:formatCode>General</c:formatCode>
                <c:ptCount val="15"/>
                <c:pt idx="0">
                  <c:v>2.86E-2</c:v>
                </c:pt>
                <c:pt idx="1">
                  <c:v>3.1800000000000002E-2</c:v>
                </c:pt>
                <c:pt idx="2">
                  <c:v>3.5300000000000005E-2</c:v>
                </c:pt>
                <c:pt idx="3">
                  <c:v>3.9199999999999999E-2</c:v>
                </c:pt>
                <c:pt idx="4">
                  <c:v>4.3500000000000004E-2</c:v>
                </c:pt>
                <c:pt idx="5">
                  <c:v>4.82E-2</c:v>
                </c:pt>
                <c:pt idx="6">
                  <c:v>5.3400000000000003E-2</c:v>
                </c:pt>
                <c:pt idx="7">
                  <c:v>5.9100000000000014E-2</c:v>
                </c:pt>
                <c:pt idx="8">
                  <c:v>6.5500000000000003E-2</c:v>
                </c:pt>
                <c:pt idx="9">
                  <c:v>7.2400000000000034E-2</c:v>
                </c:pt>
                <c:pt idx="10">
                  <c:v>8.0000000000000043E-2</c:v>
                </c:pt>
                <c:pt idx="11">
                  <c:v>8.8300000000000045E-2</c:v>
                </c:pt>
                <c:pt idx="12">
                  <c:v>9.74E-2</c:v>
                </c:pt>
                <c:pt idx="13">
                  <c:v>0.10740000000000002</c:v>
                </c:pt>
                <c:pt idx="14">
                  <c:v>0.11820000000000006</c:v>
                </c:pt>
              </c:numCache>
            </c:numRef>
          </c:val>
        </c:ser>
        <c:ser>
          <c:idx val="1"/>
          <c:order val="1"/>
          <c:tx>
            <c:strRef>
              <c:f>'IADL Prevalence'!$B$313:$D$313</c:f>
              <c:strCache>
                <c:ptCount val="1"/>
                <c:pt idx="0">
                  <c:v>IADL Disability</c:v>
                </c:pt>
              </c:strCache>
            </c:strRef>
          </c:tx>
          <c:spPr>
            <a:ln w="50800">
              <a:solidFill>
                <a:srgbClr val="9BBB5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'ADL Prevalence '!$A$450:$A$464</c:f>
              <c:numCache>
                <c:formatCode>General</c:formatCode>
                <c:ptCount val="15"/>
                <c:pt idx="0">
                  <c:v>70</c:v>
                </c:pt>
                <c:pt idx="1">
                  <c:v>71</c:v>
                </c:pt>
                <c:pt idx="2">
                  <c:v>72</c:v>
                </c:pt>
                <c:pt idx="3">
                  <c:v>73</c:v>
                </c:pt>
                <c:pt idx="4">
                  <c:v>74</c:v>
                </c:pt>
                <c:pt idx="5">
                  <c:v>75</c:v>
                </c:pt>
                <c:pt idx="6">
                  <c:v>76</c:v>
                </c:pt>
                <c:pt idx="7">
                  <c:v>77</c:v>
                </c:pt>
                <c:pt idx="8">
                  <c:v>78</c:v>
                </c:pt>
                <c:pt idx="9">
                  <c:v>79</c:v>
                </c:pt>
                <c:pt idx="10">
                  <c:v>80</c:v>
                </c:pt>
                <c:pt idx="11">
                  <c:v>81</c:v>
                </c:pt>
                <c:pt idx="12">
                  <c:v>82</c:v>
                </c:pt>
                <c:pt idx="13">
                  <c:v>83</c:v>
                </c:pt>
                <c:pt idx="14">
                  <c:v>84</c:v>
                </c:pt>
              </c:numCache>
            </c:numRef>
          </c:cat>
          <c:val>
            <c:numRef>
              <c:f>'IADL Prevalence'!$B$315:$B$329</c:f>
              <c:numCache>
                <c:formatCode>General</c:formatCode>
                <c:ptCount val="15"/>
                <c:pt idx="0">
                  <c:v>7.5700000000000031E-2</c:v>
                </c:pt>
                <c:pt idx="1">
                  <c:v>8.3600000000000091E-2</c:v>
                </c:pt>
                <c:pt idx="2">
                  <c:v>9.2200000000000004E-2</c:v>
                </c:pt>
                <c:pt idx="3">
                  <c:v>0.10160000000000002</c:v>
                </c:pt>
                <c:pt idx="4">
                  <c:v>0.1118</c:v>
                </c:pt>
                <c:pt idx="5">
                  <c:v>0.12290000000000002</c:v>
                </c:pt>
                <c:pt idx="6">
                  <c:v>0.13489999999999999</c:v>
                </c:pt>
                <c:pt idx="7">
                  <c:v>0.1480000000000001</c:v>
                </c:pt>
                <c:pt idx="8">
                  <c:v>0.16200000000000001</c:v>
                </c:pt>
                <c:pt idx="9">
                  <c:v>0.17720000000000011</c:v>
                </c:pt>
                <c:pt idx="10">
                  <c:v>0.19339999999999999</c:v>
                </c:pt>
                <c:pt idx="11">
                  <c:v>0.21070000000000011</c:v>
                </c:pt>
                <c:pt idx="12">
                  <c:v>0.2291</c:v>
                </c:pt>
                <c:pt idx="13">
                  <c:v>0.24860000000000004</c:v>
                </c:pt>
                <c:pt idx="14">
                  <c:v>0.26920000000000005</c:v>
                </c:pt>
              </c:numCache>
            </c:numRef>
          </c:val>
        </c:ser>
        <c:marker val="1"/>
        <c:axId val="115039232"/>
        <c:axId val="118760576"/>
      </c:lineChart>
      <c:catAx>
        <c:axId val="1150392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>
                    <a:latin typeface="Garamond" pitchFamily="18" charset="0"/>
                  </a:defRPr>
                </a:pPr>
                <a:r>
                  <a:rPr lang="en-US" sz="1200"/>
                  <a:t>Age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>
                <a:latin typeface="Garamond" pitchFamily="18" charset="0"/>
              </a:defRPr>
            </a:pPr>
            <a:endParaRPr lang="en-US"/>
          </a:p>
        </c:txPr>
        <c:crossAx val="118760576"/>
        <c:crosses val="autoZero"/>
        <c:auto val="1"/>
        <c:lblAlgn val="ctr"/>
        <c:lblOffset val="100"/>
      </c:catAx>
      <c:valAx>
        <c:axId val="11876057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200">
                    <a:latin typeface="Garamond" pitchFamily="18" charset="0"/>
                  </a:defRPr>
                </a:pPr>
                <a:r>
                  <a:rPr lang="en-US" sz="1200"/>
                  <a:t>Fitted Probability</a:t>
                </a:r>
              </a:p>
            </c:rich>
          </c:tx>
          <c:layout/>
        </c:title>
        <c:numFmt formatCode="#,##0.00" sourceLinked="0"/>
        <c:tickLblPos val="nextTo"/>
        <c:txPr>
          <a:bodyPr/>
          <a:lstStyle/>
          <a:p>
            <a:pPr>
              <a:defRPr sz="1200">
                <a:latin typeface="Garamond" pitchFamily="18" charset="0"/>
              </a:defRPr>
            </a:pPr>
            <a:endParaRPr lang="en-US"/>
          </a:p>
        </c:txPr>
        <c:crossAx val="115039232"/>
        <c:crosses val="autoZero"/>
        <c:crossBetween val="between"/>
      </c:valAx>
      <c:spPr>
        <a:noFill/>
      </c:spPr>
    </c:plotArea>
    <c:legend>
      <c:legendPos val="t"/>
      <c:layout>
        <c:manualLayout>
          <c:xMode val="edge"/>
          <c:yMode val="edge"/>
          <c:x val="0.16612095363079615"/>
          <c:y val="1.6666666666666701E-2"/>
          <c:w val="0.7963690476190477"/>
          <c:h val="5.9979221347332169E-2"/>
        </c:manualLayout>
      </c:layout>
      <c:txPr>
        <a:bodyPr/>
        <a:lstStyle/>
        <a:p>
          <a:pPr>
            <a:defRPr sz="1200">
              <a:latin typeface="Garamond" pitchFamily="18" charset="0"/>
            </a:defRPr>
          </a:pPr>
          <a:endParaRPr lang="en-US"/>
        </a:p>
      </c:txPr>
    </c:legend>
    <c:plotVisOnly val="1"/>
  </c:chart>
  <c:spPr>
    <a:noFill/>
    <a:ln>
      <a:noFill/>
    </a:ln>
  </c:sp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tx>
            <c:strRef>
              <c:f>'ADL Prevalence '!$B$557:$D$557</c:f>
              <c:strCache>
                <c:ptCount val="1"/>
                <c:pt idx="0">
                  <c:v>ADL Disability</c:v>
                </c:pt>
              </c:strCache>
            </c:strRef>
          </c:tx>
          <c:spPr>
            <a:ln w="50800">
              <a:solidFill>
                <a:srgbClr val="4F81B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'ADL Prevalence '!$A$559:$A$586</c:f>
              <c:numCache>
                <c:formatCode>General</c:formatCode>
                <c:ptCount val="28"/>
                <c:pt idx="0">
                  <c:v>1982</c:v>
                </c:pt>
                <c:pt idx="1">
                  <c:v>1983</c:v>
                </c:pt>
                <c:pt idx="2">
                  <c:v>1984</c:v>
                </c:pt>
                <c:pt idx="3">
                  <c:v>1985</c:v>
                </c:pt>
                <c:pt idx="4">
                  <c:v>1986</c:v>
                </c:pt>
                <c:pt idx="5">
                  <c:v>1987</c:v>
                </c:pt>
                <c:pt idx="6">
                  <c:v>1988</c:v>
                </c:pt>
                <c:pt idx="7">
                  <c:v>1989</c:v>
                </c:pt>
                <c:pt idx="8">
                  <c:v>1990</c:v>
                </c:pt>
                <c:pt idx="9">
                  <c:v>1991</c:v>
                </c:pt>
                <c:pt idx="10">
                  <c:v>1992</c:v>
                </c:pt>
                <c:pt idx="11">
                  <c:v>1993</c:v>
                </c:pt>
                <c:pt idx="12">
                  <c:v>1994</c:v>
                </c:pt>
                <c:pt idx="13">
                  <c:v>1995</c:v>
                </c:pt>
                <c:pt idx="14">
                  <c:v>1996</c:v>
                </c:pt>
                <c:pt idx="15">
                  <c:v>1997</c:v>
                </c:pt>
                <c:pt idx="16">
                  <c:v>1998</c:v>
                </c:pt>
                <c:pt idx="17">
                  <c:v>1999</c:v>
                </c:pt>
                <c:pt idx="18">
                  <c:v>2000</c:v>
                </c:pt>
                <c:pt idx="19">
                  <c:v>2001</c:v>
                </c:pt>
                <c:pt idx="20">
                  <c:v>2002</c:v>
                </c:pt>
                <c:pt idx="21">
                  <c:v>2003</c:v>
                </c:pt>
                <c:pt idx="22">
                  <c:v>2004</c:v>
                </c:pt>
                <c:pt idx="23">
                  <c:v>2005</c:v>
                </c:pt>
                <c:pt idx="24">
                  <c:v>2006</c:v>
                </c:pt>
                <c:pt idx="25">
                  <c:v>2007</c:v>
                </c:pt>
                <c:pt idx="26">
                  <c:v>2008</c:v>
                </c:pt>
                <c:pt idx="27">
                  <c:v>2009</c:v>
                </c:pt>
              </c:numCache>
            </c:numRef>
          </c:cat>
          <c:val>
            <c:numRef>
              <c:f>'ADL Prevalence '!$B$559:$B$586</c:f>
              <c:numCache>
                <c:formatCode>General</c:formatCode>
                <c:ptCount val="28"/>
                <c:pt idx="0">
                  <c:v>8.2500000000000004E-2</c:v>
                </c:pt>
                <c:pt idx="1">
                  <c:v>7.5999999999999998E-2</c:v>
                </c:pt>
                <c:pt idx="2">
                  <c:v>7.7299999999999994E-2</c:v>
                </c:pt>
                <c:pt idx="3">
                  <c:v>6.9000000000000034E-2</c:v>
                </c:pt>
                <c:pt idx="4">
                  <c:v>7.580000000000002E-2</c:v>
                </c:pt>
                <c:pt idx="5">
                  <c:v>7.010000000000001E-2</c:v>
                </c:pt>
                <c:pt idx="6">
                  <c:v>7.5900000000000009E-2</c:v>
                </c:pt>
                <c:pt idx="7">
                  <c:v>7.22E-2</c:v>
                </c:pt>
                <c:pt idx="8">
                  <c:v>7.3800000000000004E-2</c:v>
                </c:pt>
                <c:pt idx="9">
                  <c:v>8.4100000000000022E-2</c:v>
                </c:pt>
                <c:pt idx="10">
                  <c:v>8.3000000000000046E-2</c:v>
                </c:pt>
                <c:pt idx="11">
                  <c:v>6.3899999999999998E-2</c:v>
                </c:pt>
                <c:pt idx="12">
                  <c:v>8.0500000000000071E-2</c:v>
                </c:pt>
                <c:pt idx="13">
                  <c:v>7.6600000000000001E-2</c:v>
                </c:pt>
                <c:pt idx="14">
                  <c:v>8.43E-2</c:v>
                </c:pt>
                <c:pt idx="15">
                  <c:v>8.1000000000000003E-2</c:v>
                </c:pt>
                <c:pt idx="16">
                  <c:v>7.7500000000000013E-2</c:v>
                </c:pt>
                <c:pt idx="17">
                  <c:v>7.7500000000000013E-2</c:v>
                </c:pt>
                <c:pt idx="18">
                  <c:v>7.780000000000005E-2</c:v>
                </c:pt>
                <c:pt idx="19">
                  <c:v>7.9300000000000051E-2</c:v>
                </c:pt>
                <c:pt idx="20">
                  <c:v>7.6200000000000004E-2</c:v>
                </c:pt>
                <c:pt idx="21">
                  <c:v>8.0500000000000071E-2</c:v>
                </c:pt>
                <c:pt idx="22">
                  <c:v>7.920000000000002E-2</c:v>
                </c:pt>
                <c:pt idx="23">
                  <c:v>7.8000000000000014E-2</c:v>
                </c:pt>
                <c:pt idx="24">
                  <c:v>7.4700000000000058E-2</c:v>
                </c:pt>
                <c:pt idx="25">
                  <c:v>8.5200000000000026E-2</c:v>
                </c:pt>
                <c:pt idx="26">
                  <c:v>7.8299999999999995E-2</c:v>
                </c:pt>
                <c:pt idx="27">
                  <c:v>8.0800000000000025E-2</c:v>
                </c:pt>
              </c:numCache>
            </c:numRef>
          </c:val>
        </c:ser>
        <c:ser>
          <c:idx val="1"/>
          <c:order val="1"/>
          <c:tx>
            <c:strRef>
              <c:f>'IADL Prevalence'!$B$577:$D$577</c:f>
              <c:strCache>
                <c:ptCount val="1"/>
                <c:pt idx="0">
                  <c:v>IADL Disability</c:v>
                </c:pt>
              </c:strCache>
            </c:strRef>
          </c:tx>
          <c:spPr>
            <a:ln w="50800">
              <a:solidFill>
                <a:srgbClr val="9BBB5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'ADL Prevalence '!$A$559:$A$586</c:f>
              <c:numCache>
                <c:formatCode>General</c:formatCode>
                <c:ptCount val="28"/>
                <c:pt idx="0">
                  <c:v>1982</c:v>
                </c:pt>
                <c:pt idx="1">
                  <c:v>1983</c:v>
                </c:pt>
                <c:pt idx="2">
                  <c:v>1984</c:v>
                </c:pt>
                <c:pt idx="3">
                  <c:v>1985</c:v>
                </c:pt>
                <c:pt idx="4">
                  <c:v>1986</c:v>
                </c:pt>
                <c:pt idx="5">
                  <c:v>1987</c:v>
                </c:pt>
                <c:pt idx="6">
                  <c:v>1988</c:v>
                </c:pt>
                <c:pt idx="7">
                  <c:v>1989</c:v>
                </c:pt>
                <c:pt idx="8">
                  <c:v>1990</c:v>
                </c:pt>
                <c:pt idx="9">
                  <c:v>1991</c:v>
                </c:pt>
                <c:pt idx="10">
                  <c:v>1992</c:v>
                </c:pt>
                <c:pt idx="11">
                  <c:v>1993</c:v>
                </c:pt>
                <c:pt idx="12">
                  <c:v>1994</c:v>
                </c:pt>
                <c:pt idx="13">
                  <c:v>1995</c:v>
                </c:pt>
                <c:pt idx="14">
                  <c:v>1996</c:v>
                </c:pt>
                <c:pt idx="15">
                  <c:v>1997</c:v>
                </c:pt>
                <c:pt idx="16">
                  <c:v>1998</c:v>
                </c:pt>
                <c:pt idx="17">
                  <c:v>1999</c:v>
                </c:pt>
                <c:pt idx="18">
                  <c:v>2000</c:v>
                </c:pt>
                <c:pt idx="19">
                  <c:v>2001</c:v>
                </c:pt>
                <c:pt idx="20">
                  <c:v>2002</c:v>
                </c:pt>
                <c:pt idx="21">
                  <c:v>2003</c:v>
                </c:pt>
                <c:pt idx="22">
                  <c:v>2004</c:v>
                </c:pt>
                <c:pt idx="23">
                  <c:v>2005</c:v>
                </c:pt>
                <c:pt idx="24">
                  <c:v>2006</c:v>
                </c:pt>
                <c:pt idx="25">
                  <c:v>2007</c:v>
                </c:pt>
                <c:pt idx="26">
                  <c:v>2008</c:v>
                </c:pt>
                <c:pt idx="27">
                  <c:v>2009</c:v>
                </c:pt>
              </c:numCache>
            </c:numRef>
          </c:cat>
          <c:val>
            <c:numRef>
              <c:f>'IADL Prevalence'!$B$579:$B$606</c:f>
              <c:numCache>
                <c:formatCode>General</c:formatCode>
                <c:ptCount val="28"/>
                <c:pt idx="0">
                  <c:v>0.22720000000000001</c:v>
                </c:pt>
                <c:pt idx="1">
                  <c:v>0.21830000000000011</c:v>
                </c:pt>
                <c:pt idx="2">
                  <c:v>0.20930000000000001</c:v>
                </c:pt>
                <c:pt idx="3">
                  <c:v>0.20430000000000001</c:v>
                </c:pt>
                <c:pt idx="4">
                  <c:v>0.18920000000000012</c:v>
                </c:pt>
                <c:pt idx="5">
                  <c:v>0.19550000000000001</c:v>
                </c:pt>
                <c:pt idx="6">
                  <c:v>0.19769999999999999</c:v>
                </c:pt>
                <c:pt idx="7">
                  <c:v>0.19539999999999999</c:v>
                </c:pt>
                <c:pt idx="8">
                  <c:v>0.19089999999999999</c:v>
                </c:pt>
                <c:pt idx="9">
                  <c:v>0.2011</c:v>
                </c:pt>
                <c:pt idx="10">
                  <c:v>0.20640000000000011</c:v>
                </c:pt>
                <c:pt idx="11">
                  <c:v>0.20200000000000001</c:v>
                </c:pt>
                <c:pt idx="12">
                  <c:v>0.19550000000000001</c:v>
                </c:pt>
                <c:pt idx="13">
                  <c:v>0.18520000000000011</c:v>
                </c:pt>
                <c:pt idx="14">
                  <c:v>0.19309999999999999</c:v>
                </c:pt>
                <c:pt idx="15">
                  <c:v>0.16669999999999999</c:v>
                </c:pt>
                <c:pt idx="16">
                  <c:v>0.16470000000000001</c:v>
                </c:pt>
                <c:pt idx="17">
                  <c:v>0.15200000000000011</c:v>
                </c:pt>
                <c:pt idx="18">
                  <c:v>0.15580000000000011</c:v>
                </c:pt>
                <c:pt idx="19">
                  <c:v>0.1538000000000001</c:v>
                </c:pt>
                <c:pt idx="20">
                  <c:v>0.14990000000000012</c:v>
                </c:pt>
                <c:pt idx="21">
                  <c:v>0.15140000000000012</c:v>
                </c:pt>
                <c:pt idx="22">
                  <c:v>0.14920000000000011</c:v>
                </c:pt>
                <c:pt idx="23">
                  <c:v>0.14880000000000004</c:v>
                </c:pt>
                <c:pt idx="24">
                  <c:v>0.14419999999999999</c:v>
                </c:pt>
                <c:pt idx="25">
                  <c:v>0.1586000000000001</c:v>
                </c:pt>
                <c:pt idx="26">
                  <c:v>0.1528000000000001</c:v>
                </c:pt>
                <c:pt idx="27">
                  <c:v>0.1596000000000001</c:v>
                </c:pt>
              </c:numCache>
            </c:numRef>
          </c:val>
        </c:ser>
        <c:marker val="1"/>
        <c:axId val="81670912"/>
        <c:axId val="81672832"/>
      </c:lineChart>
      <c:catAx>
        <c:axId val="816709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>
                    <a:latin typeface="Garamond" pitchFamily="18" charset="0"/>
                  </a:defRPr>
                </a:pPr>
                <a:r>
                  <a:rPr lang="en-US" sz="1200"/>
                  <a:t>Period</a:t>
                </a:r>
              </a:p>
            </c:rich>
          </c:tx>
          <c:layout/>
        </c:title>
        <c:numFmt formatCode="General" sourceLinked="1"/>
        <c:tickLblPos val="nextTo"/>
        <c:txPr>
          <a:bodyPr rot="-5400000" vert="horz"/>
          <a:lstStyle/>
          <a:p>
            <a:pPr>
              <a:defRPr sz="1200">
                <a:latin typeface="Garamond" pitchFamily="18" charset="0"/>
              </a:defRPr>
            </a:pPr>
            <a:endParaRPr lang="en-US"/>
          </a:p>
        </c:txPr>
        <c:crossAx val="81672832"/>
        <c:crosses val="autoZero"/>
        <c:auto val="1"/>
        <c:lblAlgn val="ctr"/>
        <c:lblOffset val="100"/>
      </c:catAx>
      <c:valAx>
        <c:axId val="8167283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200">
                    <a:latin typeface="Garamond" pitchFamily="18" charset="0"/>
                  </a:defRPr>
                </a:pPr>
                <a:r>
                  <a:rPr lang="en-US" sz="1200" b="1" i="0" baseline="0"/>
                  <a:t>Fitted Probability</a:t>
                </a:r>
                <a:endParaRPr lang="en-US" sz="1200"/>
              </a:p>
            </c:rich>
          </c:tx>
          <c:layout/>
        </c:title>
        <c:numFmt formatCode="#,##0.00" sourceLinked="0"/>
        <c:tickLblPos val="nextTo"/>
        <c:txPr>
          <a:bodyPr/>
          <a:lstStyle/>
          <a:p>
            <a:pPr>
              <a:defRPr sz="1200">
                <a:latin typeface="Garamond" pitchFamily="18" charset="0"/>
              </a:defRPr>
            </a:pPr>
            <a:endParaRPr lang="en-US"/>
          </a:p>
        </c:txPr>
        <c:crossAx val="81670912"/>
        <c:crosses val="autoZero"/>
        <c:crossBetween val="between"/>
      </c:valAx>
      <c:spPr>
        <a:noFill/>
      </c:spPr>
    </c:plotArea>
    <c:legend>
      <c:legendPos val="t"/>
      <c:layout>
        <c:manualLayout>
          <c:xMode val="edge"/>
          <c:yMode val="edge"/>
          <c:x val="0.1482638107736533"/>
          <c:y val="1.6666666666666718E-2"/>
          <c:w val="0.83208333333333362"/>
          <c:h val="5.9979221347332128E-2"/>
        </c:manualLayout>
      </c:layout>
      <c:txPr>
        <a:bodyPr/>
        <a:lstStyle/>
        <a:p>
          <a:pPr>
            <a:defRPr sz="1200">
              <a:latin typeface="Garamond" pitchFamily="18" charset="0"/>
            </a:defRPr>
          </a:pPr>
          <a:endParaRPr lang="en-US"/>
        </a:p>
      </c:txPr>
    </c:legend>
    <c:plotVisOnly val="1"/>
  </c:chart>
  <c:spPr>
    <a:noFill/>
    <a:ln>
      <a:noFill/>
    </a:ln>
  </c:sp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tx>
            <c:strRef>
              <c:f>'ADL Prevalence '!$B$385:$D$385</c:f>
              <c:strCache>
                <c:ptCount val="1"/>
                <c:pt idx="0">
                  <c:v>ADL Disability</c:v>
                </c:pt>
              </c:strCache>
            </c:strRef>
          </c:tx>
          <c:spPr>
            <a:ln w="50800">
              <a:solidFill>
                <a:srgbClr val="4F81B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'IADL Prevalence'!$A$342:$A$369</c:f>
              <c:numCache>
                <c:formatCode>General</c:formatCode>
                <c:ptCount val="28"/>
                <c:pt idx="0">
                  <c:v>1982</c:v>
                </c:pt>
                <c:pt idx="1">
                  <c:v>1983</c:v>
                </c:pt>
                <c:pt idx="2">
                  <c:v>1984</c:v>
                </c:pt>
                <c:pt idx="3">
                  <c:v>1985</c:v>
                </c:pt>
                <c:pt idx="4">
                  <c:v>1986</c:v>
                </c:pt>
                <c:pt idx="5">
                  <c:v>1987</c:v>
                </c:pt>
                <c:pt idx="6">
                  <c:v>1988</c:v>
                </c:pt>
                <c:pt idx="7">
                  <c:v>1989</c:v>
                </c:pt>
                <c:pt idx="8">
                  <c:v>1990</c:v>
                </c:pt>
                <c:pt idx="9">
                  <c:v>1991</c:v>
                </c:pt>
                <c:pt idx="10">
                  <c:v>1992</c:v>
                </c:pt>
                <c:pt idx="11">
                  <c:v>1993</c:v>
                </c:pt>
                <c:pt idx="12">
                  <c:v>1994</c:v>
                </c:pt>
                <c:pt idx="13">
                  <c:v>1995</c:v>
                </c:pt>
                <c:pt idx="14">
                  <c:v>1996</c:v>
                </c:pt>
                <c:pt idx="15">
                  <c:v>1997</c:v>
                </c:pt>
                <c:pt idx="16">
                  <c:v>1998</c:v>
                </c:pt>
                <c:pt idx="17">
                  <c:v>1999</c:v>
                </c:pt>
                <c:pt idx="18">
                  <c:v>2000</c:v>
                </c:pt>
                <c:pt idx="19">
                  <c:v>2001</c:v>
                </c:pt>
                <c:pt idx="20">
                  <c:v>2002</c:v>
                </c:pt>
                <c:pt idx="21">
                  <c:v>2003</c:v>
                </c:pt>
                <c:pt idx="22">
                  <c:v>2004</c:v>
                </c:pt>
                <c:pt idx="23">
                  <c:v>2005</c:v>
                </c:pt>
                <c:pt idx="24">
                  <c:v>2006</c:v>
                </c:pt>
                <c:pt idx="25">
                  <c:v>2007</c:v>
                </c:pt>
                <c:pt idx="26">
                  <c:v>2008</c:v>
                </c:pt>
                <c:pt idx="27">
                  <c:v>2009</c:v>
                </c:pt>
              </c:numCache>
            </c:numRef>
          </c:cat>
          <c:val>
            <c:numRef>
              <c:f>'ADL Prevalence '!$B$387:$B$414</c:f>
              <c:numCache>
                <c:formatCode>General</c:formatCode>
                <c:ptCount val="28"/>
                <c:pt idx="0">
                  <c:v>6.3800000000000009E-2</c:v>
                </c:pt>
                <c:pt idx="1">
                  <c:v>6.1300000000000014E-2</c:v>
                </c:pt>
                <c:pt idx="2">
                  <c:v>6.370000000000002E-2</c:v>
                </c:pt>
                <c:pt idx="3">
                  <c:v>5.5700000000000034E-2</c:v>
                </c:pt>
                <c:pt idx="4">
                  <c:v>6.1100000000000002E-2</c:v>
                </c:pt>
                <c:pt idx="5">
                  <c:v>5.5199999999999999E-2</c:v>
                </c:pt>
                <c:pt idx="6">
                  <c:v>5.9700000000000038E-2</c:v>
                </c:pt>
                <c:pt idx="7">
                  <c:v>5.6800000000000003E-2</c:v>
                </c:pt>
                <c:pt idx="8">
                  <c:v>5.7000000000000023E-2</c:v>
                </c:pt>
                <c:pt idx="9">
                  <c:v>6.4100000000000004E-2</c:v>
                </c:pt>
                <c:pt idx="10">
                  <c:v>6.1900000000000004E-2</c:v>
                </c:pt>
                <c:pt idx="11">
                  <c:v>4.6800000000000001E-2</c:v>
                </c:pt>
                <c:pt idx="12">
                  <c:v>5.9000000000000025E-2</c:v>
                </c:pt>
                <c:pt idx="13">
                  <c:v>5.6500000000000002E-2</c:v>
                </c:pt>
                <c:pt idx="14">
                  <c:v>6.4400000000000054E-2</c:v>
                </c:pt>
                <c:pt idx="15">
                  <c:v>6.370000000000002E-2</c:v>
                </c:pt>
                <c:pt idx="16">
                  <c:v>5.8500000000000003E-2</c:v>
                </c:pt>
                <c:pt idx="17">
                  <c:v>6.0000000000000032E-2</c:v>
                </c:pt>
                <c:pt idx="18">
                  <c:v>6.0800000000000014E-2</c:v>
                </c:pt>
                <c:pt idx="19">
                  <c:v>6.1600000000000002E-2</c:v>
                </c:pt>
                <c:pt idx="20">
                  <c:v>5.930000000000004E-2</c:v>
                </c:pt>
                <c:pt idx="21">
                  <c:v>6.2800000000000022E-2</c:v>
                </c:pt>
                <c:pt idx="22">
                  <c:v>6.1600000000000002E-2</c:v>
                </c:pt>
                <c:pt idx="23">
                  <c:v>5.9800000000000041E-2</c:v>
                </c:pt>
                <c:pt idx="24">
                  <c:v>5.7300000000000031E-2</c:v>
                </c:pt>
                <c:pt idx="25">
                  <c:v>6.8699999999999997E-2</c:v>
                </c:pt>
                <c:pt idx="26">
                  <c:v>6.3899999999999998E-2</c:v>
                </c:pt>
                <c:pt idx="27">
                  <c:v>6.7299999999999999E-2</c:v>
                </c:pt>
              </c:numCache>
            </c:numRef>
          </c:val>
        </c:ser>
        <c:ser>
          <c:idx val="1"/>
          <c:order val="1"/>
          <c:tx>
            <c:strRef>
              <c:f>'IADL Prevalence'!$B$340:$D$340</c:f>
              <c:strCache>
                <c:ptCount val="1"/>
                <c:pt idx="0">
                  <c:v>IADL Disability</c:v>
                </c:pt>
              </c:strCache>
            </c:strRef>
          </c:tx>
          <c:spPr>
            <a:ln w="50800">
              <a:solidFill>
                <a:srgbClr val="9BBB5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'IADL Prevalence'!$A$342:$A$369</c:f>
              <c:numCache>
                <c:formatCode>General</c:formatCode>
                <c:ptCount val="28"/>
                <c:pt idx="0">
                  <c:v>1982</c:v>
                </c:pt>
                <c:pt idx="1">
                  <c:v>1983</c:v>
                </c:pt>
                <c:pt idx="2">
                  <c:v>1984</c:v>
                </c:pt>
                <c:pt idx="3">
                  <c:v>1985</c:v>
                </c:pt>
                <c:pt idx="4">
                  <c:v>1986</c:v>
                </c:pt>
                <c:pt idx="5">
                  <c:v>1987</c:v>
                </c:pt>
                <c:pt idx="6">
                  <c:v>1988</c:v>
                </c:pt>
                <c:pt idx="7">
                  <c:v>1989</c:v>
                </c:pt>
                <c:pt idx="8">
                  <c:v>1990</c:v>
                </c:pt>
                <c:pt idx="9">
                  <c:v>1991</c:v>
                </c:pt>
                <c:pt idx="10">
                  <c:v>1992</c:v>
                </c:pt>
                <c:pt idx="11">
                  <c:v>1993</c:v>
                </c:pt>
                <c:pt idx="12">
                  <c:v>1994</c:v>
                </c:pt>
                <c:pt idx="13">
                  <c:v>1995</c:v>
                </c:pt>
                <c:pt idx="14">
                  <c:v>1996</c:v>
                </c:pt>
                <c:pt idx="15">
                  <c:v>1997</c:v>
                </c:pt>
                <c:pt idx="16">
                  <c:v>1998</c:v>
                </c:pt>
                <c:pt idx="17">
                  <c:v>1999</c:v>
                </c:pt>
                <c:pt idx="18">
                  <c:v>2000</c:v>
                </c:pt>
                <c:pt idx="19">
                  <c:v>2001</c:v>
                </c:pt>
                <c:pt idx="20">
                  <c:v>2002</c:v>
                </c:pt>
                <c:pt idx="21">
                  <c:v>2003</c:v>
                </c:pt>
                <c:pt idx="22">
                  <c:v>2004</c:v>
                </c:pt>
                <c:pt idx="23">
                  <c:v>2005</c:v>
                </c:pt>
                <c:pt idx="24">
                  <c:v>2006</c:v>
                </c:pt>
                <c:pt idx="25">
                  <c:v>2007</c:v>
                </c:pt>
                <c:pt idx="26">
                  <c:v>2008</c:v>
                </c:pt>
                <c:pt idx="27">
                  <c:v>2009</c:v>
                </c:pt>
              </c:numCache>
            </c:numRef>
          </c:cat>
          <c:val>
            <c:numRef>
              <c:f>'IADL Prevalence'!$B$342:$B$369</c:f>
              <c:numCache>
                <c:formatCode>General</c:formatCode>
                <c:ptCount val="28"/>
                <c:pt idx="0">
                  <c:v>0.19839999999999999</c:v>
                </c:pt>
                <c:pt idx="1">
                  <c:v>0.1988</c:v>
                </c:pt>
                <c:pt idx="2">
                  <c:v>0.18990000000000018</c:v>
                </c:pt>
                <c:pt idx="3">
                  <c:v>0.1823000000000001</c:v>
                </c:pt>
                <c:pt idx="4">
                  <c:v>0.16789999999999999</c:v>
                </c:pt>
                <c:pt idx="5">
                  <c:v>0.17090000000000011</c:v>
                </c:pt>
                <c:pt idx="6">
                  <c:v>0.17240000000000011</c:v>
                </c:pt>
                <c:pt idx="7">
                  <c:v>0.16940000000000011</c:v>
                </c:pt>
                <c:pt idx="8">
                  <c:v>0.16259999999999999</c:v>
                </c:pt>
                <c:pt idx="9">
                  <c:v>0.17030000000000001</c:v>
                </c:pt>
                <c:pt idx="10">
                  <c:v>0.1716</c:v>
                </c:pt>
                <c:pt idx="11">
                  <c:v>0.1673</c:v>
                </c:pt>
                <c:pt idx="12">
                  <c:v>0.15890000000000018</c:v>
                </c:pt>
                <c:pt idx="13">
                  <c:v>0.14940000000000012</c:v>
                </c:pt>
                <c:pt idx="14">
                  <c:v>0.1603</c:v>
                </c:pt>
                <c:pt idx="15">
                  <c:v>0.13519999999999999</c:v>
                </c:pt>
                <c:pt idx="16">
                  <c:v>0.13020000000000001</c:v>
                </c:pt>
                <c:pt idx="17">
                  <c:v>0.12160000000000006</c:v>
                </c:pt>
                <c:pt idx="18">
                  <c:v>0.12540000000000001</c:v>
                </c:pt>
                <c:pt idx="19">
                  <c:v>0.12320000000000007</c:v>
                </c:pt>
                <c:pt idx="20">
                  <c:v>0.12020000000000006</c:v>
                </c:pt>
                <c:pt idx="21">
                  <c:v>0.12120000000000006</c:v>
                </c:pt>
                <c:pt idx="22">
                  <c:v>0.11799999999999998</c:v>
                </c:pt>
                <c:pt idx="23">
                  <c:v>0.11650000000000002</c:v>
                </c:pt>
                <c:pt idx="24">
                  <c:v>0.11219999999999998</c:v>
                </c:pt>
                <c:pt idx="25">
                  <c:v>0.13250000000000001</c:v>
                </c:pt>
                <c:pt idx="26">
                  <c:v>0.1273</c:v>
                </c:pt>
                <c:pt idx="27">
                  <c:v>0.13650000000000001</c:v>
                </c:pt>
              </c:numCache>
            </c:numRef>
          </c:val>
        </c:ser>
        <c:marker val="1"/>
        <c:axId val="81685504"/>
        <c:axId val="81687680"/>
      </c:lineChart>
      <c:catAx>
        <c:axId val="8168550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>
                    <a:latin typeface="Garamond" pitchFamily="18" charset="0"/>
                  </a:defRPr>
                </a:pPr>
                <a:r>
                  <a:rPr lang="en-US" sz="1200"/>
                  <a:t>Period</a:t>
                </a:r>
              </a:p>
            </c:rich>
          </c:tx>
          <c:layout/>
        </c:title>
        <c:numFmt formatCode="General" sourceLinked="1"/>
        <c:tickLblPos val="nextTo"/>
        <c:txPr>
          <a:bodyPr rot="-5400000" vert="horz"/>
          <a:lstStyle/>
          <a:p>
            <a:pPr>
              <a:defRPr sz="1200">
                <a:latin typeface="Garamond" pitchFamily="18" charset="0"/>
              </a:defRPr>
            </a:pPr>
            <a:endParaRPr lang="en-US"/>
          </a:p>
        </c:txPr>
        <c:crossAx val="81687680"/>
        <c:crosses val="autoZero"/>
        <c:auto val="1"/>
        <c:lblAlgn val="ctr"/>
        <c:lblOffset val="100"/>
      </c:catAx>
      <c:valAx>
        <c:axId val="8168768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200">
                    <a:latin typeface="Garamond" pitchFamily="18" charset="0"/>
                  </a:defRPr>
                </a:pPr>
                <a:r>
                  <a:rPr lang="en-US" sz="1200" b="1" i="0" baseline="0"/>
                  <a:t>Fitted Probability</a:t>
                </a:r>
                <a:endParaRPr lang="en-US" sz="120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>
                <a:latin typeface="Garamond" pitchFamily="18" charset="0"/>
              </a:defRPr>
            </a:pPr>
            <a:endParaRPr lang="en-US"/>
          </a:p>
        </c:txPr>
        <c:crossAx val="81685504"/>
        <c:crosses val="autoZero"/>
        <c:crossBetween val="between"/>
      </c:valAx>
      <c:spPr>
        <a:noFill/>
      </c:spPr>
    </c:plotArea>
    <c:legend>
      <c:legendPos val="t"/>
      <c:layout>
        <c:manualLayout>
          <c:xMode val="edge"/>
          <c:yMode val="edge"/>
          <c:x val="0.16228550231778907"/>
          <c:y val="1.6666666666666701E-2"/>
          <c:w val="0.81312207835945194"/>
          <c:h val="5.9979221347332107E-2"/>
        </c:manualLayout>
      </c:layout>
      <c:txPr>
        <a:bodyPr/>
        <a:lstStyle/>
        <a:p>
          <a:pPr>
            <a:defRPr sz="1200">
              <a:latin typeface="Garamond" pitchFamily="18" charset="0"/>
            </a:defRPr>
          </a:pPr>
          <a:endParaRPr lang="en-US"/>
        </a:p>
      </c:txPr>
    </c:legend>
    <c:plotVisOnly val="1"/>
  </c:chart>
  <c:spPr>
    <a:noFill/>
    <a:ln>
      <a:noFill/>
    </a:ln>
  </c:sp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tx>
            <c:strRef>
              <c:f>'ADL Prevalence '!$B$590:$D$590</c:f>
              <c:strCache>
                <c:ptCount val="1"/>
                <c:pt idx="0">
                  <c:v>ADL Disability</c:v>
                </c:pt>
              </c:strCache>
            </c:strRef>
          </c:tx>
          <c:spPr>
            <a:ln w="50800">
              <a:solidFill>
                <a:srgbClr val="4F81B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'ADL Prevalence '!$A$592:$A$603</c:f>
              <c:numCache>
                <c:formatCode>General</c:formatCode>
                <c:ptCount val="12"/>
                <c:pt idx="0">
                  <c:v>1885</c:v>
                </c:pt>
                <c:pt idx="1">
                  <c:v>1890</c:v>
                </c:pt>
                <c:pt idx="2">
                  <c:v>1895</c:v>
                </c:pt>
                <c:pt idx="3">
                  <c:v>1900</c:v>
                </c:pt>
                <c:pt idx="4">
                  <c:v>1905</c:v>
                </c:pt>
                <c:pt idx="5">
                  <c:v>1910</c:v>
                </c:pt>
                <c:pt idx="6">
                  <c:v>1915</c:v>
                </c:pt>
                <c:pt idx="7">
                  <c:v>1920</c:v>
                </c:pt>
                <c:pt idx="8">
                  <c:v>1925</c:v>
                </c:pt>
                <c:pt idx="9">
                  <c:v>1930</c:v>
                </c:pt>
                <c:pt idx="10">
                  <c:v>1935</c:v>
                </c:pt>
                <c:pt idx="11">
                  <c:v>1940</c:v>
                </c:pt>
              </c:numCache>
            </c:numRef>
          </c:cat>
          <c:val>
            <c:numRef>
              <c:f>'ADL Prevalence '!$B$592:$B$603</c:f>
              <c:numCache>
                <c:formatCode>General</c:formatCode>
                <c:ptCount val="12"/>
                <c:pt idx="0">
                  <c:v>0.38370000000000026</c:v>
                </c:pt>
                <c:pt idx="1">
                  <c:v>0.32470000000000027</c:v>
                </c:pt>
                <c:pt idx="2">
                  <c:v>0.2213</c:v>
                </c:pt>
                <c:pt idx="3">
                  <c:v>0.15270000000000011</c:v>
                </c:pt>
                <c:pt idx="4">
                  <c:v>0.10589999999999998</c:v>
                </c:pt>
                <c:pt idx="5">
                  <c:v>8.1300000000000011E-2</c:v>
                </c:pt>
                <c:pt idx="6">
                  <c:v>8.280000000000004E-2</c:v>
                </c:pt>
                <c:pt idx="7">
                  <c:v>8.3300000000000041E-2</c:v>
                </c:pt>
                <c:pt idx="8">
                  <c:v>6.7599999999999993E-2</c:v>
                </c:pt>
                <c:pt idx="9">
                  <c:v>4.65E-2</c:v>
                </c:pt>
                <c:pt idx="10">
                  <c:v>4.0700000000000014E-2</c:v>
                </c:pt>
                <c:pt idx="11">
                  <c:v>2.9200000000000011E-2</c:v>
                </c:pt>
              </c:numCache>
            </c:numRef>
          </c:val>
        </c:ser>
        <c:ser>
          <c:idx val="1"/>
          <c:order val="1"/>
          <c:tx>
            <c:strRef>
              <c:f>'IADL Prevalence'!$B$610:$D$610</c:f>
              <c:strCache>
                <c:ptCount val="1"/>
                <c:pt idx="0">
                  <c:v>IADL Disability</c:v>
                </c:pt>
              </c:strCache>
            </c:strRef>
          </c:tx>
          <c:spPr>
            <a:ln w="50800">
              <a:solidFill>
                <a:srgbClr val="9BBB5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'ADL Prevalence '!$A$592:$A$603</c:f>
              <c:numCache>
                <c:formatCode>General</c:formatCode>
                <c:ptCount val="12"/>
                <c:pt idx="0">
                  <c:v>1885</c:v>
                </c:pt>
                <c:pt idx="1">
                  <c:v>1890</c:v>
                </c:pt>
                <c:pt idx="2">
                  <c:v>1895</c:v>
                </c:pt>
                <c:pt idx="3">
                  <c:v>1900</c:v>
                </c:pt>
                <c:pt idx="4">
                  <c:v>1905</c:v>
                </c:pt>
                <c:pt idx="5">
                  <c:v>1910</c:v>
                </c:pt>
                <c:pt idx="6">
                  <c:v>1915</c:v>
                </c:pt>
                <c:pt idx="7">
                  <c:v>1920</c:v>
                </c:pt>
                <c:pt idx="8">
                  <c:v>1925</c:v>
                </c:pt>
                <c:pt idx="9">
                  <c:v>1930</c:v>
                </c:pt>
                <c:pt idx="10">
                  <c:v>1935</c:v>
                </c:pt>
                <c:pt idx="11">
                  <c:v>1940</c:v>
                </c:pt>
              </c:numCache>
            </c:numRef>
          </c:cat>
          <c:val>
            <c:numRef>
              <c:f>'IADL Prevalence'!$B$612:$B$623</c:f>
              <c:numCache>
                <c:formatCode>General</c:formatCode>
                <c:ptCount val="12"/>
                <c:pt idx="0">
                  <c:v>0.74639999999999995</c:v>
                </c:pt>
                <c:pt idx="1">
                  <c:v>0.59649999999999959</c:v>
                </c:pt>
                <c:pt idx="2">
                  <c:v>0.48980000000000024</c:v>
                </c:pt>
                <c:pt idx="3">
                  <c:v>0.3661000000000002</c:v>
                </c:pt>
                <c:pt idx="4">
                  <c:v>0.27780000000000021</c:v>
                </c:pt>
                <c:pt idx="5">
                  <c:v>0.21390000000000012</c:v>
                </c:pt>
                <c:pt idx="6">
                  <c:v>0.1968</c:v>
                </c:pt>
                <c:pt idx="7">
                  <c:v>0.17560000000000001</c:v>
                </c:pt>
                <c:pt idx="8">
                  <c:v>0.13900000000000001</c:v>
                </c:pt>
                <c:pt idx="9">
                  <c:v>9.3300000000000063E-2</c:v>
                </c:pt>
                <c:pt idx="10">
                  <c:v>8.0000000000000043E-2</c:v>
                </c:pt>
                <c:pt idx="11">
                  <c:v>5.4800000000000036E-2</c:v>
                </c:pt>
              </c:numCache>
            </c:numRef>
          </c:val>
        </c:ser>
        <c:marker val="1"/>
        <c:axId val="81709312"/>
        <c:axId val="82776448"/>
      </c:lineChart>
      <c:catAx>
        <c:axId val="817093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>
                    <a:latin typeface="Garamond" pitchFamily="18" charset="0"/>
                  </a:defRPr>
                </a:pPr>
                <a:r>
                  <a:rPr lang="en-US" sz="1200"/>
                  <a:t>Cohort</a:t>
                </a:r>
              </a:p>
            </c:rich>
          </c:tx>
          <c:layout/>
        </c:title>
        <c:numFmt formatCode="General" sourceLinked="1"/>
        <c:tickLblPos val="nextTo"/>
        <c:txPr>
          <a:bodyPr rot="-3000000"/>
          <a:lstStyle/>
          <a:p>
            <a:pPr>
              <a:defRPr sz="1200">
                <a:latin typeface="Garamond" pitchFamily="18" charset="0"/>
              </a:defRPr>
            </a:pPr>
            <a:endParaRPr lang="en-US"/>
          </a:p>
        </c:txPr>
        <c:crossAx val="82776448"/>
        <c:crosses val="autoZero"/>
        <c:auto val="1"/>
        <c:lblAlgn val="ctr"/>
        <c:lblOffset val="100"/>
      </c:catAx>
      <c:valAx>
        <c:axId val="82776448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200">
                    <a:latin typeface="Garamond" pitchFamily="18" charset="0"/>
                  </a:defRPr>
                </a:pPr>
                <a:r>
                  <a:rPr lang="en-US" sz="1200"/>
                  <a:t>Fitted Probability</a:t>
                </a:r>
              </a:p>
            </c:rich>
          </c:tx>
          <c:layout/>
        </c:title>
        <c:numFmt formatCode="#,##0.00" sourceLinked="0"/>
        <c:tickLblPos val="nextTo"/>
        <c:txPr>
          <a:bodyPr/>
          <a:lstStyle/>
          <a:p>
            <a:pPr>
              <a:defRPr sz="1200">
                <a:latin typeface="Garamond" pitchFamily="18" charset="0"/>
              </a:defRPr>
            </a:pPr>
            <a:endParaRPr lang="en-US"/>
          </a:p>
        </c:txPr>
        <c:crossAx val="81709312"/>
        <c:crosses val="autoZero"/>
        <c:crossBetween val="between"/>
      </c:valAx>
      <c:spPr>
        <a:noFill/>
      </c:spPr>
    </c:plotArea>
    <c:legend>
      <c:legendPos val="t"/>
      <c:layout>
        <c:manualLayout>
          <c:xMode val="edge"/>
          <c:yMode val="edge"/>
          <c:x val="0.15421619172603629"/>
          <c:y val="1.6666666666666701E-2"/>
          <c:w val="0.83208333333333362"/>
          <c:h val="5.9979221347332162E-2"/>
        </c:manualLayout>
      </c:layout>
      <c:txPr>
        <a:bodyPr/>
        <a:lstStyle/>
        <a:p>
          <a:pPr>
            <a:defRPr sz="1200">
              <a:latin typeface="Garamond" pitchFamily="18" charset="0"/>
            </a:defRPr>
          </a:pPr>
          <a:endParaRPr lang="en-US"/>
        </a:p>
      </c:txPr>
    </c:legend>
    <c:plotVisOnly val="1"/>
  </c:chart>
  <c:spPr>
    <a:noFill/>
    <a:ln>
      <a:noFill/>
    </a:ln>
  </c:sp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tx>
            <c:strRef>
              <c:f>'ADL Prevalence '!$B$422:$D$422</c:f>
              <c:strCache>
                <c:ptCount val="1"/>
                <c:pt idx="0">
                  <c:v>ADL Disability</c:v>
                </c:pt>
              </c:strCache>
            </c:strRef>
          </c:tx>
          <c:spPr>
            <a:ln w="50800">
              <a:solidFill>
                <a:srgbClr val="4F81B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'ADL Prevalence '!$A$424:$A$435</c:f>
              <c:numCache>
                <c:formatCode>General</c:formatCode>
                <c:ptCount val="12"/>
                <c:pt idx="0">
                  <c:v>1885</c:v>
                </c:pt>
                <c:pt idx="1">
                  <c:v>1890</c:v>
                </c:pt>
                <c:pt idx="2">
                  <c:v>1895</c:v>
                </c:pt>
                <c:pt idx="3">
                  <c:v>1900</c:v>
                </c:pt>
                <c:pt idx="4">
                  <c:v>1905</c:v>
                </c:pt>
                <c:pt idx="5">
                  <c:v>1910</c:v>
                </c:pt>
                <c:pt idx="6">
                  <c:v>1915</c:v>
                </c:pt>
                <c:pt idx="7">
                  <c:v>1920</c:v>
                </c:pt>
                <c:pt idx="8">
                  <c:v>1925</c:v>
                </c:pt>
                <c:pt idx="9">
                  <c:v>1930</c:v>
                </c:pt>
                <c:pt idx="10">
                  <c:v>1935</c:v>
                </c:pt>
                <c:pt idx="11">
                  <c:v>1940</c:v>
                </c:pt>
              </c:numCache>
            </c:numRef>
          </c:cat>
          <c:val>
            <c:numRef>
              <c:f>'ADL Prevalence '!$B$424:$B$435</c:f>
              <c:numCache>
                <c:formatCode>General</c:formatCode>
                <c:ptCount val="12"/>
                <c:pt idx="0">
                  <c:v>4.0300000000000023E-2</c:v>
                </c:pt>
                <c:pt idx="1">
                  <c:v>5.1299999999999998E-2</c:v>
                </c:pt>
                <c:pt idx="2">
                  <c:v>4.970000000000005E-2</c:v>
                </c:pt>
                <c:pt idx="3">
                  <c:v>5.1400000000000001E-2</c:v>
                </c:pt>
                <c:pt idx="4">
                  <c:v>5.2100000000000014E-2</c:v>
                </c:pt>
                <c:pt idx="5">
                  <c:v>6.0800000000000014E-2</c:v>
                </c:pt>
                <c:pt idx="6">
                  <c:v>6.5199999999999994E-2</c:v>
                </c:pt>
                <c:pt idx="7">
                  <c:v>6.4699999999999994E-2</c:v>
                </c:pt>
                <c:pt idx="8">
                  <c:v>5.7200000000000001E-2</c:v>
                </c:pt>
                <c:pt idx="9">
                  <c:v>5.5100000000000003E-2</c:v>
                </c:pt>
                <c:pt idx="10">
                  <c:v>6.4300000000000052E-2</c:v>
                </c:pt>
                <c:pt idx="11">
                  <c:v>5.7900000000000014E-2</c:v>
                </c:pt>
              </c:numCache>
            </c:numRef>
          </c:val>
        </c:ser>
        <c:ser>
          <c:idx val="1"/>
          <c:order val="1"/>
          <c:tx>
            <c:strRef>
              <c:f>'IADL Prevalence'!$B$375:$D$375</c:f>
              <c:strCache>
                <c:ptCount val="1"/>
                <c:pt idx="0">
                  <c:v>IADL Disability</c:v>
                </c:pt>
              </c:strCache>
            </c:strRef>
          </c:tx>
          <c:spPr>
            <a:ln w="50800">
              <a:solidFill>
                <a:srgbClr val="9BBB5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'ADL Prevalence '!$A$424:$A$435</c:f>
              <c:numCache>
                <c:formatCode>General</c:formatCode>
                <c:ptCount val="12"/>
                <c:pt idx="0">
                  <c:v>1885</c:v>
                </c:pt>
                <c:pt idx="1">
                  <c:v>1890</c:v>
                </c:pt>
                <c:pt idx="2">
                  <c:v>1895</c:v>
                </c:pt>
                <c:pt idx="3">
                  <c:v>1900</c:v>
                </c:pt>
                <c:pt idx="4">
                  <c:v>1905</c:v>
                </c:pt>
                <c:pt idx="5">
                  <c:v>1910</c:v>
                </c:pt>
                <c:pt idx="6">
                  <c:v>1915</c:v>
                </c:pt>
                <c:pt idx="7">
                  <c:v>1920</c:v>
                </c:pt>
                <c:pt idx="8">
                  <c:v>1925</c:v>
                </c:pt>
                <c:pt idx="9">
                  <c:v>1930</c:v>
                </c:pt>
                <c:pt idx="10">
                  <c:v>1935</c:v>
                </c:pt>
                <c:pt idx="11">
                  <c:v>1940</c:v>
                </c:pt>
              </c:numCache>
            </c:numRef>
          </c:cat>
          <c:val>
            <c:numRef>
              <c:f>'IADL Prevalence'!$B$377:$B$388</c:f>
              <c:numCache>
                <c:formatCode>General</c:formatCode>
                <c:ptCount val="12"/>
                <c:pt idx="0">
                  <c:v>0.1288</c:v>
                </c:pt>
                <c:pt idx="1">
                  <c:v>0.1118</c:v>
                </c:pt>
                <c:pt idx="2">
                  <c:v>0.1193</c:v>
                </c:pt>
                <c:pt idx="3">
                  <c:v>0.11960000000000005</c:v>
                </c:pt>
                <c:pt idx="4">
                  <c:v>0.12759999999999999</c:v>
                </c:pt>
                <c:pt idx="5">
                  <c:v>0.14640000000000011</c:v>
                </c:pt>
                <c:pt idx="6">
                  <c:v>0.16170000000000001</c:v>
                </c:pt>
                <c:pt idx="7">
                  <c:v>0.1605</c:v>
                </c:pt>
                <c:pt idx="8">
                  <c:v>0.14890000000000012</c:v>
                </c:pt>
                <c:pt idx="9">
                  <c:v>0.14430000000000001</c:v>
                </c:pt>
                <c:pt idx="10">
                  <c:v>0.16550000000000001</c:v>
                </c:pt>
                <c:pt idx="11">
                  <c:v>0.14130000000000001</c:v>
                </c:pt>
              </c:numCache>
            </c:numRef>
          </c:val>
        </c:ser>
        <c:marker val="1"/>
        <c:axId val="82825984"/>
        <c:axId val="82827904"/>
      </c:lineChart>
      <c:catAx>
        <c:axId val="8282598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>
                    <a:latin typeface="Garamond" pitchFamily="18" charset="0"/>
                  </a:defRPr>
                </a:pPr>
                <a:r>
                  <a:rPr lang="en-US" sz="1200"/>
                  <a:t>Cohort</a:t>
                </a:r>
              </a:p>
            </c:rich>
          </c:tx>
          <c:layout/>
        </c:title>
        <c:numFmt formatCode="General" sourceLinked="1"/>
        <c:tickLblPos val="nextTo"/>
        <c:txPr>
          <a:bodyPr rot="-3000000"/>
          <a:lstStyle/>
          <a:p>
            <a:pPr>
              <a:defRPr sz="1200">
                <a:latin typeface="Garamond" pitchFamily="18" charset="0"/>
              </a:defRPr>
            </a:pPr>
            <a:endParaRPr lang="en-US"/>
          </a:p>
        </c:txPr>
        <c:crossAx val="82827904"/>
        <c:crosses val="autoZero"/>
        <c:auto val="1"/>
        <c:lblAlgn val="ctr"/>
        <c:lblOffset val="100"/>
      </c:catAx>
      <c:valAx>
        <c:axId val="82827904"/>
        <c:scaling>
          <c:orientation val="minMax"/>
          <c:max val="0.18000000000000019"/>
        </c:scaling>
        <c:axPos val="l"/>
        <c:title>
          <c:tx>
            <c:rich>
              <a:bodyPr rot="-5400000" vert="horz"/>
              <a:lstStyle/>
              <a:p>
                <a:pPr>
                  <a:defRPr sz="1200">
                    <a:latin typeface="Garamond" pitchFamily="18" charset="0"/>
                  </a:defRPr>
                </a:pPr>
                <a:r>
                  <a:rPr lang="en-US" sz="1200" b="1" i="0" baseline="0"/>
                  <a:t>Fitted Probability</a:t>
                </a:r>
                <a:endParaRPr lang="en-US" sz="1200"/>
              </a:p>
            </c:rich>
          </c:tx>
          <c:layout/>
        </c:title>
        <c:numFmt formatCode="#,##0.00" sourceLinked="0"/>
        <c:tickLblPos val="nextTo"/>
        <c:txPr>
          <a:bodyPr/>
          <a:lstStyle/>
          <a:p>
            <a:pPr>
              <a:defRPr sz="1200">
                <a:latin typeface="Garamond" pitchFamily="18" charset="0"/>
              </a:defRPr>
            </a:pPr>
            <a:endParaRPr lang="en-US"/>
          </a:p>
        </c:txPr>
        <c:crossAx val="82825984"/>
        <c:crosses val="autoZero"/>
        <c:crossBetween val="between"/>
      </c:valAx>
      <c:spPr>
        <a:noFill/>
      </c:spPr>
    </c:plotArea>
    <c:legend>
      <c:legendPos val="t"/>
      <c:layout>
        <c:manualLayout>
          <c:xMode val="edge"/>
          <c:yMode val="edge"/>
          <c:x val="0.16612095363079615"/>
          <c:y val="1.6666666666666701E-2"/>
          <c:w val="0.80827380952381378"/>
          <c:h val="5.997922134733219E-2"/>
        </c:manualLayout>
      </c:layout>
      <c:txPr>
        <a:bodyPr/>
        <a:lstStyle/>
        <a:p>
          <a:pPr>
            <a:defRPr sz="1200">
              <a:latin typeface="Garamond" pitchFamily="18" charset="0"/>
            </a:defRPr>
          </a:pPr>
          <a:endParaRPr lang="en-US"/>
        </a:p>
      </c:txPr>
    </c:legend>
    <c:plotVisOnly val="1"/>
  </c:chart>
  <c:spPr>
    <a:noFill/>
    <a:ln>
      <a:noFill/>
    </a:ln>
  </c:sp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388217097862767"/>
          <c:y val="0.17161111111111121"/>
          <c:w val="0.81429243219597791"/>
          <c:h val="0.68690304244514011"/>
        </c:manualLayout>
      </c:layout>
      <c:lineChart>
        <c:grouping val="standard"/>
        <c:ser>
          <c:idx val="0"/>
          <c:order val="0"/>
          <c:tx>
            <c:strRef>
              <c:f>'ADL Disparity Data'!$D$457</c:f>
              <c:strCache>
                <c:ptCount val="1"/>
                <c:pt idx="0">
                  <c:v>ADL Racial Disparity: Men</c:v>
                </c:pt>
              </c:strCache>
            </c:strRef>
          </c:tx>
          <c:spPr>
            <a:ln w="508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'ADL Disparity Data'!$A$458:$A$472</c:f>
              <c:numCache>
                <c:formatCode>General</c:formatCode>
                <c:ptCount val="15"/>
                <c:pt idx="0">
                  <c:v>70</c:v>
                </c:pt>
                <c:pt idx="1">
                  <c:v>71</c:v>
                </c:pt>
                <c:pt idx="2">
                  <c:v>72</c:v>
                </c:pt>
                <c:pt idx="3">
                  <c:v>73</c:v>
                </c:pt>
                <c:pt idx="4">
                  <c:v>74</c:v>
                </c:pt>
                <c:pt idx="5">
                  <c:v>75</c:v>
                </c:pt>
                <c:pt idx="6">
                  <c:v>76</c:v>
                </c:pt>
                <c:pt idx="7">
                  <c:v>77</c:v>
                </c:pt>
                <c:pt idx="8">
                  <c:v>78</c:v>
                </c:pt>
                <c:pt idx="9">
                  <c:v>79</c:v>
                </c:pt>
                <c:pt idx="10">
                  <c:v>80</c:v>
                </c:pt>
                <c:pt idx="11">
                  <c:v>81</c:v>
                </c:pt>
                <c:pt idx="12">
                  <c:v>82</c:v>
                </c:pt>
                <c:pt idx="13">
                  <c:v>83</c:v>
                </c:pt>
                <c:pt idx="14">
                  <c:v>84</c:v>
                </c:pt>
              </c:numCache>
            </c:numRef>
          </c:cat>
          <c:val>
            <c:numRef>
              <c:f>'ADL Disparity Data'!$D$458:$D$472</c:f>
              <c:numCache>
                <c:formatCode>General</c:formatCode>
                <c:ptCount val="15"/>
                <c:pt idx="0">
                  <c:v>1.130000000000001E-2</c:v>
                </c:pt>
                <c:pt idx="1">
                  <c:v>1.1699999999999999E-2</c:v>
                </c:pt>
                <c:pt idx="2">
                  <c:v>1.2100000000000001E-2</c:v>
                </c:pt>
                <c:pt idx="3">
                  <c:v>1.2600000000000005E-2</c:v>
                </c:pt>
                <c:pt idx="4">
                  <c:v>1.2999999999999998E-2</c:v>
                </c:pt>
                <c:pt idx="5">
                  <c:v>1.3499999999999998E-2</c:v>
                </c:pt>
                <c:pt idx="6">
                  <c:v>1.4100000000000001E-2</c:v>
                </c:pt>
                <c:pt idx="7">
                  <c:v>1.4600000000000005E-2</c:v>
                </c:pt>
                <c:pt idx="8">
                  <c:v>1.5300000000000001E-2</c:v>
                </c:pt>
                <c:pt idx="9">
                  <c:v>1.5900000000000018E-2</c:v>
                </c:pt>
                <c:pt idx="10">
                  <c:v>1.6599999999999997E-2</c:v>
                </c:pt>
                <c:pt idx="11">
                  <c:v>1.7399999999999999E-2</c:v>
                </c:pt>
                <c:pt idx="12">
                  <c:v>1.8100000000000019E-2</c:v>
                </c:pt>
                <c:pt idx="13">
                  <c:v>1.8900000000000014E-2</c:v>
                </c:pt>
                <c:pt idx="14">
                  <c:v>1.9699999999999995E-2</c:v>
                </c:pt>
              </c:numCache>
            </c:numRef>
          </c:val>
        </c:ser>
        <c:ser>
          <c:idx val="1"/>
          <c:order val="1"/>
          <c:tx>
            <c:strRef>
              <c:f>'ADL Disparity Data'!$D$482</c:f>
              <c:strCache>
                <c:ptCount val="1"/>
                <c:pt idx="0">
                  <c:v>ADL Racial Disparity: Women</c:v>
                </c:pt>
              </c:strCache>
            </c:strRef>
          </c:tx>
          <c:spPr>
            <a:ln w="508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'ADL Disparity Data'!$A$458:$A$472</c:f>
              <c:numCache>
                <c:formatCode>General</c:formatCode>
                <c:ptCount val="15"/>
                <c:pt idx="0">
                  <c:v>70</c:v>
                </c:pt>
                <c:pt idx="1">
                  <c:v>71</c:v>
                </c:pt>
                <c:pt idx="2">
                  <c:v>72</c:v>
                </c:pt>
                <c:pt idx="3">
                  <c:v>73</c:v>
                </c:pt>
                <c:pt idx="4">
                  <c:v>74</c:v>
                </c:pt>
                <c:pt idx="5">
                  <c:v>75</c:v>
                </c:pt>
                <c:pt idx="6">
                  <c:v>76</c:v>
                </c:pt>
                <c:pt idx="7">
                  <c:v>77</c:v>
                </c:pt>
                <c:pt idx="8">
                  <c:v>78</c:v>
                </c:pt>
                <c:pt idx="9">
                  <c:v>79</c:v>
                </c:pt>
                <c:pt idx="10">
                  <c:v>80</c:v>
                </c:pt>
                <c:pt idx="11">
                  <c:v>81</c:v>
                </c:pt>
                <c:pt idx="12">
                  <c:v>82</c:v>
                </c:pt>
                <c:pt idx="13">
                  <c:v>83</c:v>
                </c:pt>
                <c:pt idx="14">
                  <c:v>84</c:v>
                </c:pt>
              </c:numCache>
            </c:numRef>
          </c:cat>
          <c:val>
            <c:numRef>
              <c:f>'ADL Disparity Data'!$D$483:$D$497</c:f>
              <c:numCache>
                <c:formatCode>General</c:formatCode>
                <c:ptCount val="15"/>
                <c:pt idx="0">
                  <c:v>3.2600000000000025E-2</c:v>
                </c:pt>
                <c:pt idx="1">
                  <c:v>3.3399999999999992E-2</c:v>
                </c:pt>
                <c:pt idx="2">
                  <c:v>3.44E-2</c:v>
                </c:pt>
                <c:pt idx="3">
                  <c:v>3.5399999999999994E-2</c:v>
                </c:pt>
                <c:pt idx="4">
                  <c:v>3.6600000000000028E-2</c:v>
                </c:pt>
                <c:pt idx="5">
                  <c:v>3.8100000000000002E-2</c:v>
                </c:pt>
                <c:pt idx="6">
                  <c:v>3.9699999999999999E-2</c:v>
                </c:pt>
                <c:pt idx="7">
                  <c:v>4.1599999999999998E-2</c:v>
                </c:pt>
                <c:pt idx="8">
                  <c:v>4.36E-2</c:v>
                </c:pt>
                <c:pt idx="9">
                  <c:v>4.5900000000000003E-2</c:v>
                </c:pt>
                <c:pt idx="10">
                  <c:v>4.8400000000000012E-2</c:v>
                </c:pt>
                <c:pt idx="11">
                  <c:v>5.1100000000000007E-2</c:v>
                </c:pt>
                <c:pt idx="12">
                  <c:v>5.3900000000000003E-2</c:v>
                </c:pt>
                <c:pt idx="13">
                  <c:v>5.7100000000000012E-2</c:v>
                </c:pt>
                <c:pt idx="14">
                  <c:v>6.0400000000000016E-2</c:v>
                </c:pt>
              </c:numCache>
            </c:numRef>
          </c:val>
        </c:ser>
        <c:ser>
          <c:idx val="2"/>
          <c:order val="2"/>
          <c:tx>
            <c:strRef>
              <c:f>'IADL Disparity Data'!$D$425</c:f>
              <c:strCache>
                <c:ptCount val="1"/>
                <c:pt idx="0">
                  <c:v>IADL Racial Disparity: Men</c:v>
                </c:pt>
              </c:strCache>
            </c:strRef>
          </c:tx>
          <c:spPr>
            <a:ln w="50800">
              <a:solidFill>
                <a:srgbClr val="4F81BD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'ADL Disparity Data'!$A$458:$A$472</c:f>
              <c:numCache>
                <c:formatCode>General</c:formatCode>
                <c:ptCount val="15"/>
                <c:pt idx="0">
                  <c:v>70</c:v>
                </c:pt>
                <c:pt idx="1">
                  <c:v>71</c:v>
                </c:pt>
                <c:pt idx="2">
                  <c:v>72</c:v>
                </c:pt>
                <c:pt idx="3">
                  <c:v>73</c:v>
                </c:pt>
                <c:pt idx="4">
                  <c:v>74</c:v>
                </c:pt>
                <c:pt idx="5">
                  <c:v>75</c:v>
                </c:pt>
                <c:pt idx="6">
                  <c:v>76</c:v>
                </c:pt>
                <c:pt idx="7">
                  <c:v>77</c:v>
                </c:pt>
                <c:pt idx="8">
                  <c:v>78</c:v>
                </c:pt>
                <c:pt idx="9">
                  <c:v>79</c:v>
                </c:pt>
                <c:pt idx="10">
                  <c:v>80</c:v>
                </c:pt>
                <c:pt idx="11">
                  <c:v>81</c:v>
                </c:pt>
                <c:pt idx="12">
                  <c:v>82</c:v>
                </c:pt>
                <c:pt idx="13">
                  <c:v>83</c:v>
                </c:pt>
                <c:pt idx="14">
                  <c:v>84</c:v>
                </c:pt>
              </c:numCache>
            </c:numRef>
          </c:cat>
          <c:val>
            <c:numRef>
              <c:f>'IADL Disparity Data'!$D$426:$D$440</c:f>
              <c:numCache>
                <c:formatCode>General</c:formatCode>
                <c:ptCount val="15"/>
                <c:pt idx="0">
                  <c:v>2.2600000000000012E-2</c:v>
                </c:pt>
                <c:pt idx="1">
                  <c:v>2.3099999999999996E-2</c:v>
                </c:pt>
                <c:pt idx="2">
                  <c:v>2.3900000000000005E-2</c:v>
                </c:pt>
                <c:pt idx="3">
                  <c:v>2.47E-2</c:v>
                </c:pt>
                <c:pt idx="4">
                  <c:v>2.5599999999999998E-2</c:v>
                </c:pt>
                <c:pt idx="5">
                  <c:v>2.6599999999999999E-2</c:v>
                </c:pt>
                <c:pt idx="6">
                  <c:v>2.7700000000000002E-2</c:v>
                </c:pt>
                <c:pt idx="7">
                  <c:v>2.8999999999999998E-2</c:v>
                </c:pt>
                <c:pt idx="8">
                  <c:v>3.0399999999999996E-2</c:v>
                </c:pt>
                <c:pt idx="9">
                  <c:v>3.1799999999999995E-2</c:v>
                </c:pt>
                <c:pt idx="10">
                  <c:v>3.3299999999999996E-2</c:v>
                </c:pt>
                <c:pt idx="11">
                  <c:v>3.49E-2</c:v>
                </c:pt>
                <c:pt idx="12">
                  <c:v>3.6500000000000005E-2</c:v>
                </c:pt>
                <c:pt idx="13">
                  <c:v>3.8199999999999984E-2</c:v>
                </c:pt>
                <c:pt idx="14">
                  <c:v>3.9800000000000002E-2</c:v>
                </c:pt>
              </c:numCache>
            </c:numRef>
          </c:val>
        </c:ser>
        <c:ser>
          <c:idx val="3"/>
          <c:order val="3"/>
          <c:tx>
            <c:strRef>
              <c:f>'IADL Disparity Data'!$D$446</c:f>
              <c:strCache>
                <c:ptCount val="1"/>
                <c:pt idx="0">
                  <c:v>IADL Racial Disparity: Women</c:v>
                </c:pt>
              </c:strCache>
            </c:strRef>
          </c:tx>
          <c:spPr>
            <a:ln w="50800">
              <a:solidFill>
                <a:srgbClr val="C0000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'ADL Disparity Data'!$A$458:$A$472</c:f>
              <c:numCache>
                <c:formatCode>General</c:formatCode>
                <c:ptCount val="15"/>
                <c:pt idx="0">
                  <c:v>70</c:v>
                </c:pt>
                <c:pt idx="1">
                  <c:v>71</c:v>
                </c:pt>
                <c:pt idx="2">
                  <c:v>72</c:v>
                </c:pt>
                <c:pt idx="3">
                  <c:v>73</c:v>
                </c:pt>
                <c:pt idx="4">
                  <c:v>74</c:v>
                </c:pt>
                <c:pt idx="5">
                  <c:v>75</c:v>
                </c:pt>
                <c:pt idx="6">
                  <c:v>76</c:v>
                </c:pt>
                <c:pt idx="7">
                  <c:v>77</c:v>
                </c:pt>
                <c:pt idx="8">
                  <c:v>78</c:v>
                </c:pt>
                <c:pt idx="9">
                  <c:v>79</c:v>
                </c:pt>
                <c:pt idx="10">
                  <c:v>80</c:v>
                </c:pt>
                <c:pt idx="11">
                  <c:v>81</c:v>
                </c:pt>
                <c:pt idx="12">
                  <c:v>82</c:v>
                </c:pt>
                <c:pt idx="13">
                  <c:v>83</c:v>
                </c:pt>
                <c:pt idx="14">
                  <c:v>84</c:v>
                </c:pt>
              </c:numCache>
            </c:numRef>
          </c:cat>
          <c:val>
            <c:numRef>
              <c:f>'IADL Disparity Data'!$D$447:$D$461</c:f>
              <c:numCache>
                <c:formatCode>General</c:formatCode>
                <c:ptCount val="15"/>
                <c:pt idx="0">
                  <c:v>5.8800000000000012E-2</c:v>
                </c:pt>
                <c:pt idx="1">
                  <c:v>5.9000000000000045E-2</c:v>
                </c:pt>
                <c:pt idx="2">
                  <c:v>5.9400000000000043E-2</c:v>
                </c:pt>
                <c:pt idx="3">
                  <c:v>5.9900000000000043E-2</c:v>
                </c:pt>
                <c:pt idx="4">
                  <c:v>6.0500000000000012E-2</c:v>
                </c:pt>
                <c:pt idx="5">
                  <c:v>6.1199999999999997E-2</c:v>
                </c:pt>
                <c:pt idx="6">
                  <c:v>6.2000000000000034E-2</c:v>
                </c:pt>
                <c:pt idx="7">
                  <c:v>6.2800000000000022E-2</c:v>
                </c:pt>
                <c:pt idx="8">
                  <c:v>6.359999999999999E-2</c:v>
                </c:pt>
                <c:pt idx="9">
                  <c:v>6.4200000000000021E-2</c:v>
                </c:pt>
                <c:pt idx="10">
                  <c:v>6.4900000000000013E-2</c:v>
                </c:pt>
                <c:pt idx="11">
                  <c:v>6.5300000000000039E-2</c:v>
                </c:pt>
                <c:pt idx="12">
                  <c:v>6.5299999999999997E-2</c:v>
                </c:pt>
                <c:pt idx="13">
                  <c:v>6.5100000000000061E-2</c:v>
                </c:pt>
                <c:pt idx="14">
                  <c:v>6.450000000000003E-2</c:v>
                </c:pt>
              </c:numCache>
            </c:numRef>
          </c:val>
        </c:ser>
        <c:marker val="1"/>
        <c:axId val="83453056"/>
        <c:axId val="83454976"/>
      </c:lineChart>
      <c:catAx>
        <c:axId val="8345305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600">
                    <a:latin typeface="Garamond" pitchFamily="18" charset="0"/>
                  </a:defRPr>
                </a:pPr>
                <a:r>
                  <a:rPr lang="en-US" sz="1600">
                    <a:latin typeface="Garamond" pitchFamily="18" charset="0"/>
                  </a:rPr>
                  <a:t>Age</a:t>
                </a:r>
              </a:p>
            </c:rich>
          </c:tx>
          <c:layout/>
        </c:title>
        <c:numFmt formatCode="General" sourceLinked="1"/>
        <c:tickLblPos val="nextTo"/>
        <c:txPr>
          <a:bodyPr rot="0"/>
          <a:lstStyle/>
          <a:p>
            <a:pPr>
              <a:defRPr sz="1600">
                <a:latin typeface="Garamond" pitchFamily="18" charset="0"/>
              </a:defRPr>
            </a:pPr>
            <a:endParaRPr lang="en-US"/>
          </a:p>
        </c:txPr>
        <c:crossAx val="83454976"/>
        <c:crosses val="autoZero"/>
        <c:auto val="1"/>
        <c:lblAlgn val="ctr"/>
        <c:lblOffset val="100"/>
      </c:catAx>
      <c:valAx>
        <c:axId val="8345497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600">
                    <a:latin typeface="Garamond" pitchFamily="18" charset="0"/>
                  </a:defRPr>
                </a:pPr>
                <a:r>
                  <a:rPr lang="en-US" sz="1800" b="1" i="0" baseline="0"/>
                  <a:t>Difference in Fitted Probability</a:t>
                </a:r>
              </a:p>
              <a:p>
                <a:pPr>
                  <a:defRPr sz="1600">
                    <a:latin typeface="Garamond" pitchFamily="18" charset="0"/>
                  </a:defRPr>
                </a:pPr>
                <a:r>
                  <a:rPr lang="en-US" sz="1800" b="1" i="0" baseline="0"/>
                  <a:t>(Black - White)</a:t>
                </a:r>
              </a:p>
            </c:rich>
          </c:tx>
          <c:layout/>
        </c:title>
        <c:numFmt formatCode="#,##0.00" sourceLinked="0"/>
        <c:tickLblPos val="nextTo"/>
        <c:txPr>
          <a:bodyPr/>
          <a:lstStyle/>
          <a:p>
            <a:pPr>
              <a:defRPr sz="1600">
                <a:latin typeface="Garamond" pitchFamily="18" charset="0"/>
              </a:defRPr>
            </a:pPr>
            <a:endParaRPr lang="en-US"/>
          </a:p>
        </c:txPr>
        <c:crossAx val="83453056"/>
        <c:crosses val="autoZero"/>
        <c:crossBetween val="between"/>
      </c:valAx>
      <c:spPr>
        <a:noFill/>
      </c:spPr>
    </c:plotArea>
    <c:legend>
      <c:legendPos val="t"/>
      <c:layout>
        <c:manualLayout>
          <c:xMode val="edge"/>
          <c:yMode val="edge"/>
          <c:x val="0"/>
          <c:y val="1.6666666666666701E-2"/>
          <c:w val="1"/>
          <c:h val="0.11894444444444446"/>
        </c:manualLayout>
      </c:layout>
      <c:txPr>
        <a:bodyPr/>
        <a:lstStyle/>
        <a:p>
          <a:pPr>
            <a:defRPr sz="1400">
              <a:latin typeface="Garamond" pitchFamily="18" charset="0"/>
            </a:defRPr>
          </a:pPr>
          <a:endParaRPr lang="en-US"/>
        </a:p>
      </c:txPr>
    </c:legend>
    <c:plotVisOnly val="1"/>
  </c:chart>
  <c:spPr>
    <a:noFill/>
    <a:ln>
      <a:noFill/>
    </a:ln>
  </c:sp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388217097862767"/>
          <c:y val="0.17161111111111121"/>
          <c:w val="0.81429243219597791"/>
          <c:h val="0.7395000000000006"/>
        </c:manualLayout>
      </c:layout>
      <c:lineChart>
        <c:grouping val="standard"/>
        <c:ser>
          <c:idx val="0"/>
          <c:order val="0"/>
          <c:tx>
            <c:strRef>
              <c:f>'ADL Disparity Data'!$D$523</c:f>
              <c:strCache>
                <c:ptCount val="1"/>
                <c:pt idx="0">
                  <c:v>ADL Racial Disparity: Men</c:v>
                </c:pt>
              </c:strCache>
            </c:strRef>
          </c:tx>
          <c:spPr>
            <a:ln w="50800"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'ADL Disparity Data'!$A$524:$A$551</c:f>
              <c:numCache>
                <c:formatCode>General</c:formatCode>
                <c:ptCount val="28"/>
                <c:pt idx="0">
                  <c:v>1982</c:v>
                </c:pt>
                <c:pt idx="1">
                  <c:v>1983</c:v>
                </c:pt>
                <c:pt idx="2">
                  <c:v>1984</c:v>
                </c:pt>
                <c:pt idx="3">
                  <c:v>1985</c:v>
                </c:pt>
                <c:pt idx="4">
                  <c:v>1986</c:v>
                </c:pt>
                <c:pt idx="5">
                  <c:v>1987</c:v>
                </c:pt>
                <c:pt idx="6">
                  <c:v>1988</c:v>
                </c:pt>
                <c:pt idx="7">
                  <c:v>1989</c:v>
                </c:pt>
                <c:pt idx="8">
                  <c:v>1990</c:v>
                </c:pt>
                <c:pt idx="9">
                  <c:v>1991</c:v>
                </c:pt>
                <c:pt idx="10">
                  <c:v>1992</c:v>
                </c:pt>
                <c:pt idx="11">
                  <c:v>1993</c:v>
                </c:pt>
                <c:pt idx="12">
                  <c:v>1994</c:v>
                </c:pt>
                <c:pt idx="13">
                  <c:v>1995</c:v>
                </c:pt>
                <c:pt idx="14">
                  <c:v>1996</c:v>
                </c:pt>
                <c:pt idx="15">
                  <c:v>1997</c:v>
                </c:pt>
                <c:pt idx="16">
                  <c:v>1998</c:v>
                </c:pt>
                <c:pt idx="17">
                  <c:v>1999</c:v>
                </c:pt>
                <c:pt idx="18">
                  <c:v>2000</c:v>
                </c:pt>
                <c:pt idx="19">
                  <c:v>2001</c:v>
                </c:pt>
                <c:pt idx="20">
                  <c:v>2002</c:v>
                </c:pt>
                <c:pt idx="21">
                  <c:v>2003</c:v>
                </c:pt>
                <c:pt idx="22">
                  <c:v>2004</c:v>
                </c:pt>
                <c:pt idx="23">
                  <c:v>2005</c:v>
                </c:pt>
                <c:pt idx="24">
                  <c:v>2006</c:v>
                </c:pt>
                <c:pt idx="25">
                  <c:v>2007</c:v>
                </c:pt>
                <c:pt idx="26">
                  <c:v>2008</c:v>
                </c:pt>
                <c:pt idx="27">
                  <c:v>2009</c:v>
                </c:pt>
              </c:numCache>
            </c:numRef>
          </c:cat>
          <c:val>
            <c:numRef>
              <c:f>'ADL Disparity Data'!$D$524:$D$551</c:f>
              <c:numCache>
                <c:formatCode>General</c:formatCode>
                <c:ptCount val="28"/>
                <c:pt idx="0">
                  <c:v>3.3700000000000001E-2</c:v>
                </c:pt>
                <c:pt idx="1">
                  <c:v>2.3800000000000002E-2</c:v>
                </c:pt>
                <c:pt idx="2">
                  <c:v>-1.2699999999999989E-2</c:v>
                </c:pt>
                <c:pt idx="3">
                  <c:v>-3.5000000000000048E-3</c:v>
                </c:pt>
                <c:pt idx="4">
                  <c:v>3.9400000000000011E-2</c:v>
                </c:pt>
                <c:pt idx="5">
                  <c:v>2.4400000000000005E-2</c:v>
                </c:pt>
                <c:pt idx="6">
                  <c:v>2.0500000000000001E-2</c:v>
                </c:pt>
                <c:pt idx="7">
                  <c:v>1.5800000000000022E-2</c:v>
                </c:pt>
                <c:pt idx="8">
                  <c:v>1.7000000000000001E-2</c:v>
                </c:pt>
                <c:pt idx="9">
                  <c:v>1.2399999999999984E-2</c:v>
                </c:pt>
                <c:pt idx="10">
                  <c:v>1.3000000000000015E-2</c:v>
                </c:pt>
                <c:pt idx="11">
                  <c:v>3.1000000000000017E-2</c:v>
                </c:pt>
                <c:pt idx="12">
                  <c:v>5.8000000000000013E-3</c:v>
                </c:pt>
                <c:pt idx="13">
                  <c:v>-5.1999999999999963E-3</c:v>
                </c:pt>
                <c:pt idx="14">
                  <c:v>3.0300000000000001E-2</c:v>
                </c:pt>
                <c:pt idx="15">
                  <c:v>1.6500000000000015E-2</c:v>
                </c:pt>
                <c:pt idx="16">
                  <c:v>7.0000000000000027E-3</c:v>
                </c:pt>
                <c:pt idx="17">
                  <c:v>1.8400000000000014E-2</c:v>
                </c:pt>
                <c:pt idx="18">
                  <c:v>-3.8000000000000052E-3</c:v>
                </c:pt>
                <c:pt idx="19">
                  <c:v>1.6299999999999995E-2</c:v>
                </c:pt>
                <c:pt idx="20">
                  <c:v>2.9999999999999975E-3</c:v>
                </c:pt>
                <c:pt idx="21">
                  <c:v>9.7000000000000003E-3</c:v>
                </c:pt>
                <c:pt idx="22">
                  <c:v>-7.6000000000000061E-3</c:v>
                </c:pt>
                <c:pt idx="23">
                  <c:v>4.6000000000000034E-3</c:v>
                </c:pt>
                <c:pt idx="24">
                  <c:v>1.6300000000000016E-2</c:v>
                </c:pt>
                <c:pt idx="25">
                  <c:v>8.0000000000000088E-3</c:v>
                </c:pt>
                <c:pt idx="26">
                  <c:v>2.0400000000000001E-2</c:v>
                </c:pt>
                <c:pt idx="27">
                  <c:v>3.8199999999999998E-2</c:v>
                </c:pt>
              </c:numCache>
            </c:numRef>
          </c:val>
        </c:ser>
        <c:ser>
          <c:idx val="1"/>
          <c:order val="1"/>
          <c:tx>
            <c:strRef>
              <c:f>'ADL Disparity Data'!$D$556</c:f>
              <c:strCache>
                <c:ptCount val="1"/>
                <c:pt idx="0">
                  <c:v>ADL Racial Disparity: Women</c:v>
                </c:pt>
              </c:strCache>
            </c:strRef>
          </c:tx>
          <c:spPr>
            <a:ln w="508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'ADL Disparity Data'!$A$524:$A$551</c:f>
              <c:numCache>
                <c:formatCode>General</c:formatCode>
                <c:ptCount val="28"/>
                <c:pt idx="0">
                  <c:v>1982</c:v>
                </c:pt>
                <c:pt idx="1">
                  <c:v>1983</c:v>
                </c:pt>
                <c:pt idx="2">
                  <c:v>1984</c:v>
                </c:pt>
                <c:pt idx="3">
                  <c:v>1985</c:v>
                </c:pt>
                <c:pt idx="4">
                  <c:v>1986</c:v>
                </c:pt>
                <c:pt idx="5">
                  <c:v>1987</c:v>
                </c:pt>
                <c:pt idx="6">
                  <c:v>1988</c:v>
                </c:pt>
                <c:pt idx="7">
                  <c:v>1989</c:v>
                </c:pt>
                <c:pt idx="8">
                  <c:v>1990</c:v>
                </c:pt>
                <c:pt idx="9">
                  <c:v>1991</c:v>
                </c:pt>
                <c:pt idx="10">
                  <c:v>1992</c:v>
                </c:pt>
                <c:pt idx="11">
                  <c:v>1993</c:v>
                </c:pt>
                <c:pt idx="12">
                  <c:v>1994</c:v>
                </c:pt>
                <c:pt idx="13">
                  <c:v>1995</c:v>
                </c:pt>
                <c:pt idx="14">
                  <c:v>1996</c:v>
                </c:pt>
                <c:pt idx="15">
                  <c:v>1997</c:v>
                </c:pt>
                <c:pt idx="16">
                  <c:v>1998</c:v>
                </c:pt>
                <c:pt idx="17">
                  <c:v>1999</c:v>
                </c:pt>
                <c:pt idx="18">
                  <c:v>2000</c:v>
                </c:pt>
                <c:pt idx="19">
                  <c:v>2001</c:v>
                </c:pt>
                <c:pt idx="20">
                  <c:v>2002</c:v>
                </c:pt>
                <c:pt idx="21">
                  <c:v>2003</c:v>
                </c:pt>
                <c:pt idx="22">
                  <c:v>2004</c:v>
                </c:pt>
                <c:pt idx="23">
                  <c:v>2005</c:v>
                </c:pt>
                <c:pt idx="24">
                  <c:v>2006</c:v>
                </c:pt>
                <c:pt idx="25">
                  <c:v>2007</c:v>
                </c:pt>
                <c:pt idx="26">
                  <c:v>2008</c:v>
                </c:pt>
                <c:pt idx="27">
                  <c:v>2009</c:v>
                </c:pt>
              </c:numCache>
            </c:numRef>
          </c:cat>
          <c:val>
            <c:numRef>
              <c:f>'ADL Disparity Data'!$D$557:$D$584</c:f>
              <c:numCache>
                <c:formatCode>General</c:formatCode>
                <c:ptCount val="28"/>
                <c:pt idx="0">
                  <c:v>5.0899999999999994E-2</c:v>
                </c:pt>
                <c:pt idx="1">
                  <c:v>3.0700000000000002E-2</c:v>
                </c:pt>
                <c:pt idx="2">
                  <c:v>8.3000000000000018E-3</c:v>
                </c:pt>
                <c:pt idx="3">
                  <c:v>4.9400000000000034E-2</c:v>
                </c:pt>
                <c:pt idx="4">
                  <c:v>2.9200000000000011E-2</c:v>
                </c:pt>
                <c:pt idx="5">
                  <c:v>2.9200000000000011E-2</c:v>
                </c:pt>
                <c:pt idx="6">
                  <c:v>4.5999999999999992E-2</c:v>
                </c:pt>
                <c:pt idx="7">
                  <c:v>2.5399999999999999E-2</c:v>
                </c:pt>
                <c:pt idx="8">
                  <c:v>3.1900000000000005E-2</c:v>
                </c:pt>
                <c:pt idx="9">
                  <c:v>3.570000000000001E-2</c:v>
                </c:pt>
                <c:pt idx="10">
                  <c:v>3.4200000000000001E-2</c:v>
                </c:pt>
                <c:pt idx="11">
                  <c:v>2.5200000000000011E-2</c:v>
                </c:pt>
                <c:pt idx="12">
                  <c:v>2.63E-2</c:v>
                </c:pt>
                <c:pt idx="13">
                  <c:v>3.5100000000000006E-2</c:v>
                </c:pt>
                <c:pt idx="14">
                  <c:v>1.910000000000002E-2</c:v>
                </c:pt>
                <c:pt idx="15">
                  <c:v>5.9600000000000014E-2</c:v>
                </c:pt>
                <c:pt idx="16">
                  <c:v>5.3499999999999992E-2</c:v>
                </c:pt>
                <c:pt idx="17">
                  <c:v>6.140000000000001E-2</c:v>
                </c:pt>
                <c:pt idx="18">
                  <c:v>4.1099999999999998E-2</c:v>
                </c:pt>
                <c:pt idx="19">
                  <c:v>6.6599999999999993E-2</c:v>
                </c:pt>
                <c:pt idx="20">
                  <c:v>4.9100000000000033E-2</c:v>
                </c:pt>
                <c:pt idx="21">
                  <c:v>5.1800000000000013E-2</c:v>
                </c:pt>
                <c:pt idx="22">
                  <c:v>3.5400000000000001E-2</c:v>
                </c:pt>
                <c:pt idx="23">
                  <c:v>6.7500000000000004E-2</c:v>
                </c:pt>
                <c:pt idx="24">
                  <c:v>7.2599999999999984E-2</c:v>
                </c:pt>
                <c:pt idx="25">
                  <c:v>6.9900000000000004E-2</c:v>
                </c:pt>
                <c:pt idx="26">
                  <c:v>4.1300000000000003E-2</c:v>
                </c:pt>
                <c:pt idx="27">
                  <c:v>6.5600000000000006E-2</c:v>
                </c:pt>
              </c:numCache>
            </c:numRef>
          </c:val>
        </c:ser>
        <c:ser>
          <c:idx val="2"/>
          <c:order val="2"/>
          <c:tx>
            <c:strRef>
              <c:f>'IADL Disparity Data'!$D$487</c:f>
              <c:strCache>
                <c:ptCount val="1"/>
                <c:pt idx="0">
                  <c:v>IADL Racial Disparity: Men</c:v>
                </c:pt>
              </c:strCache>
            </c:strRef>
          </c:tx>
          <c:spPr>
            <a:ln w="50800">
              <a:solidFill>
                <a:srgbClr val="4F81BD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'ADL Disparity Data'!$A$524:$A$551</c:f>
              <c:numCache>
                <c:formatCode>General</c:formatCode>
                <c:ptCount val="28"/>
                <c:pt idx="0">
                  <c:v>1982</c:v>
                </c:pt>
                <c:pt idx="1">
                  <c:v>1983</c:v>
                </c:pt>
                <c:pt idx="2">
                  <c:v>1984</c:v>
                </c:pt>
                <c:pt idx="3">
                  <c:v>1985</c:v>
                </c:pt>
                <c:pt idx="4">
                  <c:v>1986</c:v>
                </c:pt>
                <c:pt idx="5">
                  <c:v>1987</c:v>
                </c:pt>
                <c:pt idx="6">
                  <c:v>1988</c:v>
                </c:pt>
                <c:pt idx="7">
                  <c:v>1989</c:v>
                </c:pt>
                <c:pt idx="8">
                  <c:v>1990</c:v>
                </c:pt>
                <c:pt idx="9">
                  <c:v>1991</c:v>
                </c:pt>
                <c:pt idx="10">
                  <c:v>1992</c:v>
                </c:pt>
                <c:pt idx="11">
                  <c:v>1993</c:v>
                </c:pt>
                <c:pt idx="12">
                  <c:v>1994</c:v>
                </c:pt>
                <c:pt idx="13">
                  <c:v>1995</c:v>
                </c:pt>
                <c:pt idx="14">
                  <c:v>1996</c:v>
                </c:pt>
                <c:pt idx="15">
                  <c:v>1997</c:v>
                </c:pt>
                <c:pt idx="16">
                  <c:v>1998</c:v>
                </c:pt>
                <c:pt idx="17">
                  <c:v>1999</c:v>
                </c:pt>
                <c:pt idx="18">
                  <c:v>2000</c:v>
                </c:pt>
                <c:pt idx="19">
                  <c:v>2001</c:v>
                </c:pt>
                <c:pt idx="20">
                  <c:v>2002</c:v>
                </c:pt>
                <c:pt idx="21">
                  <c:v>2003</c:v>
                </c:pt>
                <c:pt idx="22">
                  <c:v>2004</c:v>
                </c:pt>
                <c:pt idx="23">
                  <c:v>2005</c:v>
                </c:pt>
                <c:pt idx="24">
                  <c:v>2006</c:v>
                </c:pt>
                <c:pt idx="25">
                  <c:v>2007</c:v>
                </c:pt>
                <c:pt idx="26">
                  <c:v>2008</c:v>
                </c:pt>
                <c:pt idx="27">
                  <c:v>2009</c:v>
                </c:pt>
              </c:numCache>
            </c:numRef>
          </c:cat>
          <c:val>
            <c:numRef>
              <c:f>'IADL Disparity Data'!$D$488:$D$515</c:f>
              <c:numCache>
                <c:formatCode>General</c:formatCode>
                <c:ptCount val="28"/>
                <c:pt idx="0">
                  <c:v>5.4900000000000032E-2</c:v>
                </c:pt>
                <c:pt idx="1">
                  <c:v>4.2600000000000013E-2</c:v>
                </c:pt>
                <c:pt idx="2">
                  <c:v>-1.3300000000000015E-2</c:v>
                </c:pt>
                <c:pt idx="3">
                  <c:v>3.6500000000000005E-2</c:v>
                </c:pt>
                <c:pt idx="4">
                  <c:v>3.7999999999999992E-2</c:v>
                </c:pt>
                <c:pt idx="5">
                  <c:v>2.1300000000000013E-2</c:v>
                </c:pt>
                <c:pt idx="6">
                  <c:v>3.6500000000000005E-2</c:v>
                </c:pt>
                <c:pt idx="7">
                  <c:v>3.6800000000000055E-2</c:v>
                </c:pt>
                <c:pt idx="8">
                  <c:v>5.6700000000000014E-2</c:v>
                </c:pt>
                <c:pt idx="9">
                  <c:v>2.8399999999999981E-2</c:v>
                </c:pt>
                <c:pt idx="10">
                  <c:v>5.1999999999999824E-3</c:v>
                </c:pt>
                <c:pt idx="11">
                  <c:v>6.2200000000000012E-2</c:v>
                </c:pt>
                <c:pt idx="12">
                  <c:v>4.0800000000000003E-2</c:v>
                </c:pt>
                <c:pt idx="13">
                  <c:v>-2.8999999999999998E-3</c:v>
                </c:pt>
                <c:pt idx="14">
                  <c:v>5.7900000000000014E-2</c:v>
                </c:pt>
                <c:pt idx="15">
                  <c:v>2.5000000000000012E-2</c:v>
                </c:pt>
                <c:pt idx="16">
                  <c:v>3.7700000000000011E-2</c:v>
                </c:pt>
                <c:pt idx="17">
                  <c:v>1.8000000000000016E-2</c:v>
                </c:pt>
                <c:pt idx="18">
                  <c:v>-7.8999999999999904E-3</c:v>
                </c:pt>
                <c:pt idx="19">
                  <c:v>1.6399999999999998E-2</c:v>
                </c:pt>
                <c:pt idx="20">
                  <c:v>3.0000000000000002E-2</c:v>
                </c:pt>
                <c:pt idx="21">
                  <c:v>3.7100000000000001E-2</c:v>
                </c:pt>
                <c:pt idx="22">
                  <c:v>-8.3000000000000088E-3</c:v>
                </c:pt>
                <c:pt idx="23">
                  <c:v>1.2200000000000003E-2</c:v>
                </c:pt>
                <c:pt idx="24">
                  <c:v>2.7900000000000012E-2</c:v>
                </c:pt>
                <c:pt idx="25">
                  <c:v>4.1899999999999993E-2</c:v>
                </c:pt>
                <c:pt idx="26">
                  <c:v>2.4599999999999997E-2</c:v>
                </c:pt>
                <c:pt idx="27">
                  <c:v>4.6799999999999994E-2</c:v>
                </c:pt>
              </c:numCache>
            </c:numRef>
          </c:val>
        </c:ser>
        <c:ser>
          <c:idx val="3"/>
          <c:order val="3"/>
          <c:tx>
            <c:strRef>
              <c:f>'IADL Disparity Data'!$D$520</c:f>
              <c:strCache>
                <c:ptCount val="1"/>
                <c:pt idx="0">
                  <c:v>IADL Racial Disparity: Women</c:v>
                </c:pt>
              </c:strCache>
            </c:strRef>
          </c:tx>
          <c:spPr>
            <a:ln w="50800">
              <a:solidFill>
                <a:srgbClr val="C0000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'ADL Disparity Data'!$A$524:$A$551</c:f>
              <c:numCache>
                <c:formatCode>General</c:formatCode>
                <c:ptCount val="28"/>
                <c:pt idx="0">
                  <c:v>1982</c:v>
                </c:pt>
                <c:pt idx="1">
                  <c:v>1983</c:v>
                </c:pt>
                <c:pt idx="2">
                  <c:v>1984</c:v>
                </c:pt>
                <c:pt idx="3">
                  <c:v>1985</c:v>
                </c:pt>
                <c:pt idx="4">
                  <c:v>1986</c:v>
                </c:pt>
                <c:pt idx="5">
                  <c:v>1987</c:v>
                </c:pt>
                <c:pt idx="6">
                  <c:v>1988</c:v>
                </c:pt>
                <c:pt idx="7">
                  <c:v>1989</c:v>
                </c:pt>
                <c:pt idx="8">
                  <c:v>1990</c:v>
                </c:pt>
                <c:pt idx="9">
                  <c:v>1991</c:v>
                </c:pt>
                <c:pt idx="10">
                  <c:v>1992</c:v>
                </c:pt>
                <c:pt idx="11">
                  <c:v>1993</c:v>
                </c:pt>
                <c:pt idx="12">
                  <c:v>1994</c:v>
                </c:pt>
                <c:pt idx="13">
                  <c:v>1995</c:v>
                </c:pt>
                <c:pt idx="14">
                  <c:v>1996</c:v>
                </c:pt>
                <c:pt idx="15">
                  <c:v>1997</c:v>
                </c:pt>
                <c:pt idx="16">
                  <c:v>1998</c:v>
                </c:pt>
                <c:pt idx="17">
                  <c:v>1999</c:v>
                </c:pt>
                <c:pt idx="18">
                  <c:v>2000</c:v>
                </c:pt>
                <c:pt idx="19">
                  <c:v>2001</c:v>
                </c:pt>
                <c:pt idx="20">
                  <c:v>2002</c:v>
                </c:pt>
                <c:pt idx="21">
                  <c:v>2003</c:v>
                </c:pt>
                <c:pt idx="22">
                  <c:v>2004</c:v>
                </c:pt>
                <c:pt idx="23">
                  <c:v>2005</c:v>
                </c:pt>
                <c:pt idx="24">
                  <c:v>2006</c:v>
                </c:pt>
                <c:pt idx="25">
                  <c:v>2007</c:v>
                </c:pt>
                <c:pt idx="26">
                  <c:v>2008</c:v>
                </c:pt>
                <c:pt idx="27">
                  <c:v>2009</c:v>
                </c:pt>
              </c:numCache>
            </c:numRef>
          </c:cat>
          <c:val>
            <c:numRef>
              <c:f>'IADL Disparity Data'!$D$521:$D$548</c:f>
              <c:numCache>
                <c:formatCode>General</c:formatCode>
                <c:ptCount val="28"/>
                <c:pt idx="0">
                  <c:v>7.900000000000007E-2</c:v>
                </c:pt>
                <c:pt idx="1">
                  <c:v>9.4100000000000045E-2</c:v>
                </c:pt>
                <c:pt idx="2">
                  <c:v>3.9800000000000051E-2</c:v>
                </c:pt>
                <c:pt idx="3">
                  <c:v>4.7199999999999992E-2</c:v>
                </c:pt>
                <c:pt idx="4">
                  <c:v>2.5700000000000001E-2</c:v>
                </c:pt>
                <c:pt idx="5">
                  <c:v>8.2500000000000046E-2</c:v>
                </c:pt>
                <c:pt idx="6">
                  <c:v>6.8700000000000011E-2</c:v>
                </c:pt>
                <c:pt idx="7">
                  <c:v>7.9400000000000054E-2</c:v>
                </c:pt>
                <c:pt idx="8">
                  <c:v>3.4000000000000002E-2</c:v>
                </c:pt>
                <c:pt idx="9">
                  <c:v>6.5200000000000008E-2</c:v>
                </c:pt>
                <c:pt idx="10">
                  <c:v>5.8599999999999992E-2</c:v>
                </c:pt>
                <c:pt idx="11">
                  <c:v>7.6499999999999999E-2</c:v>
                </c:pt>
                <c:pt idx="12">
                  <c:v>4.9800000000000046E-2</c:v>
                </c:pt>
                <c:pt idx="13">
                  <c:v>4.4500000000000019E-2</c:v>
                </c:pt>
                <c:pt idx="14">
                  <c:v>5.5199999999999999E-2</c:v>
                </c:pt>
                <c:pt idx="15">
                  <c:v>6.2600000000000003E-2</c:v>
                </c:pt>
                <c:pt idx="16">
                  <c:v>8.3600000000000091E-2</c:v>
                </c:pt>
                <c:pt idx="17">
                  <c:v>8.4400000000000003E-2</c:v>
                </c:pt>
                <c:pt idx="18">
                  <c:v>6.5000000000000002E-2</c:v>
                </c:pt>
                <c:pt idx="19">
                  <c:v>6.2100000000000023E-2</c:v>
                </c:pt>
                <c:pt idx="20">
                  <c:v>5.4800000000000029E-2</c:v>
                </c:pt>
                <c:pt idx="21">
                  <c:v>5.5800000000000023E-2</c:v>
                </c:pt>
                <c:pt idx="22">
                  <c:v>5.3999999999999992E-2</c:v>
                </c:pt>
                <c:pt idx="23">
                  <c:v>5.6400000000000013E-2</c:v>
                </c:pt>
                <c:pt idx="24">
                  <c:v>0.1028</c:v>
                </c:pt>
                <c:pt idx="25">
                  <c:v>7.3300000000000004E-2</c:v>
                </c:pt>
                <c:pt idx="26">
                  <c:v>5.9600000000000014E-2</c:v>
                </c:pt>
                <c:pt idx="27">
                  <c:v>4.4200000000000024E-2</c:v>
                </c:pt>
              </c:numCache>
            </c:numRef>
          </c:val>
        </c:ser>
        <c:marker val="1"/>
        <c:axId val="84096512"/>
        <c:axId val="84098432"/>
      </c:lineChart>
      <c:catAx>
        <c:axId val="840965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600">
                    <a:latin typeface="Garamond" pitchFamily="18" charset="0"/>
                  </a:defRPr>
                </a:pPr>
                <a:r>
                  <a:rPr lang="en-US"/>
                  <a:t>Period</a:t>
                </a:r>
              </a:p>
            </c:rich>
          </c:tx>
          <c:layout/>
        </c:title>
        <c:numFmt formatCode="General" sourceLinked="1"/>
        <c:tickLblPos val="nextTo"/>
        <c:txPr>
          <a:bodyPr rot="-5400000" vert="horz"/>
          <a:lstStyle/>
          <a:p>
            <a:pPr>
              <a:defRPr sz="1200">
                <a:latin typeface="Garamond" pitchFamily="18" charset="0"/>
              </a:defRPr>
            </a:pPr>
            <a:endParaRPr lang="en-US"/>
          </a:p>
        </c:txPr>
        <c:crossAx val="84098432"/>
        <c:crosses val="autoZero"/>
        <c:auto val="1"/>
        <c:lblAlgn val="ctr"/>
        <c:lblOffset val="100"/>
      </c:catAx>
      <c:valAx>
        <c:axId val="8409843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Garamond" pitchFamily="18" charset="0"/>
                    <a:ea typeface="+mn-ea"/>
                    <a:cs typeface="+mn-cs"/>
                  </a:defRPr>
                </a:pPr>
                <a:r>
                  <a:rPr lang="en-US" sz="1600" b="1" i="0" baseline="0"/>
                  <a:t>Difference in Fitted Probability</a:t>
                </a:r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Garamond" pitchFamily="18" charset="0"/>
                    <a:ea typeface="+mn-ea"/>
                    <a:cs typeface="+mn-cs"/>
                  </a:defRPr>
                </a:pPr>
                <a:r>
                  <a:rPr lang="en-US" sz="1800" b="1" i="0" baseline="0"/>
                  <a:t>(Black - White)</a:t>
                </a:r>
                <a:endParaRPr lang="en-US" sz="1600"/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Garamond" pitchFamily="18" charset="0"/>
                    <a:ea typeface="+mn-ea"/>
                    <a:cs typeface="+mn-cs"/>
                  </a:defRPr>
                </a:pPr>
                <a:endParaRPr lang="en-US" sz="1600"/>
              </a:p>
            </c:rich>
          </c:tx>
          <c:layout/>
        </c:title>
        <c:numFmt formatCode="#,##0.00" sourceLinked="0"/>
        <c:tickLblPos val="nextTo"/>
        <c:txPr>
          <a:bodyPr/>
          <a:lstStyle/>
          <a:p>
            <a:pPr>
              <a:defRPr sz="1600">
                <a:latin typeface="Garamond" pitchFamily="18" charset="0"/>
              </a:defRPr>
            </a:pPr>
            <a:endParaRPr lang="en-US"/>
          </a:p>
        </c:txPr>
        <c:crossAx val="84096512"/>
        <c:crosses val="autoZero"/>
        <c:crossBetween val="between"/>
      </c:valAx>
      <c:spPr>
        <a:noFill/>
      </c:spPr>
    </c:plotArea>
    <c:legend>
      <c:legendPos val="t"/>
      <c:layout>
        <c:manualLayout>
          <c:xMode val="edge"/>
          <c:yMode val="edge"/>
          <c:x val="8.3333333333333506E-3"/>
          <c:y val="1.6666666666666701E-2"/>
          <c:w val="0.98730158730158735"/>
          <c:h val="0.11894444444444446"/>
        </c:manualLayout>
      </c:layout>
      <c:txPr>
        <a:bodyPr/>
        <a:lstStyle/>
        <a:p>
          <a:pPr>
            <a:defRPr sz="1600">
              <a:latin typeface="Garamond" pitchFamily="18" charset="0"/>
            </a:defRPr>
          </a:pPr>
          <a:endParaRPr lang="en-US"/>
        </a:p>
      </c:txPr>
    </c:legend>
    <c:plotVisOnly val="1"/>
  </c:chart>
  <c:spPr>
    <a:noFill/>
    <a:ln>
      <a:noFill/>
    </a:ln>
  </c:spPr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388217097862767"/>
          <c:y val="0.17161111111111121"/>
          <c:w val="0.8142924321959778"/>
          <c:h val="0.7395000000000006"/>
        </c:manualLayout>
      </c:layout>
      <c:lineChart>
        <c:grouping val="standard"/>
        <c:ser>
          <c:idx val="0"/>
          <c:order val="0"/>
          <c:tx>
            <c:strRef>
              <c:f>'ADL Disparity Data'!$D$622</c:f>
              <c:strCache>
                <c:ptCount val="1"/>
                <c:pt idx="0">
                  <c:v>ADL Racial Disparity: Men</c:v>
                </c:pt>
              </c:strCache>
            </c:strRef>
          </c:tx>
          <c:spPr>
            <a:ln w="508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'ADL Disparity Data'!$A$653:$A$662</c:f>
              <c:numCache>
                <c:formatCode>General</c:formatCode>
                <c:ptCount val="10"/>
                <c:pt idx="0">
                  <c:v>1895</c:v>
                </c:pt>
                <c:pt idx="1">
                  <c:v>1900</c:v>
                </c:pt>
                <c:pt idx="2">
                  <c:v>1905</c:v>
                </c:pt>
                <c:pt idx="3">
                  <c:v>1910</c:v>
                </c:pt>
                <c:pt idx="4">
                  <c:v>1915</c:v>
                </c:pt>
                <c:pt idx="5">
                  <c:v>1920</c:v>
                </c:pt>
                <c:pt idx="6">
                  <c:v>1925</c:v>
                </c:pt>
                <c:pt idx="7">
                  <c:v>1930</c:v>
                </c:pt>
                <c:pt idx="8">
                  <c:v>1935</c:v>
                </c:pt>
                <c:pt idx="9">
                  <c:v>1940</c:v>
                </c:pt>
              </c:numCache>
            </c:numRef>
          </c:cat>
          <c:val>
            <c:numRef>
              <c:f>'ADL Disparity Data'!$D$623:$D$632</c:f>
              <c:numCache>
                <c:formatCode>General</c:formatCode>
                <c:ptCount val="10"/>
                <c:pt idx="0">
                  <c:v>-4.9000000000000076E-3</c:v>
                </c:pt>
                <c:pt idx="1">
                  <c:v>-2.9999999999999975E-3</c:v>
                </c:pt>
                <c:pt idx="2">
                  <c:v>2.8200000000000006E-2</c:v>
                </c:pt>
                <c:pt idx="3">
                  <c:v>1.2999999999999998E-2</c:v>
                </c:pt>
                <c:pt idx="4">
                  <c:v>1.6400000000000019E-2</c:v>
                </c:pt>
                <c:pt idx="5">
                  <c:v>5.3999999999999986E-3</c:v>
                </c:pt>
                <c:pt idx="6">
                  <c:v>1.6000000000000014E-2</c:v>
                </c:pt>
                <c:pt idx="7">
                  <c:v>1.4699999999999998E-2</c:v>
                </c:pt>
                <c:pt idx="8">
                  <c:v>3.3499999999999995E-2</c:v>
                </c:pt>
                <c:pt idx="9">
                  <c:v>-1.6800000000000016E-2</c:v>
                </c:pt>
              </c:numCache>
            </c:numRef>
          </c:val>
        </c:ser>
        <c:ser>
          <c:idx val="1"/>
          <c:order val="1"/>
          <c:tx>
            <c:strRef>
              <c:f>'ADL Disparity Data'!$D$637</c:f>
              <c:strCache>
                <c:ptCount val="1"/>
                <c:pt idx="0">
                  <c:v>ADL Racial Disparity: Women</c:v>
                </c:pt>
              </c:strCache>
            </c:strRef>
          </c:tx>
          <c:spPr>
            <a:ln w="508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'ADL Disparity Data'!$A$653:$A$662</c:f>
              <c:numCache>
                <c:formatCode>General</c:formatCode>
                <c:ptCount val="10"/>
                <c:pt idx="0">
                  <c:v>1895</c:v>
                </c:pt>
                <c:pt idx="1">
                  <c:v>1900</c:v>
                </c:pt>
                <c:pt idx="2">
                  <c:v>1905</c:v>
                </c:pt>
                <c:pt idx="3">
                  <c:v>1910</c:v>
                </c:pt>
                <c:pt idx="4">
                  <c:v>1915</c:v>
                </c:pt>
                <c:pt idx="5">
                  <c:v>1920</c:v>
                </c:pt>
                <c:pt idx="6">
                  <c:v>1925</c:v>
                </c:pt>
                <c:pt idx="7">
                  <c:v>1930</c:v>
                </c:pt>
                <c:pt idx="8">
                  <c:v>1935</c:v>
                </c:pt>
                <c:pt idx="9">
                  <c:v>1940</c:v>
                </c:pt>
              </c:numCache>
            </c:numRef>
          </c:cat>
          <c:val>
            <c:numRef>
              <c:f>'ADL Disparity Data'!$D$638:$D$647</c:f>
              <c:numCache>
                <c:formatCode>General</c:formatCode>
                <c:ptCount val="10"/>
                <c:pt idx="0">
                  <c:v>-1.0500000000000011E-2</c:v>
                </c:pt>
                <c:pt idx="1">
                  <c:v>4.3000000000000003E-2</c:v>
                </c:pt>
                <c:pt idx="2">
                  <c:v>3.6799999999999999E-2</c:v>
                </c:pt>
                <c:pt idx="3">
                  <c:v>3.5799999999999998E-2</c:v>
                </c:pt>
                <c:pt idx="4">
                  <c:v>4.1000000000000002E-2</c:v>
                </c:pt>
                <c:pt idx="5">
                  <c:v>4.7600000000000003E-2</c:v>
                </c:pt>
                <c:pt idx="6">
                  <c:v>4.3700000000000003E-2</c:v>
                </c:pt>
                <c:pt idx="7">
                  <c:v>5.8000000000000003E-2</c:v>
                </c:pt>
                <c:pt idx="8">
                  <c:v>3.8400000000000011E-2</c:v>
                </c:pt>
                <c:pt idx="9">
                  <c:v>3.7399999999999996E-2</c:v>
                </c:pt>
              </c:numCache>
            </c:numRef>
          </c:val>
        </c:ser>
        <c:ser>
          <c:idx val="2"/>
          <c:order val="2"/>
          <c:tx>
            <c:strRef>
              <c:f>'IADL Disparity Data'!$D$586</c:f>
              <c:strCache>
                <c:ptCount val="1"/>
                <c:pt idx="0">
                  <c:v>IADL Racial Disparity: Men</c:v>
                </c:pt>
              </c:strCache>
            </c:strRef>
          </c:tx>
          <c:spPr>
            <a:ln w="50800">
              <a:solidFill>
                <a:srgbClr val="4F81BD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val>
            <c:numRef>
              <c:f>'IADL Disparity Data'!$D$587:$D$596</c:f>
              <c:numCache>
                <c:formatCode>General</c:formatCode>
                <c:ptCount val="10"/>
                <c:pt idx="0">
                  <c:v>6.2000000000000102E-3</c:v>
                </c:pt>
                <c:pt idx="1">
                  <c:v>-1.0700000000000001E-2</c:v>
                </c:pt>
                <c:pt idx="2">
                  <c:v>3.9800000000000002E-2</c:v>
                </c:pt>
                <c:pt idx="3">
                  <c:v>2.4800000000000006E-2</c:v>
                </c:pt>
                <c:pt idx="4">
                  <c:v>2.6399999999999996E-2</c:v>
                </c:pt>
                <c:pt idx="5">
                  <c:v>2.0699999999999996E-2</c:v>
                </c:pt>
                <c:pt idx="6">
                  <c:v>4.3500000000000004E-2</c:v>
                </c:pt>
                <c:pt idx="7">
                  <c:v>2.5399999999999989E-2</c:v>
                </c:pt>
                <c:pt idx="8">
                  <c:v>7.3849999999999999E-2</c:v>
                </c:pt>
                <c:pt idx="9">
                  <c:v>3.4800000000000011E-2</c:v>
                </c:pt>
              </c:numCache>
            </c:numRef>
          </c:val>
        </c:ser>
        <c:ser>
          <c:idx val="3"/>
          <c:order val="3"/>
          <c:tx>
            <c:strRef>
              <c:f>'IADL Disparity Data'!$D$601</c:f>
              <c:strCache>
                <c:ptCount val="1"/>
                <c:pt idx="0">
                  <c:v>IADL Racial Disparity: Women</c:v>
                </c:pt>
              </c:strCache>
            </c:strRef>
          </c:tx>
          <c:spPr>
            <a:ln w="50800">
              <a:solidFill>
                <a:srgbClr val="C0000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val>
            <c:numRef>
              <c:f>'IADL Disparity Data'!$D$602:$D$611</c:f>
              <c:numCache>
                <c:formatCode>General</c:formatCode>
                <c:ptCount val="10"/>
                <c:pt idx="0">
                  <c:v>-2.9499999999999992E-2</c:v>
                </c:pt>
                <c:pt idx="1">
                  <c:v>5.1500000000000018E-2</c:v>
                </c:pt>
                <c:pt idx="2">
                  <c:v>6.1000000000000013E-2</c:v>
                </c:pt>
                <c:pt idx="3">
                  <c:v>5.2700000000000032E-2</c:v>
                </c:pt>
                <c:pt idx="4">
                  <c:v>5.3899999999999983E-2</c:v>
                </c:pt>
                <c:pt idx="5">
                  <c:v>6.790000000000003E-2</c:v>
                </c:pt>
                <c:pt idx="6">
                  <c:v>7.2400000000000034E-2</c:v>
                </c:pt>
                <c:pt idx="7">
                  <c:v>9.3800000000000092E-2</c:v>
                </c:pt>
                <c:pt idx="8">
                  <c:v>6.9900000000000004E-2</c:v>
                </c:pt>
                <c:pt idx="9">
                  <c:v>4.4600000000000022E-2</c:v>
                </c:pt>
              </c:numCache>
            </c:numRef>
          </c:val>
        </c:ser>
        <c:marker val="1"/>
        <c:axId val="84146048"/>
        <c:axId val="84160512"/>
      </c:lineChart>
      <c:catAx>
        <c:axId val="841460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600">
                    <a:latin typeface="Garamond" pitchFamily="18" charset="0"/>
                  </a:defRPr>
                </a:pPr>
                <a:r>
                  <a:rPr lang="en-US" sz="1600">
                    <a:latin typeface="Garamond" pitchFamily="18" charset="0"/>
                  </a:rPr>
                  <a:t>Cohort</a:t>
                </a:r>
              </a:p>
            </c:rich>
          </c:tx>
          <c:layout/>
        </c:title>
        <c:numFmt formatCode="General" sourceLinked="1"/>
        <c:tickLblPos val="nextTo"/>
        <c:txPr>
          <a:bodyPr rot="-3000000"/>
          <a:lstStyle/>
          <a:p>
            <a:pPr>
              <a:defRPr sz="1600">
                <a:latin typeface="Garamond" pitchFamily="18" charset="0"/>
              </a:defRPr>
            </a:pPr>
            <a:endParaRPr lang="en-US"/>
          </a:p>
        </c:txPr>
        <c:crossAx val="84160512"/>
        <c:crosses val="autoZero"/>
        <c:auto val="1"/>
        <c:lblAlgn val="ctr"/>
        <c:lblOffset val="100"/>
      </c:catAx>
      <c:valAx>
        <c:axId val="8416051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Garamond" pitchFamily="18" charset="0"/>
                    <a:ea typeface="+mn-ea"/>
                    <a:cs typeface="+mn-cs"/>
                  </a:defRPr>
                </a:pPr>
                <a:r>
                  <a:rPr lang="en-US" sz="1600">
                    <a:latin typeface="Garamond" pitchFamily="18" charset="0"/>
                  </a:rPr>
                  <a:t>Difference in Fitted Probability</a:t>
                </a:r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Garamond" pitchFamily="18" charset="0"/>
                    <a:ea typeface="+mn-ea"/>
                    <a:cs typeface="+mn-cs"/>
                  </a:defRPr>
                </a:pPr>
                <a:r>
                  <a:rPr lang="en-US" sz="1800" b="1" i="0" baseline="0"/>
                  <a:t>(Black - White)</a:t>
                </a:r>
                <a:endParaRPr lang="en-US" sz="1600"/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Garamond" pitchFamily="18" charset="0"/>
                    <a:ea typeface="+mn-ea"/>
                    <a:cs typeface="+mn-cs"/>
                  </a:defRPr>
                </a:pPr>
                <a:endParaRPr lang="en-US" sz="1600">
                  <a:latin typeface="Garamond" pitchFamily="18" charset="0"/>
                </a:endParaRPr>
              </a:p>
            </c:rich>
          </c:tx>
          <c:layout/>
        </c:title>
        <c:numFmt formatCode="#,##0.00" sourceLinked="0"/>
        <c:tickLblPos val="nextTo"/>
        <c:txPr>
          <a:bodyPr/>
          <a:lstStyle/>
          <a:p>
            <a:pPr>
              <a:defRPr sz="1600">
                <a:latin typeface="Garamond" pitchFamily="18" charset="0"/>
              </a:defRPr>
            </a:pPr>
            <a:endParaRPr lang="en-US"/>
          </a:p>
        </c:txPr>
        <c:crossAx val="84146048"/>
        <c:crosses val="autoZero"/>
        <c:crossBetween val="between"/>
      </c:valAx>
      <c:spPr>
        <a:noFill/>
      </c:spPr>
    </c:plotArea>
    <c:legend>
      <c:legendPos val="t"/>
      <c:layout>
        <c:manualLayout>
          <c:xMode val="edge"/>
          <c:yMode val="edge"/>
          <c:x val="8.3333333333333506E-3"/>
          <c:y val="1.6666666666666701E-2"/>
          <c:w val="0.98730158730158735"/>
          <c:h val="0.11894444444444446"/>
        </c:manualLayout>
      </c:layout>
      <c:txPr>
        <a:bodyPr/>
        <a:lstStyle/>
        <a:p>
          <a:pPr>
            <a:defRPr sz="1600">
              <a:latin typeface="Garamond" pitchFamily="18" charset="0"/>
            </a:defRPr>
          </a:pPr>
          <a:endParaRPr lang="en-US"/>
        </a:p>
      </c:txPr>
    </c:legend>
    <c:plotVisOnly val="1"/>
  </c:chart>
  <c:spPr>
    <a:noFill/>
    <a:ln>
      <a:noFill/>
    </a:ln>
  </c:spPr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Black-White Disparity in Late-Life Disability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F120ED-DBEE-43E4-8558-BE721D6F8C8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Black-White Disparity in Late-Life Disability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7640E-4892-4562-B4EE-E3102204C9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640E-4892-4562-B4EE-E3102204C97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10/30/2011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Shih-Fan (Sam) Lin, DrPH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Black-White Disparity in Late-Life Disability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41F9-DDBB-4D01-BE24-DDD10B322DE3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870A8-81A1-4BE3-96F1-68F6614EEF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chilly" dir="t"/>
            </a:scene3d>
            <a:sp3d extrusionH="57150" prstMaterial="flat">
              <a:bevelT w="38100" h="38100"/>
            </a:sp3d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41F9-DDBB-4D01-BE24-DDD10B322DE3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870A8-81A1-4BE3-96F1-68F6614EEF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41F9-DDBB-4D01-BE24-DDD10B322DE3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870A8-81A1-4BE3-96F1-68F6614EEF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41F9-DDBB-4D01-BE24-DDD10B322DE3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870A8-81A1-4BE3-96F1-68F6614EEF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41F9-DDBB-4D01-BE24-DDD10B322DE3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870A8-81A1-4BE3-96F1-68F6614EEF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41F9-DDBB-4D01-BE24-DDD10B322DE3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870A8-81A1-4BE3-96F1-68F6614EEF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41F9-DDBB-4D01-BE24-DDD10B322DE3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870A8-81A1-4BE3-96F1-68F6614EEF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41F9-DDBB-4D01-BE24-DDD10B322DE3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870A8-81A1-4BE3-96F1-68F6614EEF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41F9-DDBB-4D01-BE24-DDD10B322DE3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D4870A8-81A1-4BE3-96F1-68F6614EEF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41F9-DDBB-4D01-BE24-DDD10B322DE3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870A8-81A1-4BE3-96F1-68F6614EEF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41F9-DDBB-4D01-BE24-DDD10B322DE3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870A8-81A1-4BE3-96F1-68F6614EEF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38912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41F9-DDBB-4D01-BE24-DDD10B322DE3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4870A8-81A1-4BE3-96F1-68F6614EEF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D0441F9-DDBB-4D01-BE24-DDD10B322DE3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D4870A8-81A1-4BE3-96F1-68F6614EEF9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62" r:id="rId12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914400"/>
            <a:ext cx="8077200" cy="2057400"/>
          </a:xfrm>
        </p:spPr>
        <p:txBody>
          <a:bodyPr>
            <a:noAutofit/>
          </a:bodyPr>
          <a:lstStyle/>
          <a:p>
            <a:pPr algn="l"/>
            <a:r>
              <a:rPr lang="en-US" sz="4500" dirty="0" smtClean="0">
                <a:solidFill>
                  <a:schemeClr val="accent5"/>
                </a:solidFill>
              </a:rPr>
              <a:t>Black-White Disparity in Late-Life Disability: Exploring the Effects of Age, Period, and Cohort</a:t>
            </a:r>
            <a:endParaRPr lang="en-US" sz="4500" dirty="0">
              <a:solidFill>
                <a:schemeClr val="accent5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76600"/>
            <a:ext cx="3962400" cy="22860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Shih-Fan Lin</a:t>
            </a:r>
            <a:r>
              <a:rPr lang="en-US" sz="24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DrPH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Brian K. Finch</a:t>
            </a:r>
            <a:r>
              <a:rPr lang="en-US" sz="24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Ph.D.</a:t>
            </a: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Audrey N. Beck</a:t>
            </a:r>
            <a:r>
              <a:rPr lang="en-US" sz="24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Ph.D.</a:t>
            </a: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Robert A. Hummer</a:t>
            </a:r>
            <a:r>
              <a:rPr lang="en-US" sz="24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Ph.D.</a:t>
            </a: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Ryan K. Masters</a:t>
            </a:r>
            <a:r>
              <a:rPr lang="en-US" sz="24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Ph.D.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28600" y="5943600"/>
            <a:ext cx="8305800" cy="381000"/>
          </a:xfrm>
          <a:prstGeom prst="rect">
            <a:avLst/>
          </a:prstGeom>
        </p:spPr>
        <p:txBody>
          <a:bodyPr vert="horz" lIns="0" rIns="18288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17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ea typeface="+mn-ea"/>
                <a:cs typeface="+mn-cs"/>
              </a:rPr>
              <a:t>1</a:t>
            </a:r>
            <a:r>
              <a:rPr kumimoji="0" lang="en-US" sz="17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ea typeface="+mn-ea"/>
                <a:cs typeface="+mn-cs"/>
              </a:rPr>
              <a:t>San Diego State University; </a:t>
            </a:r>
            <a:r>
              <a:rPr lang="en-US" sz="1700" b="1" baseline="30000" dirty="0" smtClean="0">
                <a:solidFill>
                  <a:schemeClr val="bg1"/>
                </a:solidFill>
              </a:rPr>
              <a:t>2</a:t>
            </a:r>
            <a:r>
              <a:rPr lang="en-US" sz="1700" b="1" dirty="0" smtClean="0">
                <a:solidFill>
                  <a:schemeClr val="bg1"/>
                </a:solidFill>
              </a:rPr>
              <a:t>University of Texas at Austin; </a:t>
            </a:r>
            <a:r>
              <a:rPr kumimoji="0" lang="en-US" sz="17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ea typeface="+mn-ea"/>
                <a:cs typeface="+mn-cs"/>
              </a:rPr>
              <a:t>3</a:t>
            </a:r>
            <a:r>
              <a:rPr kumimoji="0" lang="en-US" sz="1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ea typeface="+mn-ea"/>
                <a:cs typeface="+mn-cs"/>
              </a:rPr>
              <a:t>Columbia</a:t>
            </a:r>
            <a:r>
              <a:rPr kumimoji="0" lang="en-US" sz="17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ea typeface="+mn-ea"/>
                <a:cs typeface="+mn-cs"/>
              </a:rPr>
              <a:t> University</a:t>
            </a:r>
            <a:endParaRPr kumimoji="0" lang="en-US" sz="17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uLnTx/>
              <a:uFillTx/>
              <a:ea typeface="+mn-ea"/>
              <a:cs typeface="+mn-cs"/>
            </a:endParaRPr>
          </a:p>
        </p:txBody>
      </p:sp>
      <p:pic>
        <p:nvPicPr>
          <p:cNvPr id="10" name="Picture 447" descr="C:\Users\Audrey\Pictures\UT%20Austin%20logo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4600" y="3505200"/>
            <a:ext cx="158751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46" descr="C:\Users\Audrey\Pictures\SDSU_3Color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3276" y="3429000"/>
            <a:ext cx="1498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4953000"/>
            <a:ext cx="2667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BACKGROUND</a:t>
            </a:r>
            <a:r>
              <a:rPr lang="en-US" dirty="0" smtClean="0"/>
              <a:t>: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Elucidate how U.S. disability prevalence changed among older adults age 70+ using the Age-Period-Cohort (A-P-C) models. </a:t>
            </a:r>
          </a:p>
          <a:p>
            <a:pPr lvl="1"/>
            <a:r>
              <a:rPr lang="en-US" dirty="0" smtClean="0"/>
              <a:t>Compare (a) unadjusted and (b) socio-demographics and A-P-C adjusted trends.</a:t>
            </a:r>
          </a:p>
          <a:p>
            <a:r>
              <a:rPr lang="en-US" dirty="0" smtClean="0"/>
              <a:t>Examine the black-white disparity trend in late-life disability using the A-P-C models</a:t>
            </a:r>
          </a:p>
          <a:p>
            <a:pPr lvl="1"/>
            <a:r>
              <a:rPr lang="en-US" dirty="0" smtClean="0"/>
              <a:t>Socio-demographics and A-P-C adjusted disparity trends.</a:t>
            </a:r>
          </a:p>
          <a:p>
            <a:pPr lvl="1"/>
            <a:r>
              <a:rPr lang="en-US" dirty="0" smtClean="0"/>
              <a:t>Stratify by gender.</a:t>
            </a:r>
          </a:p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BACKGROUND</a:t>
            </a:r>
            <a:r>
              <a:rPr lang="en-US" dirty="0" smtClean="0"/>
              <a:t>: Outcome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Outcome: Late-life disability</a:t>
            </a:r>
          </a:p>
          <a:p>
            <a:pPr lvl="1"/>
            <a:r>
              <a:rPr lang="en-US" b="1" dirty="0" smtClean="0"/>
              <a:t>ADL Disability</a:t>
            </a:r>
            <a:r>
              <a:rPr lang="en-US" dirty="0" smtClean="0"/>
              <a:t>: limitations on activities of daily living such as bathing, ambulating, and toileting.</a:t>
            </a:r>
          </a:p>
          <a:p>
            <a:pPr lvl="1"/>
            <a:r>
              <a:rPr lang="en-US" b="1" dirty="0" smtClean="0"/>
              <a:t>IADL Disability</a:t>
            </a:r>
            <a:r>
              <a:rPr lang="en-US" dirty="0" smtClean="0"/>
              <a:t>: limitations on instrumental activities of daily living such as shopping, writing a check, and cooking.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458200" cy="12954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BACKGROUND</a:t>
            </a:r>
            <a:r>
              <a:rPr lang="en-US" dirty="0" smtClean="0"/>
              <a:t>: The Age-Period-Cohort (APC)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0280"/>
            <a:ext cx="8229600" cy="4389120"/>
          </a:xfrm>
        </p:spPr>
        <p:txBody>
          <a:bodyPr/>
          <a:lstStyle/>
          <a:p>
            <a:r>
              <a:rPr lang="en-US" dirty="0" smtClean="0"/>
              <a:t>In the realm of demography, sociology, and epidemiology, time can be captured by three unique temporal dimensions: Age (A), Period (P), and Cohort (C). </a:t>
            </a:r>
          </a:p>
          <a:p>
            <a:r>
              <a:rPr lang="en-US" dirty="0" smtClean="0"/>
              <a:t>Each aspect of A-P-C has a unique contribution to the study of population health including disability.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BACKGROUND</a:t>
            </a:r>
            <a:r>
              <a:rPr lang="en-US" dirty="0" smtClean="0"/>
              <a:t>: Age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Age is a proxy for biological processes that ultimately lead to disease, disability, and/or death.</a:t>
            </a:r>
          </a:p>
          <a:p>
            <a:r>
              <a:rPr lang="en-US" dirty="0" smtClean="0"/>
              <a:t>Age may also be associated with changes in status, social roles, and social position (Yang and Land 2007).</a:t>
            </a:r>
          </a:p>
          <a:p>
            <a:r>
              <a:rPr lang="en-US" dirty="0" smtClean="0"/>
              <a:t>Individuals’ aging processes can have differential impacts on population sub-groups (e.g. racial groups) over time.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BACKGROUND</a:t>
            </a:r>
            <a:r>
              <a:rPr lang="en-US" dirty="0" smtClean="0"/>
              <a:t>: Period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Period or survey year, reflects changes in socio-cultural, economic, technological, medical, and environmental factors that may affect the entire population at a given time simultaneously, but perhaps not equally.</a:t>
            </a:r>
          </a:p>
          <a:p>
            <a:r>
              <a:rPr lang="en-US" dirty="0" smtClean="0"/>
              <a:t>For example, a drought may lead to increased food prices, which may impose greater impacts on those with lower incomes than the more well-off.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BACKGROUND</a:t>
            </a:r>
            <a:r>
              <a:rPr lang="en-US" dirty="0" smtClean="0"/>
              <a:t>: Cohort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Cohort describes a unique set of individuals who are both born into a social system during a similar time period and experience similar formative social experiences over their life course.</a:t>
            </a:r>
          </a:p>
          <a:p>
            <a:r>
              <a:rPr lang="en-US" dirty="0" smtClean="0"/>
              <a:t>Successive cohorts that experience different historical and social conditions differ in their exposure to socioeconomic, behavioral, and environmental risk factors. </a:t>
            </a:r>
          </a:p>
          <a:p>
            <a:r>
              <a:rPr lang="en-US" dirty="0" smtClean="0"/>
              <a:t>The colloquial concept of generational difference is an attempt to capture the unique characteristics of distinct cohorts.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METHODS</a:t>
            </a:r>
            <a:r>
              <a:rPr lang="en-US" dirty="0" smtClean="0"/>
              <a:t>: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9392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Integrated Health Interview Series (IHIS), 1982-2009</a:t>
            </a:r>
          </a:p>
          <a:p>
            <a:pPr lvl="1"/>
            <a:r>
              <a:rPr lang="en-US" dirty="0" smtClean="0"/>
              <a:t>Harmonizes National Health Interview Survey (NHIS) variables to allow consistent coding across each survey to facilitate temporal analysis.</a:t>
            </a:r>
          </a:p>
          <a:p>
            <a:r>
              <a:rPr lang="en-US" dirty="0" smtClean="0"/>
              <a:t>The NHIS is a repeated cross-sectional survey.</a:t>
            </a:r>
          </a:p>
          <a:p>
            <a:pPr lvl="1"/>
            <a:r>
              <a:rPr lang="en-US" dirty="0" smtClean="0"/>
              <a:t>Purpose: to investigate and monitor the prevalence of important health outcomes (including disability) of the civilian non-institutionalized U.S. population.</a:t>
            </a:r>
          </a:p>
          <a:p>
            <a:r>
              <a:rPr lang="en-US" dirty="0" smtClean="0"/>
              <a:t>Inclusion criteria: Older adults aged 70 and over. </a:t>
            </a:r>
          </a:p>
          <a:p>
            <a:pPr lvl="1"/>
            <a:r>
              <a:rPr lang="en-US" dirty="0" smtClean="0"/>
              <a:t>Age of 70 is the youngest common age cut point for which the disability items were inquired between the 1982-2009 survey periods.</a:t>
            </a:r>
          </a:p>
          <a:p>
            <a:pPr lvl="1"/>
            <a:r>
              <a:rPr lang="en-US" dirty="0" smtClean="0"/>
              <a:t>1982 is the first NHIS survey year that the disability status was inquired.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METHODS</a:t>
            </a:r>
            <a:r>
              <a:rPr lang="en-US" sz="4000" dirty="0" smtClean="0"/>
              <a:t>: Tackling the Identification Problem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1680"/>
            <a:ext cx="8229600" cy="46177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Identification problems occur when the predicting variables in a regression are linearly dependent.</a:t>
            </a:r>
          </a:p>
          <a:p>
            <a:r>
              <a:rPr lang="en-US" dirty="0" smtClean="0"/>
              <a:t>There is an exact linear dependence between age, period, and birth cohort.</a:t>
            </a:r>
          </a:p>
          <a:p>
            <a:endParaRPr lang="en-US" sz="1800" dirty="0" smtClean="0"/>
          </a:p>
          <a:p>
            <a:endParaRPr lang="en-US" dirty="0" smtClean="0"/>
          </a:p>
          <a:p>
            <a:endParaRPr lang="en-US" sz="1800" dirty="0" smtClean="0"/>
          </a:p>
          <a:p>
            <a:r>
              <a:rPr lang="en-US" dirty="0" smtClean="0"/>
              <a:t>To break the linear dependence, we group cohorts into 5-year bands. </a:t>
            </a:r>
          </a:p>
          <a:p>
            <a:r>
              <a:rPr lang="en-US" dirty="0" smtClean="0"/>
              <a:t>For example, individuals who were born between 1898-1902 were collapsed into the 1900 cohort (mid-point of 1898 and 1902).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838200" y="3733800"/>
            <a:ext cx="2362200" cy="762000"/>
            <a:chOff x="838200" y="3657600"/>
            <a:chExt cx="2362200" cy="762000"/>
          </a:xfrm>
        </p:grpSpPr>
        <p:sp>
          <p:nvSpPr>
            <p:cNvPr id="5" name="Rounded Rectangle 4"/>
            <p:cNvSpPr/>
            <p:nvPr/>
          </p:nvSpPr>
          <p:spPr>
            <a:xfrm>
              <a:off x="838200" y="3657600"/>
              <a:ext cx="1828800" cy="76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dirty="0" smtClean="0"/>
                <a:t>Period</a:t>
              </a:r>
              <a:endParaRPr lang="en-US" sz="2600" b="1" dirty="0"/>
            </a:p>
          </p:txBody>
        </p:sp>
        <p:sp>
          <p:nvSpPr>
            <p:cNvPr id="6" name="Equal 5"/>
            <p:cNvSpPr/>
            <p:nvPr/>
          </p:nvSpPr>
          <p:spPr>
            <a:xfrm>
              <a:off x="2895600" y="3848100"/>
              <a:ext cx="304800" cy="381000"/>
            </a:xfrm>
            <a:prstGeom prst="mathEqua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390900" y="3733800"/>
            <a:ext cx="4381500" cy="762000"/>
            <a:chOff x="3390900" y="3657600"/>
            <a:chExt cx="4381500" cy="762000"/>
          </a:xfrm>
        </p:grpSpPr>
        <p:sp>
          <p:nvSpPr>
            <p:cNvPr id="7" name="Rounded Rectangle 6"/>
            <p:cNvSpPr/>
            <p:nvPr/>
          </p:nvSpPr>
          <p:spPr>
            <a:xfrm>
              <a:off x="3390900" y="3657600"/>
              <a:ext cx="1828800" cy="76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dirty="0" smtClean="0"/>
                <a:t>Age</a:t>
              </a:r>
              <a:endParaRPr lang="en-US" sz="2600" b="1" dirty="0"/>
            </a:p>
          </p:txBody>
        </p:sp>
        <p:sp>
          <p:nvSpPr>
            <p:cNvPr id="8" name="Plus 7"/>
            <p:cNvSpPr/>
            <p:nvPr/>
          </p:nvSpPr>
          <p:spPr>
            <a:xfrm>
              <a:off x="5410200" y="3848100"/>
              <a:ext cx="381000" cy="381000"/>
            </a:xfrm>
            <a:prstGeom prst="mathPl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943600" y="3657600"/>
              <a:ext cx="1828800" cy="76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dirty="0" smtClean="0"/>
                <a:t>Cohort</a:t>
              </a:r>
              <a:endParaRPr lang="en-US" sz="2600" b="1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b="1" dirty="0" smtClean="0"/>
              <a:t>METHODS</a:t>
            </a:r>
            <a:r>
              <a:rPr lang="en-US" dirty="0" smtClean="0"/>
              <a:t>: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4102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Unadjusted ADL/IADL disability trends:</a:t>
            </a:r>
          </a:p>
          <a:p>
            <a:pPr lvl="1"/>
            <a:r>
              <a:rPr lang="en-US" dirty="0" smtClean="0"/>
              <a:t>6 separate logistic regressions in which ADL/IADL disability (dichotomous) was regressed on A-P-C separately (e.g. ADL Disability = </a:t>
            </a:r>
            <a:r>
              <a:rPr lang="el-GR" dirty="0" smtClean="0"/>
              <a:t>β</a:t>
            </a:r>
            <a:r>
              <a:rPr lang="en-US" baseline="-25000" dirty="0" smtClean="0"/>
              <a:t>0</a:t>
            </a:r>
            <a:r>
              <a:rPr lang="en-US" dirty="0" smtClean="0"/>
              <a:t> + </a:t>
            </a:r>
            <a:r>
              <a:rPr lang="el-GR" dirty="0" smtClean="0"/>
              <a:t>β</a:t>
            </a:r>
            <a:r>
              <a:rPr lang="en-US" baseline="-25000" dirty="0" smtClean="0"/>
              <a:t>1</a:t>
            </a:r>
            <a:r>
              <a:rPr lang="en-US" dirty="0" smtClean="0"/>
              <a:t> age).</a:t>
            </a:r>
          </a:p>
          <a:p>
            <a:r>
              <a:rPr lang="en-US" dirty="0" smtClean="0"/>
              <a:t>Adjusted ADL/IADL disability trends:</a:t>
            </a:r>
          </a:p>
          <a:p>
            <a:pPr lvl="1"/>
            <a:r>
              <a:rPr lang="en-US" dirty="0" smtClean="0"/>
              <a:t>ADL/IADL disability (dichotomous) was regressed on  A-P-C simultaneously with the addition of socio-demographic variables (e.g. Adjusted ADL disability trend: ADL Disability = </a:t>
            </a:r>
            <a:r>
              <a:rPr lang="el-GR" dirty="0" smtClean="0"/>
              <a:t>β</a:t>
            </a:r>
            <a:r>
              <a:rPr lang="en-US" baseline="-25000" dirty="0" smtClean="0"/>
              <a:t>0</a:t>
            </a:r>
            <a:r>
              <a:rPr lang="en-US" dirty="0" smtClean="0"/>
              <a:t> + </a:t>
            </a:r>
            <a:r>
              <a:rPr lang="el-GR" dirty="0" smtClean="0"/>
              <a:t>β</a:t>
            </a:r>
            <a:r>
              <a:rPr lang="en-US" baseline="-25000" dirty="0" smtClean="0"/>
              <a:t>1</a:t>
            </a:r>
            <a:r>
              <a:rPr lang="en-US" dirty="0" smtClean="0"/>
              <a:t> age + </a:t>
            </a:r>
            <a:r>
              <a:rPr lang="el-GR" dirty="0" smtClean="0"/>
              <a:t>β</a:t>
            </a:r>
            <a:r>
              <a:rPr lang="en-US" baseline="-25000" dirty="0" smtClean="0"/>
              <a:t>2</a:t>
            </a:r>
            <a:r>
              <a:rPr lang="en-US" dirty="0" smtClean="0"/>
              <a:t> period +              </a:t>
            </a:r>
            <a:r>
              <a:rPr lang="el-GR" dirty="0" smtClean="0"/>
              <a:t>β</a:t>
            </a:r>
            <a:r>
              <a:rPr lang="en-US" baseline="-25000" dirty="0" smtClean="0"/>
              <a:t>3</a:t>
            </a:r>
            <a:r>
              <a:rPr lang="en-US" dirty="0" smtClean="0"/>
              <a:t> cohort + </a:t>
            </a:r>
            <a:r>
              <a:rPr lang="el-GR" dirty="0" smtClean="0"/>
              <a:t>β</a:t>
            </a:r>
            <a:r>
              <a:rPr lang="en-US" baseline="-25000" dirty="0" smtClean="0"/>
              <a:t>4 </a:t>
            </a:r>
            <a:r>
              <a:rPr lang="en-US" dirty="0" smtClean="0"/>
              <a:t>race +</a:t>
            </a:r>
            <a:r>
              <a:rPr lang="el-GR" dirty="0" smtClean="0"/>
              <a:t> β</a:t>
            </a:r>
            <a:r>
              <a:rPr lang="en-US" baseline="-25000" dirty="0" smtClean="0"/>
              <a:t>5</a:t>
            </a:r>
            <a:r>
              <a:rPr lang="en-US" dirty="0" smtClean="0"/>
              <a:t> education +………  </a:t>
            </a:r>
            <a:r>
              <a:rPr lang="el-GR" dirty="0" smtClean="0"/>
              <a:t>β</a:t>
            </a:r>
            <a:r>
              <a:rPr lang="en-US" baseline="-25000" dirty="0" smtClean="0"/>
              <a:t>n</a:t>
            </a:r>
            <a:r>
              <a:rPr lang="en-US" dirty="0" smtClean="0"/>
              <a:t> income). </a:t>
            </a:r>
          </a:p>
          <a:p>
            <a:pPr lvl="1"/>
            <a:r>
              <a:rPr lang="en-US" dirty="0" smtClean="0"/>
              <a:t>Age was entered linearly while periods were entered as single-year dummies and cohorts were entered as 5-year bands.</a:t>
            </a:r>
          </a:p>
          <a:p>
            <a:pPr lvl="2"/>
            <a:r>
              <a:rPr lang="en-US" dirty="0" smtClean="0"/>
              <a:t>Omitted category for period: 1982 </a:t>
            </a:r>
          </a:p>
          <a:p>
            <a:pPr lvl="2"/>
            <a:r>
              <a:rPr lang="en-US" dirty="0" smtClean="0"/>
              <a:t>Omitted category for cohort: 1885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b="1" dirty="0" smtClean="0"/>
              <a:t>METHODS</a:t>
            </a:r>
            <a:r>
              <a:rPr lang="en-US" dirty="0" smtClean="0"/>
              <a:t>: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22520"/>
          </a:xfrm>
        </p:spPr>
        <p:txBody>
          <a:bodyPr>
            <a:normAutofit/>
          </a:bodyPr>
          <a:lstStyle/>
          <a:p>
            <a:r>
              <a:rPr lang="en-US" dirty="0" smtClean="0"/>
              <a:t>Adjusted disparity trends in ADL/IADL disability. </a:t>
            </a:r>
          </a:p>
          <a:p>
            <a:pPr lvl="1"/>
            <a:r>
              <a:rPr lang="en-US" dirty="0" smtClean="0"/>
              <a:t>ADL/IADL disability was regressed on A-P-C simultaneously while interacting race (black/white) with each A-P-C and controlling for socio-demographic variables (e.g. Disparity trend by cohort: ADL Disability = </a:t>
            </a:r>
            <a:r>
              <a:rPr lang="el-GR" dirty="0" smtClean="0"/>
              <a:t>β</a:t>
            </a:r>
            <a:r>
              <a:rPr lang="en-US" baseline="-25000" dirty="0" smtClean="0"/>
              <a:t>0</a:t>
            </a:r>
            <a:r>
              <a:rPr lang="en-US" dirty="0" smtClean="0"/>
              <a:t> + </a:t>
            </a:r>
            <a:r>
              <a:rPr lang="el-GR" dirty="0" smtClean="0"/>
              <a:t>β</a:t>
            </a:r>
            <a:r>
              <a:rPr lang="en-US" baseline="-25000" dirty="0" smtClean="0"/>
              <a:t>1</a:t>
            </a:r>
            <a:r>
              <a:rPr lang="en-US" dirty="0" smtClean="0"/>
              <a:t> race + </a:t>
            </a:r>
            <a:r>
              <a:rPr lang="el-GR" dirty="0" smtClean="0"/>
              <a:t>β</a:t>
            </a:r>
            <a:r>
              <a:rPr lang="en-US" baseline="-25000" dirty="0" smtClean="0"/>
              <a:t>2</a:t>
            </a:r>
            <a:r>
              <a:rPr lang="en-US" dirty="0" smtClean="0"/>
              <a:t> age + </a:t>
            </a:r>
            <a:r>
              <a:rPr lang="el-GR" dirty="0" smtClean="0"/>
              <a:t>β</a:t>
            </a:r>
            <a:r>
              <a:rPr lang="en-US" baseline="-25000" dirty="0" smtClean="0"/>
              <a:t>3</a:t>
            </a:r>
            <a:r>
              <a:rPr lang="en-US" dirty="0" smtClean="0"/>
              <a:t> period + </a:t>
            </a:r>
            <a:r>
              <a:rPr lang="el-GR" dirty="0" smtClean="0"/>
              <a:t>β</a:t>
            </a:r>
            <a:r>
              <a:rPr lang="en-US" baseline="-25000" dirty="0" smtClean="0"/>
              <a:t>4</a:t>
            </a:r>
            <a:r>
              <a:rPr lang="en-US" dirty="0" smtClean="0"/>
              <a:t> cohort +                      </a:t>
            </a:r>
            <a:r>
              <a:rPr lang="el-GR" dirty="0" smtClean="0"/>
              <a:t>β</a:t>
            </a:r>
            <a:r>
              <a:rPr lang="en-US" baseline="-25000" dirty="0" smtClean="0"/>
              <a:t>5</a:t>
            </a:r>
            <a:r>
              <a:rPr lang="en-US" dirty="0" smtClean="0"/>
              <a:t> race × cohort</a:t>
            </a:r>
            <a:r>
              <a:rPr lang="en-US" baseline="-25000" dirty="0" smtClean="0"/>
              <a:t> </a:t>
            </a:r>
            <a:r>
              <a:rPr lang="en-US" dirty="0" smtClean="0"/>
              <a:t>+ </a:t>
            </a:r>
            <a:r>
              <a:rPr lang="el-GR" dirty="0" smtClean="0"/>
              <a:t>β</a:t>
            </a:r>
            <a:r>
              <a:rPr lang="en-US" baseline="-25000" dirty="0" smtClean="0"/>
              <a:t>6</a:t>
            </a:r>
            <a:r>
              <a:rPr lang="en-US" dirty="0" smtClean="0"/>
              <a:t> education + ………</a:t>
            </a:r>
            <a:r>
              <a:rPr lang="el-GR" dirty="0" smtClean="0"/>
              <a:t>β</a:t>
            </a:r>
            <a:r>
              <a:rPr lang="en-US" baseline="-25000" dirty="0" smtClean="0"/>
              <a:t>n</a:t>
            </a:r>
            <a:r>
              <a:rPr lang="en-US" dirty="0" smtClean="0"/>
              <a:t> income).</a:t>
            </a:r>
          </a:p>
          <a:p>
            <a:pPr lvl="1"/>
            <a:r>
              <a:rPr lang="en-US" dirty="0" smtClean="0"/>
              <a:t>Age was entered linearly and as a squared term while periods were entered as single-year dummies and cohorts were entered as 5-year bands.</a:t>
            </a:r>
          </a:p>
          <a:p>
            <a:pPr lvl="2"/>
            <a:r>
              <a:rPr lang="en-US" dirty="0" smtClean="0"/>
              <a:t>Omitted category for period: 1982 </a:t>
            </a:r>
          </a:p>
          <a:p>
            <a:pPr lvl="2"/>
            <a:r>
              <a:rPr lang="en-US" dirty="0" smtClean="0"/>
              <a:t>Omitted category for cohort: 1895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106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RESULTS: </a:t>
            </a:r>
            <a:r>
              <a:rPr lang="en-US" sz="4000" dirty="0" smtClean="0"/>
              <a:t>ADL/IADL Disability by Age</a:t>
            </a:r>
            <a:endParaRPr lang="en-US" sz="4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1066800"/>
          <a:ext cx="8534400" cy="518160"/>
        </p:xfrm>
        <a:graphic>
          <a:graphicData uri="http://schemas.openxmlformats.org/drawingml/2006/table">
            <a:tbl>
              <a:tblPr/>
              <a:tblGrid>
                <a:gridCol w="4218710"/>
                <a:gridCol w="4315690"/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28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itchFamily="18" charset="0"/>
                        </a:rPr>
                        <a:t>Unadjusted Trends</a:t>
                      </a:r>
                      <a:endParaRPr lang="en-US" sz="28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>
                    <a:lnL w="28575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mpd="sng">
                      <a:noFill/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itchFamily="18" charset="0"/>
                        </a:rPr>
                        <a:t>Adjusted Trends</a:t>
                      </a:r>
                      <a:endParaRPr lang="en-US" sz="28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mpd="sng">
                      <a:noFill/>
                      <a:prstDash val="soli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228600" y="1600200"/>
          <a:ext cx="43434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4419600" y="1600200"/>
          <a:ext cx="43434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8392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RESULTS: </a:t>
            </a:r>
            <a:r>
              <a:rPr lang="en-US" sz="4000" dirty="0" smtClean="0"/>
              <a:t>ADL/IADL Disability by Period</a:t>
            </a:r>
            <a:endParaRPr lang="en-US" sz="4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1066800"/>
          <a:ext cx="8686800" cy="518160"/>
        </p:xfrm>
        <a:graphic>
          <a:graphicData uri="http://schemas.openxmlformats.org/drawingml/2006/table">
            <a:tbl>
              <a:tblPr/>
              <a:tblGrid>
                <a:gridCol w="4294044"/>
                <a:gridCol w="4392756"/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28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itchFamily="18" charset="0"/>
                        </a:rPr>
                        <a:t>Unadjusted Trends</a:t>
                      </a:r>
                      <a:endParaRPr lang="en-US" sz="28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>
                    <a:lnL w="28575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mpd="sng">
                      <a:noFill/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itchFamily="18" charset="0"/>
                        </a:rPr>
                        <a:t>Adjusted Trends</a:t>
                      </a:r>
                      <a:endParaRPr lang="en-US" sz="28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mpd="sng">
                      <a:noFill/>
                      <a:prstDash val="soli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228600" y="1600200"/>
          <a:ext cx="43434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4572000" y="1600200"/>
          <a:ext cx="43434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8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0"/>
            <a:ext cx="83820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RESULTS: </a:t>
            </a:r>
            <a:r>
              <a:rPr lang="en-US" sz="4000" dirty="0" smtClean="0"/>
              <a:t>ADL/IADL Disability by Cohort</a:t>
            </a:r>
            <a:endParaRPr lang="en-US" sz="4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1066800"/>
          <a:ext cx="8763000" cy="518160"/>
        </p:xfrm>
        <a:graphic>
          <a:graphicData uri="http://schemas.openxmlformats.org/drawingml/2006/table">
            <a:tbl>
              <a:tblPr/>
              <a:tblGrid>
                <a:gridCol w="4331711"/>
                <a:gridCol w="4431289"/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28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itchFamily="18" charset="0"/>
                        </a:rPr>
                        <a:t>Unadjusted Trends</a:t>
                      </a:r>
                      <a:endParaRPr lang="en-US" sz="28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>
                    <a:lnL w="28575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mpd="sng">
                      <a:noFill/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itchFamily="18" charset="0"/>
                        </a:rPr>
                        <a:t>Adjusted Trends</a:t>
                      </a:r>
                      <a:endParaRPr lang="en-US" sz="28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mpd="sng">
                      <a:noFill/>
                      <a:prstDash val="soli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228600" y="1600200"/>
          <a:ext cx="43434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4572000" y="1600200"/>
          <a:ext cx="43434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KEY FINDINGS</a:t>
            </a:r>
            <a:r>
              <a:rPr lang="en-US" dirty="0" smtClean="0"/>
              <a:t>: Disability Trends for Age and Period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16480"/>
            <a:ext cx="8229600" cy="4389120"/>
          </a:xfrm>
        </p:spPr>
        <p:txBody>
          <a:bodyPr>
            <a:normAutofit/>
          </a:bodyPr>
          <a:lstStyle/>
          <a:p>
            <a:r>
              <a:rPr lang="en-US" dirty="0" smtClean="0"/>
              <a:t>The unadjusted predicted probabilities of ADL and IADL disability increase substantially with age. The age effects remain strong after adjusting for period and cohort effects and socio-demographic variables.</a:t>
            </a:r>
          </a:p>
          <a:p>
            <a:r>
              <a:rPr lang="en-US" dirty="0" smtClean="0"/>
              <a:t>The unadjusted and adjusted periods trends show similar results – there was a substantial decline in IADL disability between 1982 and 2009 while ADL disability remained stable over the last 3 decades. 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KEY FINDINGS</a:t>
            </a:r>
            <a:r>
              <a:rPr lang="en-US" dirty="0" smtClean="0"/>
              <a:t>: Disability Trends for Cohort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87880"/>
            <a:ext cx="8229600" cy="4389120"/>
          </a:xfrm>
        </p:spPr>
        <p:txBody>
          <a:bodyPr/>
          <a:lstStyle/>
          <a:p>
            <a:r>
              <a:rPr lang="en-US" dirty="0" smtClean="0"/>
              <a:t>The unadjusted cohort trends for both outcomes also showed continual declines across each successive cohort; however, increasing cohort trends were evidenced in the adjusted model.</a:t>
            </a:r>
          </a:p>
          <a:p>
            <a:r>
              <a:rPr lang="en-US" dirty="0" smtClean="0"/>
              <a:t>More recent cohorts of U.S. older adults are becoming more disabled, net of age effect and net of changes in socio-cultural, technological, medical, economic and environmental factors captured by period effects.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RESULTS</a:t>
            </a:r>
            <a:r>
              <a:rPr lang="en-US" sz="4000" dirty="0" smtClean="0"/>
              <a:t>: Adjusted ADL and IADL Disparity Trends by Age and Gender</a:t>
            </a:r>
            <a:endParaRPr lang="en-US" sz="4000" dirty="0"/>
          </a:p>
        </p:txBody>
      </p:sp>
      <p:graphicFrame>
        <p:nvGraphicFramePr>
          <p:cNvPr id="7" name="Chart 6"/>
          <p:cNvGraphicFramePr/>
          <p:nvPr/>
        </p:nvGraphicFramePr>
        <p:xfrm>
          <a:off x="1371600" y="1752600"/>
          <a:ext cx="6400800" cy="4829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/>
              <a:t>RESULTS</a:t>
            </a:r>
            <a:r>
              <a:rPr lang="en-US" sz="4000" dirty="0" smtClean="0"/>
              <a:t>: Adjusted ADL and IADL Disparity Trends by Period and Gender</a:t>
            </a:r>
            <a:endParaRPr lang="en-US" sz="4000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293876" y="2057400"/>
          <a:ext cx="655624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/>
              <a:t>RESULTS</a:t>
            </a:r>
            <a:r>
              <a:rPr lang="en-US" sz="4000" dirty="0" smtClean="0"/>
              <a:t>: Adjusted ADL and IADL Disparity Trends by Cohort and Gender</a:t>
            </a:r>
            <a:endParaRPr lang="en-US" sz="4000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1371600" y="2057400"/>
          <a:ext cx="64008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KEY FINDINGS</a:t>
            </a:r>
            <a:r>
              <a:rPr lang="en-US" sz="4000" dirty="0" smtClean="0"/>
              <a:t>: General Disparity Trends in Disability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87880"/>
            <a:ext cx="8229600" cy="4389120"/>
          </a:xfrm>
        </p:spPr>
        <p:txBody>
          <a:bodyPr/>
          <a:lstStyle/>
          <a:p>
            <a:r>
              <a:rPr lang="en-US" dirty="0" smtClean="0"/>
              <a:t>Blacks are more likely to experience disability than whites. </a:t>
            </a:r>
          </a:p>
          <a:p>
            <a:r>
              <a:rPr lang="en-US" dirty="0" smtClean="0"/>
              <a:t>Women tend to have greater black-white disparities than men with respect to each age, period, and cohort trend and each disability outcome.</a:t>
            </a:r>
          </a:p>
          <a:p>
            <a:r>
              <a:rPr lang="en-US" dirty="0" smtClean="0"/>
              <a:t>The black-white disparities in IADL disability tend to be greater than the disparities in ADL disability.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KEY FINDINGS</a:t>
            </a:r>
            <a:r>
              <a:rPr lang="en-US" sz="4000" dirty="0" smtClean="0"/>
              <a:t>: Disparity Trends in Disability by Age &amp; Gender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87880"/>
            <a:ext cx="8229600" cy="4389120"/>
          </a:xfrm>
        </p:spPr>
        <p:txBody>
          <a:bodyPr/>
          <a:lstStyle/>
          <a:p>
            <a:r>
              <a:rPr lang="en-US" dirty="0" smtClean="0"/>
              <a:t>For both men and women, there is a persistent increase of disparity in ADL and IADL disabilities across age.</a:t>
            </a:r>
          </a:p>
          <a:p>
            <a:r>
              <a:rPr lang="en-US" dirty="0" smtClean="0"/>
              <a:t>This supports the “</a:t>
            </a:r>
            <a:r>
              <a:rPr lang="en-US" b="1" i="1" dirty="0" smtClean="0"/>
              <a:t>double jeopardy hypothesis</a:t>
            </a:r>
            <a:r>
              <a:rPr lang="en-US" dirty="0" smtClean="0"/>
              <a:t>” which  suggests that both minority status and aging together contribute to double disadvantages in health (disability).</a:t>
            </a:r>
          </a:p>
          <a:p>
            <a:r>
              <a:rPr lang="en-US" dirty="0" smtClean="0"/>
              <a:t>The double jeopardy effect seems to be more pronounced for black women than black men, especially for the ADL disability. 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KEY FINDINGS</a:t>
            </a:r>
            <a:r>
              <a:rPr lang="en-US" sz="4000" dirty="0" smtClean="0"/>
              <a:t>: Disparity Trends in Disability by Period &amp; Gender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87880"/>
            <a:ext cx="8229600" cy="4389120"/>
          </a:xfrm>
        </p:spPr>
        <p:txBody>
          <a:bodyPr/>
          <a:lstStyle/>
          <a:p>
            <a:r>
              <a:rPr lang="en-US" dirty="0" smtClean="0"/>
              <a:t>Although a decreasing trend of IADL disability and a steady ADL trend were observed across each period (slide #13),  there is not a consistent period-based disparity trend for ADL or IADL disability.</a:t>
            </a:r>
          </a:p>
          <a:p>
            <a:r>
              <a:rPr lang="en-US" dirty="0" smtClean="0"/>
              <a:t>Fluctuations of disparity are greater for IADL than ADL disability.</a:t>
            </a:r>
          </a:p>
          <a:p>
            <a:r>
              <a:rPr lang="en-US" dirty="0" smtClean="0"/>
              <a:t>There are several dips (1984, 1995, 2000, and 2004) where blacks actually had advantages over whites on both types of disability; however, the race × period interactions for these years were not significant.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KEY FINDINGS</a:t>
            </a:r>
            <a:r>
              <a:rPr lang="en-US" sz="4000" dirty="0" smtClean="0"/>
              <a:t>: Disparity Trends in Disability by Cohort &amp; Gender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64080"/>
            <a:ext cx="8229600" cy="4389120"/>
          </a:xfrm>
        </p:spPr>
        <p:txBody>
          <a:bodyPr/>
          <a:lstStyle/>
          <a:p>
            <a:r>
              <a:rPr lang="en-US" dirty="0" smtClean="0"/>
              <a:t>Except for a few cohort variations, the ADL disparity for both men and women remained quite stable between 1905 and 1930 cohorts. </a:t>
            </a:r>
          </a:p>
          <a:p>
            <a:r>
              <a:rPr lang="en-US" dirty="0" smtClean="0"/>
              <a:t>The cohort-based IADL disparity trend for men follow closely to the cohort-based ADL disparity trend. </a:t>
            </a:r>
          </a:p>
          <a:p>
            <a:r>
              <a:rPr lang="en-US" dirty="0" smtClean="0"/>
              <a:t>However, there is a persistent increase (except the two most recent cohorts) of IADL disparity across each successive cohort among women. This is consistent with the general increase of IADL disability across cohorts (slide #14).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ACKNOWLEDGEMENTS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This project was supported by Award Number R01MD004025 from the National Institute on Minority Health and Health Disparities (NIMHD). </a:t>
            </a:r>
          </a:p>
          <a:p>
            <a:r>
              <a:rPr lang="en-US" dirty="0" smtClean="0"/>
              <a:t>The content of this presentation is solely the responsibility of the authors and does not necessarily represent the official views of the NIMHD or the National Institute of Health. </a:t>
            </a:r>
            <a:endParaRPr lang="en-US" dirty="0"/>
          </a:p>
        </p:txBody>
      </p:sp>
      <p:pic>
        <p:nvPicPr>
          <p:cNvPr id="5" name="Picture 32" descr="C:\Users\Audrey\Pictures\ncmhd_home_07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86400" y="2895600"/>
            <a:ext cx="22225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695</TotalTime>
  <Words>1838</Words>
  <Application>Microsoft Office PowerPoint</Application>
  <PresentationFormat>On-screen Show (4:3)</PresentationFormat>
  <Paragraphs>220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Flow</vt:lpstr>
      <vt:lpstr>Black-White Disparity in Late-Life Disability: Exploring the Effects of Age, Period, and Cohort</vt:lpstr>
      <vt:lpstr>BACKGROUND: Objectives</vt:lpstr>
      <vt:lpstr>BACKGROUND: Outcome Definition</vt:lpstr>
      <vt:lpstr>BACKGROUND: The Age-Period-Cohort (APC) Model</vt:lpstr>
      <vt:lpstr>BACKGROUND: Age Effect</vt:lpstr>
      <vt:lpstr>BACKGROUND: Period Effect</vt:lpstr>
      <vt:lpstr>BACKGROUND: Cohort Effect</vt:lpstr>
      <vt:lpstr>METHODS: Data</vt:lpstr>
      <vt:lpstr>METHODS: Tackling the Identification Problem</vt:lpstr>
      <vt:lpstr>METHODS: Analysis</vt:lpstr>
      <vt:lpstr>METHODS: Analysis</vt:lpstr>
      <vt:lpstr>RESULTS: ADL/IADL Disability by Age</vt:lpstr>
      <vt:lpstr>RESULTS: ADL/IADL Disability by Period</vt:lpstr>
      <vt:lpstr>RESULTS: ADL/IADL Disability by Cohort</vt:lpstr>
      <vt:lpstr>KEY FINDINGS: Disability Trends for Age and Period</vt:lpstr>
      <vt:lpstr>KEY FINDINGS: Disability Trends for Cohort</vt:lpstr>
      <vt:lpstr>RESULTS: Adjusted ADL and IADL Disparity Trends by Age and Gender</vt:lpstr>
      <vt:lpstr>RESULTS: Adjusted ADL and IADL Disparity Trends by Period and Gender</vt:lpstr>
      <vt:lpstr>RESULTS: Adjusted ADL and IADL Disparity Trends by Cohort and Gender</vt:lpstr>
      <vt:lpstr>KEY FINDINGS: General Disparity Trends in Disability</vt:lpstr>
      <vt:lpstr>KEY FINDINGS: Disparity Trends in Disability by Age &amp; Gender</vt:lpstr>
      <vt:lpstr>KEY FINDINGS: Disparity Trends in Disability by Period &amp; Gender</vt:lpstr>
      <vt:lpstr>KEY FINDINGS: Disparity Trends in Disability by Cohort &amp; Gender</vt:lpstr>
      <vt:lpstr>ACKNOWLEDGEMENTS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Black-White Disparity in Late-Life Disability: Exploring the Effects of Age, Period, and Cohort</dc:title>
  <dc:creator>Shih-Fan (Sam) Lin</dc:creator>
  <cp:lastModifiedBy>Shih-Fan (Sam) Lin</cp:lastModifiedBy>
  <cp:revision>90</cp:revision>
  <dcterms:created xsi:type="dcterms:W3CDTF">2011-09-15T22:46:41Z</dcterms:created>
  <dcterms:modified xsi:type="dcterms:W3CDTF">2011-10-11T22:23:11Z</dcterms:modified>
</cp:coreProperties>
</file>