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1"/>
    <p:sldMasterId id="2147483677" r:id="rId2"/>
    <p:sldMasterId id="2147483703" r:id="rId3"/>
  </p:sldMasterIdLst>
  <p:notesMasterIdLst>
    <p:notesMasterId r:id="rId18"/>
  </p:notesMasterIdLst>
  <p:handoutMasterIdLst>
    <p:handoutMasterId r:id="rId19"/>
  </p:handoutMasterIdLst>
  <p:sldIdLst>
    <p:sldId id="291" r:id="rId4"/>
    <p:sldId id="282" r:id="rId5"/>
    <p:sldId id="283" r:id="rId6"/>
    <p:sldId id="303" r:id="rId7"/>
    <p:sldId id="296" r:id="rId8"/>
    <p:sldId id="306" r:id="rId9"/>
    <p:sldId id="304" r:id="rId10"/>
    <p:sldId id="298" r:id="rId11"/>
    <p:sldId id="299" r:id="rId12"/>
    <p:sldId id="300" r:id="rId13"/>
    <p:sldId id="301" r:id="rId14"/>
    <p:sldId id="302" r:id="rId15"/>
    <p:sldId id="307" r:id="rId16"/>
    <p:sldId id="305" r:id="rId17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291C"/>
    <a:srgbClr val="000000"/>
    <a:srgbClr val="C3C6A8"/>
    <a:srgbClr val="E87722"/>
    <a:srgbClr val="B7C9D3"/>
    <a:srgbClr val="7566A0"/>
    <a:srgbClr val="D0D3D4"/>
    <a:srgbClr val="DFD1A7"/>
    <a:srgbClr val="608E3A"/>
    <a:srgbClr val="48A9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handoutView">
  <p:normalViewPr snapVertSplitter="1" vertBarState="minimized" horzBarState="maximized">
    <p:restoredLeft sz="27811" autoAdjust="0"/>
    <p:restoredTop sz="93162" autoAdjust="0"/>
  </p:normalViewPr>
  <p:slideViewPr>
    <p:cSldViewPr snapToGrid="0" snapToObjects="1">
      <p:cViewPr>
        <p:scale>
          <a:sx n="97" d="100"/>
          <a:sy n="97" d="100"/>
        </p:scale>
        <p:origin x="-984" y="-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00"/>
    </p:cViewPr>
  </p:sorterViewPr>
  <p:notesViewPr>
    <p:cSldViewPr snapToGrid="0" snapToObjects="1">
      <p:cViewPr varScale="1">
        <p:scale>
          <a:sx n="81" d="100"/>
          <a:sy n="81" d="100"/>
        </p:scale>
        <p:origin x="-1998" y="-84"/>
      </p:cViewPr>
      <p:guideLst>
        <p:guide orient="horz" pos="2928"/>
        <p:guide pos="220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7780552742200354"/>
          <c:y val="3.3064140154761751E-2"/>
          <c:w val="0.69205156673369095"/>
          <c:h val="0.8797843280810692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85000"/>
                  <a:lumOff val="15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bg2">
                  <a:lumMod val="25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tx2">
                  <a:lumMod val="75000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4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>
                <a:solidFill>
                  <a:schemeClr val="accent4">
                    <a:lumMod val="75000"/>
                  </a:schemeClr>
                </a:solidFill>
              </a:ln>
            </c:spPr>
          </c:dPt>
          <c:dPt>
            <c:idx val="5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</c:spPr>
          </c:dPt>
          <c:dPt>
            <c:idx val="6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cat>
            <c:strRef>
              <c:f>Sheet1!$A$2:$A$8</c:f>
              <c:strCache>
                <c:ptCount val="7"/>
                <c:pt idx="0">
                  <c:v>Received disability benefits</c:v>
                </c:pt>
                <c:pt idx="1">
                  <c:v>Non-urban Residence</c:v>
                </c:pt>
                <c:pt idx="2">
                  <c:v>Married</c:v>
                </c:pt>
                <c:pt idx="3">
                  <c:v>Associates degree or higher</c:v>
                </c:pt>
                <c:pt idx="4">
                  <c:v>Caucasian</c:v>
                </c:pt>
                <c:pt idx="5">
                  <c:v>Prime working age</c:v>
                </c:pt>
                <c:pt idx="6">
                  <c:v>Female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0.80100000000000005</c:v>
                </c:pt>
                <c:pt idx="1">
                  <c:v>0.624</c:v>
                </c:pt>
                <c:pt idx="2">
                  <c:v>0.45800000000000002</c:v>
                </c:pt>
                <c:pt idx="3">
                  <c:v>0.5</c:v>
                </c:pt>
                <c:pt idx="4">
                  <c:v>0.72199999999999998</c:v>
                </c:pt>
                <c:pt idx="5">
                  <c:v>0.5</c:v>
                </c:pt>
                <c:pt idx="6">
                  <c:v>0.7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bg2">
                  <a:lumMod val="90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3">
                  <a:lumMod val="20000"/>
                  <a:lumOff val="80000"/>
                </a:schemeClr>
              </a:solidFill>
            </c:spPr>
          </c:dPt>
          <c:dPt>
            <c:idx val="4"/>
            <c:invertIfNegative val="0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</c:spPr>
          </c:dPt>
          <c:dPt>
            <c:idx val="5"/>
            <c:invertIfNegative val="0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</c:spPr>
          </c:dPt>
          <c:dPt>
            <c:idx val="6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c:spPr>
          </c:dPt>
          <c:cat>
            <c:strRef>
              <c:f>Sheet1!$A$2:$A$8</c:f>
              <c:strCache>
                <c:ptCount val="7"/>
                <c:pt idx="0">
                  <c:v>Received disability benefits</c:v>
                </c:pt>
                <c:pt idx="1">
                  <c:v>Non-urban Residence</c:v>
                </c:pt>
                <c:pt idx="2">
                  <c:v>Married</c:v>
                </c:pt>
                <c:pt idx="3">
                  <c:v>Associates degree or higher</c:v>
                </c:pt>
                <c:pt idx="4">
                  <c:v>Caucasian</c:v>
                </c:pt>
                <c:pt idx="5">
                  <c:v>Prime working age</c:v>
                </c:pt>
                <c:pt idx="6">
                  <c:v>Female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0.19899999999999995</c:v>
                </c:pt>
                <c:pt idx="1">
                  <c:v>0.376</c:v>
                </c:pt>
                <c:pt idx="2">
                  <c:v>0.54200000000000004</c:v>
                </c:pt>
                <c:pt idx="3">
                  <c:v>0.5</c:v>
                </c:pt>
                <c:pt idx="4">
                  <c:v>0.27800000000000002</c:v>
                </c:pt>
                <c:pt idx="5">
                  <c:v>0.5</c:v>
                </c:pt>
                <c:pt idx="6">
                  <c:v>0.30000000000000004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167744"/>
        <c:axId val="23169280"/>
      </c:barChart>
      <c:catAx>
        <c:axId val="23167744"/>
        <c:scaling>
          <c:orientation val="minMax"/>
        </c:scaling>
        <c:delete val="1"/>
        <c:axPos val="l"/>
        <c:majorTickMark val="out"/>
        <c:minorTickMark val="none"/>
        <c:tickLblPos val="nextTo"/>
        <c:crossAx val="23169280"/>
        <c:crosses val="autoZero"/>
        <c:auto val="1"/>
        <c:lblAlgn val="ctr"/>
        <c:lblOffset val="100"/>
        <c:noMultiLvlLbl val="0"/>
      </c:catAx>
      <c:valAx>
        <c:axId val="23169280"/>
        <c:scaling>
          <c:orientation val="minMax"/>
        </c:scaling>
        <c:delete val="0"/>
        <c:axPos val="b"/>
        <c:majorGridlines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 Black" pitchFamily="34" charset="0"/>
                <a:cs typeface="Arial" pitchFamily="34" charset="0"/>
              </a:defRPr>
            </a:pPr>
            <a:endParaRPr lang="en-US"/>
          </a:p>
        </c:txPr>
        <c:crossAx val="23167744"/>
        <c:crosses val="autoZero"/>
        <c:crossBetween val="between"/>
        <c:majorUnit val="0.25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0703CD-75B4-4E4D-91F7-690223992901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53F3B48D-7882-4896-8E80-90530FE68CB8}">
      <dgm:prSet phldrT="[Text]" custT="1"/>
      <dgm:spPr>
        <a:solidFill>
          <a:schemeClr val="bg2"/>
        </a:solidFill>
      </dgm:spPr>
      <dgm:t>
        <a:bodyPr/>
        <a:lstStyle/>
        <a:p>
          <a:r>
            <a:rPr lang="en-US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Inquired about Telework </a:t>
          </a:r>
        </a:p>
        <a:p>
          <a:r>
            <a:rPr lang="en-US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(all 402 respondents)</a:t>
          </a:r>
          <a:endParaRPr lang="en-US" sz="24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B9E5224F-C552-4027-B2BB-5CBADE64A781}" type="parTrans" cxnId="{453B9A48-45C7-4C8C-899B-C4EF9F0C0719}">
      <dgm:prSet/>
      <dgm:spPr/>
      <dgm:t>
        <a:bodyPr/>
        <a:lstStyle/>
        <a:p>
          <a:endParaRPr lang="en-US"/>
        </a:p>
      </dgm:t>
    </dgm:pt>
    <dgm:pt modelId="{4DA582AE-F1D5-4C29-91CB-CE13D2D18DDF}" type="sibTrans" cxnId="{453B9A48-45C7-4C8C-899B-C4EF9F0C0719}">
      <dgm:prSet/>
      <dgm:spPr/>
      <dgm:t>
        <a:bodyPr/>
        <a:lstStyle/>
        <a:p>
          <a:endParaRPr lang="en-US" dirty="0">
            <a:solidFill>
              <a:schemeClr val="accent1"/>
            </a:solidFill>
          </a:endParaRPr>
        </a:p>
      </dgm:t>
    </dgm:pt>
    <dgm:pt modelId="{0EB1C021-4644-446C-9BA1-6AC29B462A92}">
      <dgm:prSet phldrT="[Text]" custT="1"/>
      <dgm:spPr>
        <a:solidFill>
          <a:schemeClr val="bg2"/>
        </a:solidFill>
      </dgm:spPr>
      <dgm:t>
        <a:bodyPr/>
        <a:lstStyle/>
        <a:p>
          <a:r>
            <a:rPr lang="en-US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Applied for Telework Training </a:t>
          </a:r>
        </a:p>
        <a:p>
          <a:r>
            <a:rPr lang="en-US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(157 respondents)</a:t>
          </a:r>
          <a:endParaRPr lang="en-US" sz="24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811652F7-A617-45D9-8A92-35F1BC89A00D}" type="parTrans" cxnId="{6CDFAD8A-9873-4CC0-8085-D6E4A177F221}">
      <dgm:prSet/>
      <dgm:spPr/>
      <dgm:t>
        <a:bodyPr/>
        <a:lstStyle/>
        <a:p>
          <a:endParaRPr lang="en-US"/>
        </a:p>
      </dgm:t>
    </dgm:pt>
    <dgm:pt modelId="{39568BED-1D22-48A3-8619-9F77E6C1C260}" type="sibTrans" cxnId="{6CDFAD8A-9873-4CC0-8085-D6E4A177F221}">
      <dgm:prSet/>
      <dgm:spPr/>
      <dgm:t>
        <a:bodyPr/>
        <a:lstStyle/>
        <a:p>
          <a:endParaRPr lang="en-US" dirty="0"/>
        </a:p>
      </dgm:t>
    </dgm:pt>
    <dgm:pt modelId="{EC5EECE4-23F8-41D3-9B7B-F3D6A7E8668D}">
      <dgm:prSet phldrT="[Text]" custT="1"/>
      <dgm:spPr>
        <a:solidFill>
          <a:schemeClr val="bg2"/>
        </a:solidFill>
      </dgm:spPr>
      <dgm:t>
        <a:bodyPr/>
        <a:lstStyle/>
        <a:p>
          <a:pPr>
            <a:lnSpc>
              <a:spcPct val="100000"/>
            </a:lnSpc>
            <a:spcAft>
              <a:spcPts val="500"/>
            </a:spcAft>
          </a:pPr>
          <a:r>
            <a:rPr lang="en-US" sz="23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Employed in Telework in the past 2 years (133 respondents) </a:t>
          </a:r>
        </a:p>
        <a:p>
          <a:pPr>
            <a:lnSpc>
              <a:spcPct val="100000"/>
            </a:lnSpc>
            <a:spcAft>
              <a:spcPts val="500"/>
            </a:spcAft>
          </a:pPr>
          <a:r>
            <a:rPr lang="en-US" sz="2300" b="1" dirty="0" smtClean="0">
              <a:solidFill>
                <a:schemeClr val="tx1"/>
              </a:solidFill>
              <a:latin typeface="Arial Black" pitchFamily="34" charset="0"/>
              <a:cs typeface="Arial" pitchFamily="34" charset="0"/>
            </a:rPr>
            <a:t>Our Study Sample</a:t>
          </a:r>
          <a:endParaRPr lang="en-US" sz="23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08927E65-3FDA-4298-8065-600860BC6222}" type="parTrans" cxnId="{6E65EC2E-F839-4A1E-AEC1-DC3E5998DB7A}">
      <dgm:prSet/>
      <dgm:spPr/>
      <dgm:t>
        <a:bodyPr/>
        <a:lstStyle/>
        <a:p>
          <a:endParaRPr lang="en-US"/>
        </a:p>
      </dgm:t>
    </dgm:pt>
    <dgm:pt modelId="{CE939FEE-3C1A-4CA2-8A24-CFB40CBFA9CE}" type="sibTrans" cxnId="{6E65EC2E-F839-4A1E-AEC1-DC3E5998DB7A}">
      <dgm:prSet/>
      <dgm:spPr/>
      <dgm:t>
        <a:bodyPr/>
        <a:lstStyle/>
        <a:p>
          <a:endParaRPr lang="en-US"/>
        </a:p>
      </dgm:t>
    </dgm:pt>
    <dgm:pt modelId="{4442DB13-5039-4ACA-BC87-46A9598F87EC}" type="pres">
      <dgm:prSet presAssocID="{4F0703CD-75B4-4E4D-91F7-690223992901}" presName="linearFlow" presStyleCnt="0">
        <dgm:presLayoutVars>
          <dgm:resizeHandles val="exact"/>
        </dgm:presLayoutVars>
      </dgm:prSet>
      <dgm:spPr/>
    </dgm:pt>
    <dgm:pt modelId="{4B573DED-302B-4A48-B23A-C6AE8A2E50EA}" type="pres">
      <dgm:prSet presAssocID="{53F3B48D-7882-4896-8E80-90530FE68CB8}" presName="node" presStyleLbl="node1" presStyleIdx="0" presStyleCnt="3" custScaleX="149545" custScaleY="958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717D85-3824-4AB0-8416-5F79FC20C1E9}" type="pres">
      <dgm:prSet presAssocID="{4DA582AE-F1D5-4C29-91CB-CE13D2D18DDF}" presName="sibTrans" presStyleLbl="sibTrans2D1" presStyleIdx="0" presStyleCnt="2" custLinFactNeighborY="-8455"/>
      <dgm:spPr/>
      <dgm:t>
        <a:bodyPr/>
        <a:lstStyle/>
        <a:p>
          <a:endParaRPr lang="en-US"/>
        </a:p>
      </dgm:t>
    </dgm:pt>
    <dgm:pt modelId="{EE745CAB-584B-45DC-82A0-65FFA595E92B}" type="pres">
      <dgm:prSet presAssocID="{4DA582AE-F1D5-4C29-91CB-CE13D2D18DDF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3A0EA03C-A3E9-4C95-A4A7-7BEA696B01C4}" type="pres">
      <dgm:prSet presAssocID="{0EB1C021-4644-446C-9BA1-6AC29B462A92}" presName="node" presStyleLbl="node1" presStyleIdx="1" presStyleCnt="3" custScaleX="136644" custScaleY="88302" custLinFactNeighborY="-91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ED8797-8317-4F91-A0B5-41E86CE2DE34}" type="pres">
      <dgm:prSet presAssocID="{39568BED-1D22-48A3-8619-9F77E6C1C260}" presName="sibTrans" presStyleLbl="sibTrans2D1" presStyleIdx="1" presStyleCnt="2" custLinFactNeighborY="-8455"/>
      <dgm:spPr/>
      <dgm:t>
        <a:bodyPr/>
        <a:lstStyle/>
        <a:p>
          <a:endParaRPr lang="en-US"/>
        </a:p>
      </dgm:t>
    </dgm:pt>
    <dgm:pt modelId="{62612308-9852-406C-A5FF-5041398B498E}" type="pres">
      <dgm:prSet presAssocID="{39568BED-1D22-48A3-8619-9F77E6C1C260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6DBF60FC-1A6D-4A32-BBB4-91777E56E83E}" type="pres">
      <dgm:prSet presAssocID="{EC5EECE4-23F8-41D3-9B7B-F3D6A7E8668D}" presName="node" presStyleLbl="node1" presStyleIdx="2" presStyleCnt="3" custScaleX="96660" custScaleY="71675" custLinFactNeighborX="3462" custLinFactNeighborY="66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692BF58-A6EE-425D-BD09-618F275643F4}" type="presOf" srcId="{53F3B48D-7882-4896-8E80-90530FE68CB8}" destId="{4B573DED-302B-4A48-B23A-C6AE8A2E50EA}" srcOrd="0" destOrd="0" presId="urn:microsoft.com/office/officeart/2005/8/layout/process2"/>
    <dgm:cxn modelId="{252DC55C-4C36-4A6A-8DFF-BC11C160E9F3}" type="presOf" srcId="{4DA582AE-F1D5-4C29-91CB-CE13D2D18DDF}" destId="{22717D85-3824-4AB0-8416-5F79FC20C1E9}" srcOrd="0" destOrd="0" presId="urn:microsoft.com/office/officeart/2005/8/layout/process2"/>
    <dgm:cxn modelId="{6E65EC2E-F839-4A1E-AEC1-DC3E5998DB7A}" srcId="{4F0703CD-75B4-4E4D-91F7-690223992901}" destId="{EC5EECE4-23F8-41D3-9B7B-F3D6A7E8668D}" srcOrd="2" destOrd="0" parTransId="{08927E65-3FDA-4298-8065-600860BC6222}" sibTransId="{CE939FEE-3C1A-4CA2-8A24-CFB40CBFA9CE}"/>
    <dgm:cxn modelId="{90DEF6B4-C234-44C9-9AB0-971971358F22}" type="presOf" srcId="{4F0703CD-75B4-4E4D-91F7-690223992901}" destId="{4442DB13-5039-4ACA-BC87-46A9598F87EC}" srcOrd="0" destOrd="0" presId="urn:microsoft.com/office/officeart/2005/8/layout/process2"/>
    <dgm:cxn modelId="{35E02997-8220-44BC-AB80-A3BCDCD14956}" type="presOf" srcId="{4DA582AE-F1D5-4C29-91CB-CE13D2D18DDF}" destId="{EE745CAB-584B-45DC-82A0-65FFA595E92B}" srcOrd="1" destOrd="0" presId="urn:microsoft.com/office/officeart/2005/8/layout/process2"/>
    <dgm:cxn modelId="{453B9A48-45C7-4C8C-899B-C4EF9F0C0719}" srcId="{4F0703CD-75B4-4E4D-91F7-690223992901}" destId="{53F3B48D-7882-4896-8E80-90530FE68CB8}" srcOrd="0" destOrd="0" parTransId="{B9E5224F-C552-4027-B2BB-5CBADE64A781}" sibTransId="{4DA582AE-F1D5-4C29-91CB-CE13D2D18DDF}"/>
    <dgm:cxn modelId="{16CFDF4D-DB91-4BB5-B9C7-57F2678AFC41}" type="presOf" srcId="{0EB1C021-4644-446C-9BA1-6AC29B462A92}" destId="{3A0EA03C-A3E9-4C95-A4A7-7BEA696B01C4}" srcOrd="0" destOrd="0" presId="urn:microsoft.com/office/officeart/2005/8/layout/process2"/>
    <dgm:cxn modelId="{5A616F63-0994-41B4-9E61-32C3978EA716}" type="presOf" srcId="{EC5EECE4-23F8-41D3-9B7B-F3D6A7E8668D}" destId="{6DBF60FC-1A6D-4A32-BBB4-91777E56E83E}" srcOrd="0" destOrd="0" presId="urn:microsoft.com/office/officeart/2005/8/layout/process2"/>
    <dgm:cxn modelId="{B0FD9AFC-9973-4004-BE3B-20EA934B6EEB}" type="presOf" srcId="{39568BED-1D22-48A3-8619-9F77E6C1C260}" destId="{6FED8797-8317-4F91-A0B5-41E86CE2DE34}" srcOrd="0" destOrd="0" presId="urn:microsoft.com/office/officeart/2005/8/layout/process2"/>
    <dgm:cxn modelId="{6CDFAD8A-9873-4CC0-8085-D6E4A177F221}" srcId="{4F0703CD-75B4-4E4D-91F7-690223992901}" destId="{0EB1C021-4644-446C-9BA1-6AC29B462A92}" srcOrd="1" destOrd="0" parTransId="{811652F7-A617-45D9-8A92-35F1BC89A00D}" sibTransId="{39568BED-1D22-48A3-8619-9F77E6C1C260}"/>
    <dgm:cxn modelId="{956EAC85-5219-45B5-A977-A528AD607A48}" type="presOf" srcId="{39568BED-1D22-48A3-8619-9F77E6C1C260}" destId="{62612308-9852-406C-A5FF-5041398B498E}" srcOrd="1" destOrd="0" presId="urn:microsoft.com/office/officeart/2005/8/layout/process2"/>
    <dgm:cxn modelId="{236196E0-E309-44AE-A5B2-95BC16D5C035}" type="presParOf" srcId="{4442DB13-5039-4ACA-BC87-46A9598F87EC}" destId="{4B573DED-302B-4A48-B23A-C6AE8A2E50EA}" srcOrd="0" destOrd="0" presId="urn:microsoft.com/office/officeart/2005/8/layout/process2"/>
    <dgm:cxn modelId="{F5AFC221-2EA6-4992-B2CB-2AACDC124646}" type="presParOf" srcId="{4442DB13-5039-4ACA-BC87-46A9598F87EC}" destId="{22717D85-3824-4AB0-8416-5F79FC20C1E9}" srcOrd="1" destOrd="0" presId="urn:microsoft.com/office/officeart/2005/8/layout/process2"/>
    <dgm:cxn modelId="{543AD900-3EF6-4FCE-8CA3-928D18635AB3}" type="presParOf" srcId="{22717D85-3824-4AB0-8416-5F79FC20C1E9}" destId="{EE745CAB-584B-45DC-82A0-65FFA595E92B}" srcOrd="0" destOrd="0" presId="urn:microsoft.com/office/officeart/2005/8/layout/process2"/>
    <dgm:cxn modelId="{DDAC4286-0040-40D4-9D42-2F0B5F1ED44E}" type="presParOf" srcId="{4442DB13-5039-4ACA-BC87-46A9598F87EC}" destId="{3A0EA03C-A3E9-4C95-A4A7-7BEA696B01C4}" srcOrd="2" destOrd="0" presId="urn:microsoft.com/office/officeart/2005/8/layout/process2"/>
    <dgm:cxn modelId="{B7D138EA-4D45-4330-8530-E70AA32E8FAF}" type="presParOf" srcId="{4442DB13-5039-4ACA-BC87-46A9598F87EC}" destId="{6FED8797-8317-4F91-A0B5-41E86CE2DE34}" srcOrd="3" destOrd="0" presId="urn:microsoft.com/office/officeart/2005/8/layout/process2"/>
    <dgm:cxn modelId="{3B7F2E97-1565-4CAF-9474-630E7D0E3C50}" type="presParOf" srcId="{6FED8797-8317-4F91-A0B5-41E86CE2DE34}" destId="{62612308-9852-406C-A5FF-5041398B498E}" srcOrd="0" destOrd="0" presId="urn:microsoft.com/office/officeart/2005/8/layout/process2"/>
    <dgm:cxn modelId="{C6A1963E-F8AD-4E8D-BF8A-6FD056F248DB}" type="presParOf" srcId="{4442DB13-5039-4ACA-BC87-46A9598F87EC}" destId="{6DBF60FC-1A6D-4A32-BBB4-91777E56E83E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573DED-302B-4A48-B23A-C6AE8A2E50EA}">
      <dsp:nvSpPr>
        <dsp:cNvPr id="0" name=""/>
        <dsp:cNvSpPr/>
      </dsp:nvSpPr>
      <dsp:spPr>
        <a:xfrm>
          <a:off x="-1" y="4299"/>
          <a:ext cx="7721602" cy="1237653"/>
        </a:xfrm>
        <a:prstGeom prst="roundRect">
          <a:avLst>
            <a:gd name="adj" fmla="val 10000"/>
          </a:avLst>
        </a:prstGeom>
        <a:solidFill>
          <a:schemeClr val="bg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Inquired about Telework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(all 402 respondents)</a:t>
          </a:r>
          <a:endParaRPr lang="en-US" sz="24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36249" y="40549"/>
        <a:ext cx="7649102" cy="1165153"/>
      </dsp:txXfrm>
    </dsp:sp>
    <dsp:sp modelId="{22717D85-3824-4AB0-8416-5F79FC20C1E9}">
      <dsp:nvSpPr>
        <dsp:cNvPr id="0" name=""/>
        <dsp:cNvSpPr/>
      </dsp:nvSpPr>
      <dsp:spPr>
        <a:xfrm rot="5400000">
          <a:off x="3640865" y="1195643"/>
          <a:ext cx="439868" cy="5808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 dirty="0">
            <a:solidFill>
              <a:schemeClr val="accent1"/>
            </a:solidFill>
          </a:endParaRPr>
        </a:p>
      </dsp:txBody>
      <dsp:txXfrm rot="-5400000">
        <a:off x="3686534" y="1266150"/>
        <a:ext cx="348530" cy="307908"/>
      </dsp:txXfrm>
    </dsp:sp>
    <dsp:sp modelId="{3A0EA03C-A3E9-4C95-A4A7-7BEA696B01C4}">
      <dsp:nvSpPr>
        <dsp:cNvPr id="0" name=""/>
        <dsp:cNvSpPr/>
      </dsp:nvSpPr>
      <dsp:spPr>
        <a:xfrm>
          <a:off x="333063" y="1828443"/>
          <a:ext cx="7055472" cy="1139845"/>
        </a:xfrm>
        <a:prstGeom prst="roundRect">
          <a:avLst>
            <a:gd name="adj" fmla="val 10000"/>
          </a:avLst>
        </a:prstGeom>
        <a:solidFill>
          <a:schemeClr val="bg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Applied for Telework Training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(157 respondents)</a:t>
          </a:r>
          <a:endParaRPr lang="en-US" sz="24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366448" y="1861828"/>
        <a:ext cx="6988702" cy="1073075"/>
      </dsp:txXfrm>
    </dsp:sp>
    <dsp:sp modelId="{6FED8797-8317-4F91-A0B5-41E86CE2DE34}">
      <dsp:nvSpPr>
        <dsp:cNvPr id="0" name=""/>
        <dsp:cNvSpPr/>
      </dsp:nvSpPr>
      <dsp:spPr>
        <a:xfrm rot="5048300">
          <a:off x="3688543" y="2983063"/>
          <a:ext cx="534286" cy="5808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/>
        </a:p>
      </dsp:txBody>
      <dsp:txXfrm rot="-5400000">
        <a:off x="3773236" y="3006780"/>
        <a:ext cx="348530" cy="374000"/>
      </dsp:txXfrm>
    </dsp:sp>
    <dsp:sp modelId="{6DBF60FC-1A6D-4A32-BBB4-91777E56E83E}">
      <dsp:nvSpPr>
        <dsp:cNvPr id="0" name=""/>
        <dsp:cNvSpPr/>
      </dsp:nvSpPr>
      <dsp:spPr>
        <a:xfrm>
          <a:off x="1544086" y="3676946"/>
          <a:ext cx="4990939" cy="925216"/>
        </a:xfrm>
        <a:prstGeom prst="roundRect">
          <a:avLst>
            <a:gd name="adj" fmla="val 10000"/>
          </a:avLst>
        </a:prstGeom>
        <a:solidFill>
          <a:schemeClr val="bg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100000"/>
            </a:lnSpc>
            <a:spcBef>
              <a:spcPct val="0"/>
            </a:spcBef>
            <a:spcAft>
              <a:spcPts val="500"/>
            </a:spcAft>
          </a:pPr>
          <a:r>
            <a:rPr lang="en-US" sz="23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Employed in Telework in the past 2 years (133 respondents) </a:t>
          </a:r>
        </a:p>
        <a:p>
          <a:pPr lvl="0" algn="ctr" defTabSz="1022350">
            <a:lnSpc>
              <a:spcPct val="100000"/>
            </a:lnSpc>
            <a:spcBef>
              <a:spcPct val="0"/>
            </a:spcBef>
            <a:spcAft>
              <a:spcPts val="500"/>
            </a:spcAft>
          </a:pPr>
          <a:r>
            <a:rPr lang="en-US" sz="2300" b="1" kern="1200" dirty="0" smtClean="0">
              <a:solidFill>
                <a:schemeClr val="tx1"/>
              </a:solidFill>
              <a:latin typeface="Arial Black" pitchFamily="34" charset="0"/>
              <a:cs typeface="Arial" pitchFamily="34" charset="0"/>
            </a:rPr>
            <a:t>Our Study Sample</a:t>
          </a:r>
          <a:endParaRPr lang="en-US" sz="23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1571185" y="3704045"/>
        <a:ext cx="4936741" cy="8710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0.32682</cdr:x>
      <cdr:y>0.06933</cdr:y>
    </cdr:from>
    <cdr:to>
      <cdr:x>0.54072</cdr:x>
      <cdr:y>0.10773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59510" y="372807"/>
          <a:ext cx="1936955" cy="2064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3037146" cy="46450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z="1400" b="1" dirty="0" smtClean="0">
                <a:latin typeface="Arial" pitchFamily="34" charset="0"/>
                <a:cs typeface="Arial" pitchFamily="34" charset="0"/>
              </a:rPr>
              <a:t>Telework: Boon or Boondoggle?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Glazier, R., P.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Kunte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J.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Gettens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A. Henry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656" y="1"/>
            <a:ext cx="3037146" cy="46450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APHA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 139</a:t>
            </a:r>
            <a:r>
              <a:rPr lang="en-US" sz="1400" b="1" baseline="30000" dirty="0">
                <a:latin typeface="Arial" pitchFamily="34" charset="0"/>
                <a:cs typeface="Arial" pitchFamily="34" charset="0"/>
              </a:rPr>
              <a:t>th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Annual Meeting</a:t>
            </a:r>
          </a:p>
          <a:p>
            <a:pPr algn="l"/>
            <a:r>
              <a:rPr lang="en-US" dirty="0" smtClean="0">
                <a:latin typeface="Arial" pitchFamily="34" charset="0"/>
                <a:cs typeface="Arial" pitchFamily="34" charset="0"/>
              </a:rPr>
              <a:t>Washington, D.C.		10/31/2001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8830313"/>
            <a:ext cx="3037146" cy="46450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algn="ctr"/>
            <a:r>
              <a:rPr lang="en-US" sz="1400" dirty="0" smtClean="0">
                <a:latin typeface="Arial" pitchFamily="34" charset="0"/>
                <a:cs typeface="Arial" pitchFamily="34" charset="0"/>
              </a:rPr>
              <a:t>U. MA Medical School, </a:t>
            </a:r>
            <a:r>
              <a:rPr lang="en-US" sz="1400" smtClean="0">
                <a:latin typeface="Arial" pitchFamily="34" charset="0"/>
                <a:cs typeface="Arial" pitchFamily="34" charset="0"/>
              </a:rPr>
              <a:t>Abt Assocs. </a:t>
            </a:r>
            <a:r>
              <a:rPr lang="en-US" sz="1400" b="1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  <a:cs typeface="Arial" pitchFamily="34" charset="0"/>
              </a:rPr>
              <a:t>Work</a:t>
            </a:r>
            <a:r>
              <a:rPr lang="en-US" sz="1400" b="1" dirty="0" smtClean="0">
                <a:solidFill>
                  <a:srgbClr val="DA291C"/>
                </a:solidFill>
                <a:latin typeface="Arial Black" pitchFamily="34" charset="0"/>
                <a:cs typeface="Arial" pitchFamily="34" charset="0"/>
              </a:rPr>
              <a:t>Without</a:t>
            </a:r>
            <a:r>
              <a:rPr lang="en-US" sz="1400" b="1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  <a:cs typeface="Arial" pitchFamily="34" charset="0"/>
              </a:rPr>
              <a:t>Limits</a:t>
            </a:r>
            <a:endParaRPr lang="en-US" sz="1400" b="1" dirty="0">
              <a:solidFill>
                <a:schemeClr val="tx2">
                  <a:lumMod val="50000"/>
                </a:schemeClr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656" y="8830313"/>
            <a:ext cx="3037146" cy="46450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17AD22-C6D0-457E-98FE-15378F875323}" type="slidenum">
              <a:rPr lang="en-US" sz="1400" b="1" smtClean="0">
                <a:latin typeface="Arial" pitchFamily="34" charset="0"/>
                <a:cs typeface="Arial" pitchFamily="34" charset="0"/>
              </a:rPr>
              <a:t>‹#›</a:t>
            </a:fld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4391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41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C3F29CC5-00F7-42D8-B124-DBB9CF6078E9}" type="datetimeFigureOut">
              <a:rPr lang="en-US" smtClean="0"/>
              <a:t>10/26/2011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96913"/>
            <a:ext cx="4651375" cy="34877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15793"/>
            <a:ext cx="5608320" cy="4183380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7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41" y="882997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E6E49B88-C793-41F8-9EA0-1766465DAF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902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49B88-C793-41F8-9EA0-1766465DAF7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214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49B88-C793-41F8-9EA0-1766465DAF7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5994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49B88-C793-41F8-9EA0-1766465DAF74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051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defRPr sz="1800"/>
            </a:lvl1pPr>
            <a:lvl2pPr>
              <a:spcBef>
                <a:spcPts val="600"/>
              </a:spcBef>
              <a:spcAft>
                <a:spcPts val="0"/>
              </a:spcAft>
              <a:defRPr sz="1600"/>
            </a:lvl2pPr>
            <a:lvl3pPr>
              <a:spcBef>
                <a:spcPts val="600"/>
              </a:spcBef>
              <a:spcAft>
                <a:spcPts val="0"/>
              </a:spcAft>
              <a:defRPr sz="14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defRPr sz="1800"/>
            </a:lvl1pPr>
            <a:lvl2pPr>
              <a:spcBef>
                <a:spcPts val="600"/>
              </a:spcBef>
              <a:spcAft>
                <a:spcPts val="0"/>
              </a:spcAft>
              <a:defRPr sz="1600"/>
            </a:lvl2pPr>
            <a:lvl3pPr>
              <a:spcBef>
                <a:spcPts val="600"/>
              </a:spcBef>
              <a:spcAft>
                <a:spcPts val="0"/>
              </a:spcAft>
              <a:defRPr sz="14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889000" y="2651125"/>
            <a:ext cx="3413125" cy="3270250"/>
          </a:xfrm>
          <a:prstGeom prst="rect">
            <a:avLst/>
          </a:prstGeom>
        </p:spPr>
        <p:txBody>
          <a:bodyPr vert="horz"/>
          <a:lstStyle>
            <a:lvl1pPr marL="0" indent="0" algn="l">
              <a:spcAft>
                <a:spcPts val="0"/>
              </a:spcAft>
              <a:buNone/>
              <a:defRPr sz="3200">
                <a:latin typeface="Arial"/>
                <a:cs typeface="Arial"/>
              </a:defRPr>
            </a:lvl1pPr>
          </a:lstStyle>
          <a:p>
            <a:pPr algn="l">
              <a:spcAft>
                <a:spcPts val="0"/>
              </a:spcAft>
            </a:pPr>
            <a:r>
              <a:rPr lang="en-US" sz="2500" b="1" i="0" dirty="0" smtClean="0">
                <a:solidFill>
                  <a:schemeClr val="bg1"/>
                </a:solidFill>
                <a:latin typeface="Helvetica"/>
                <a:cs typeface="Helvetica"/>
              </a:rPr>
              <a:t>Presentation to the most amazing corporation in </a:t>
            </a:r>
          </a:p>
          <a:p>
            <a:pPr algn="l">
              <a:spcAft>
                <a:spcPts val="0"/>
              </a:spcAft>
            </a:pPr>
            <a:r>
              <a:rPr lang="en-US" sz="2500" b="1" i="0" dirty="0" smtClean="0">
                <a:solidFill>
                  <a:schemeClr val="bg1"/>
                </a:solidFill>
                <a:latin typeface="Helvetica"/>
                <a:cs typeface="Helvetica"/>
              </a:rPr>
              <a:t>the world. </a:t>
            </a:r>
          </a:p>
          <a:p>
            <a:pPr algn="l">
              <a:spcAft>
                <a:spcPts val="0"/>
              </a:spcAft>
            </a:pPr>
            <a:endParaRPr lang="en-US" sz="2500" b="1" i="0" dirty="0" smtClean="0">
              <a:solidFill>
                <a:schemeClr val="bg1"/>
              </a:solidFill>
              <a:latin typeface="Helvetica"/>
              <a:cs typeface="Helvetica"/>
            </a:endParaRPr>
          </a:p>
          <a:p>
            <a:pPr algn="l">
              <a:spcAft>
                <a:spcPts val="0"/>
              </a:spcAft>
            </a:pPr>
            <a:r>
              <a:rPr lang="en-US" sz="2500" b="0" i="0" dirty="0" err="1" smtClean="0">
                <a:solidFill>
                  <a:schemeClr val="bg1"/>
                </a:solidFill>
                <a:latin typeface="Helvetica"/>
                <a:cs typeface="Helvetica"/>
              </a:rPr>
              <a:t>Lorem</a:t>
            </a:r>
            <a:r>
              <a:rPr lang="en-US" sz="2500" b="0" i="0" dirty="0" smtClean="0">
                <a:solidFill>
                  <a:schemeClr val="bg1"/>
                </a:solidFill>
                <a:latin typeface="Helvetica"/>
                <a:cs typeface="Helvetica"/>
              </a:rPr>
              <a:t> </a:t>
            </a:r>
            <a:r>
              <a:rPr lang="en-US" sz="2500" b="0" i="0" dirty="0" err="1" smtClean="0">
                <a:solidFill>
                  <a:schemeClr val="bg1"/>
                </a:solidFill>
                <a:latin typeface="Helvetica"/>
                <a:cs typeface="Helvetica"/>
              </a:rPr>
              <a:t>ipsum</a:t>
            </a:r>
            <a:r>
              <a:rPr lang="en-US" sz="2500" b="0" i="0" dirty="0" smtClean="0">
                <a:solidFill>
                  <a:schemeClr val="bg1"/>
                </a:solidFill>
                <a:latin typeface="Helvetica"/>
                <a:cs typeface="Helvetica"/>
              </a:rPr>
              <a:t> dolor set </a:t>
            </a:r>
            <a:r>
              <a:rPr lang="en-US" sz="2500" b="0" i="0" dirty="0" err="1" smtClean="0">
                <a:solidFill>
                  <a:schemeClr val="bg1"/>
                </a:solidFill>
                <a:latin typeface="Helvetica"/>
                <a:cs typeface="Helvetica"/>
              </a:rPr>
              <a:t>amet</a:t>
            </a:r>
            <a:r>
              <a:rPr lang="en-US" sz="2500" b="0" i="0" dirty="0" smtClean="0">
                <a:solidFill>
                  <a:schemeClr val="bg1"/>
                </a:solidFill>
                <a:latin typeface="Helvetica"/>
                <a:cs typeface="Helvetica"/>
              </a:rPr>
              <a:t> magnum</a:t>
            </a:r>
            <a:r>
              <a:rPr lang="en-US" sz="2500" b="0" i="0" baseline="0" dirty="0" smtClean="0">
                <a:solidFill>
                  <a:schemeClr val="bg1"/>
                </a:solidFill>
                <a:latin typeface="Helvetica"/>
                <a:cs typeface="Helvetica"/>
              </a:rPr>
              <a:t> allure. </a:t>
            </a:r>
            <a:endParaRPr lang="en-US" sz="2500" b="0" i="0" dirty="0" smtClean="0">
              <a:solidFill>
                <a:schemeClr val="bg1"/>
              </a:solidFill>
              <a:latin typeface="Helvetica"/>
              <a:cs typeface="Helvetic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ounded Rectangle 22"/>
          <p:cNvSpPr/>
          <p:nvPr/>
        </p:nvSpPr>
        <p:spPr>
          <a:xfrm>
            <a:off x="6554724" y="6291232"/>
            <a:ext cx="1920239" cy="2413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692150" y="469900"/>
            <a:ext cx="6775147" cy="914400"/>
          </a:xfrm>
          <a:prstGeom prst="roundRect">
            <a:avLst>
              <a:gd name="adj" fmla="val 4514"/>
            </a:avLst>
          </a:prstGeom>
          <a:solidFill>
            <a:schemeClr val="accent1"/>
          </a:solidFill>
          <a:ln>
            <a:solidFill>
              <a:srgbClr val="DA29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3232" y="469900"/>
            <a:ext cx="6747715" cy="9223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Slide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3900" y="1536700"/>
            <a:ext cx="7721600" cy="46019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marL="1143000" lvl="2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</a:pPr>
            <a:r>
              <a:rPr lang="en-US" dirty="0" smtClean="0"/>
              <a:t>Third level</a:t>
            </a:r>
          </a:p>
        </p:txBody>
      </p:sp>
      <p:sp>
        <p:nvSpPr>
          <p:cNvPr id="7" name="Title Placeholder 1"/>
          <p:cNvSpPr txBox="1">
            <a:spLocks/>
          </p:cNvSpPr>
          <p:nvPr/>
        </p:nvSpPr>
        <p:spPr>
          <a:xfrm>
            <a:off x="7471615" y="274638"/>
            <a:ext cx="121518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 smtClean="0">
              <a:ln>
                <a:noFill/>
              </a:ln>
              <a:solidFill>
                <a:srgbClr val="FF000A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13" name="Title Placeholder 1"/>
          <p:cNvSpPr txBox="1">
            <a:spLocks/>
          </p:cNvSpPr>
          <p:nvPr/>
        </p:nvSpPr>
        <p:spPr>
          <a:xfrm>
            <a:off x="7471615" y="274638"/>
            <a:ext cx="121518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 smtClean="0">
              <a:ln>
                <a:noFill/>
              </a:ln>
              <a:solidFill>
                <a:srgbClr val="FF000A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pic>
        <p:nvPicPr>
          <p:cNvPr id="15" name="Picture 14" descr="abt_GEO_white.ai"/>
          <p:cNvPicPr>
            <a:picLocks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3480" y="469900"/>
            <a:ext cx="914400" cy="914400"/>
          </a:xfrm>
          <a:prstGeom prst="roundRect">
            <a:avLst>
              <a:gd name="adj" fmla="val 3376"/>
            </a:avLst>
          </a:prstGeom>
          <a:solidFill>
            <a:schemeClr val="accent2"/>
          </a:solidFill>
        </p:spPr>
      </p:pic>
      <p:sp>
        <p:nvSpPr>
          <p:cNvPr id="9" name="Slide Number Placeholder 5"/>
          <p:cNvSpPr txBox="1">
            <a:spLocks/>
          </p:cNvSpPr>
          <p:nvPr/>
        </p:nvSpPr>
        <p:spPr>
          <a:xfrm>
            <a:off x="6058753" y="623408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Helvetica"/>
                <a:cs typeface="Helvetica"/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Abt Associates </a:t>
            </a:r>
            <a:r>
              <a:rPr lang="en-US" sz="800" dirty="0" smtClean="0">
                <a:solidFill>
                  <a:srgbClr val="FFFFFF"/>
                </a:solidFill>
                <a:latin typeface="Arial"/>
                <a:cs typeface="Arial"/>
              </a:rPr>
              <a:t>| pg </a:t>
            </a:r>
            <a:fld id="{B24152A7-EAFD-4862-85A2-527423E9945A}" type="slidenum">
              <a:rPr lang="en-US" sz="800" smtClean="0">
                <a:solidFill>
                  <a:srgbClr val="FFFFFF"/>
                </a:solidFill>
                <a:latin typeface="Arial"/>
                <a:cs typeface="Arial"/>
              </a:rPr>
              <a:t>‹#›</a:t>
            </a:fld>
            <a:endParaRPr kumimoji="0" lang="en-US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85803" y="6291232"/>
            <a:ext cx="2880360" cy="241300"/>
          </a:xfrm>
          <a:prstGeom prst="roundRect">
            <a:avLst>
              <a:gd name="adj" fmla="val 0"/>
            </a:avLst>
          </a:prstGeom>
          <a:solidFill>
            <a:srgbClr val="D0D3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3619500" y="6291232"/>
            <a:ext cx="932688" cy="241300"/>
          </a:xfrm>
          <a:prstGeom prst="roundRect">
            <a:avLst>
              <a:gd name="adj" fmla="val 0"/>
            </a:avLst>
          </a:prstGeom>
          <a:solidFill>
            <a:srgbClr val="C3C6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4589018" y="6291232"/>
            <a:ext cx="1920239" cy="241300"/>
          </a:xfrm>
          <a:prstGeom prst="roundRect">
            <a:avLst>
              <a:gd name="adj" fmla="val 0"/>
            </a:avLst>
          </a:prstGeom>
          <a:solidFill>
            <a:srgbClr val="B7C9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5" r:id="rId2"/>
    <p:sldLayoutId id="2147483686" r:id="rId3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lnSpc>
          <a:spcPct val="100000"/>
        </a:lnSpc>
        <a:spcBef>
          <a:spcPts val="768"/>
        </a:spcBef>
        <a:spcAft>
          <a:spcPts val="800"/>
        </a:spcAft>
        <a:buClr>
          <a:srgbClr val="DA291C"/>
        </a:buClr>
        <a:buFont typeface="Wingdings" charset="2"/>
        <a:buChar char="§"/>
        <a:defRPr sz="2400" kern="1200" baseline="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lnSpc>
          <a:spcPct val="100000"/>
        </a:lnSpc>
        <a:spcBef>
          <a:spcPts val="768"/>
        </a:spcBef>
        <a:spcAft>
          <a:spcPts val="800"/>
        </a:spcAft>
        <a:buFont typeface="Arial"/>
        <a:buChar char="–"/>
        <a:defRPr lang="en-US" sz="2000" kern="1200" dirty="0" smtClean="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lnSpc>
          <a:spcPct val="100000"/>
        </a:lnSpc>
        <a:spcBef>
          <a:spcPts val="768"/>
        </a:spcBef>
        <a:spcAft>
          <a:spcPts val="800"/>
        </a:spcAft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Helvetica"/>
          <a:ea typeface="+mn-ea"/>
          <a:cs typeface="Helvetica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Helvetica"/>
          <a:ea typeface="+mn-e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 txBox="1">
            <a:spLocks/>
          </p:cNvSpPr>
          <p:nvPr/>
        </p:nvSpPr>
        <p:spPr>
          <a:xfrm>
            <a:off x="7471615" y="274638"/>
            <a:ext cx="121518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 smtClean="0">
              <a:ln>
                <a:noFill/>
              </a:ln>
              <a:solidFill>
                <a:srgbClr val="FF000A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pic>
        <p:nvPicPr>
          <p:cNvPr id="4" name="Picture 3" descr="abt_assoc_lockup.ai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8500" y="627211"/>
            <a:ext cx="1460250" cy="1471727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698500" y="2404645"/>
            <a:ext cx="3848778" cy="3826144"/>
          </a:xfrm>
          <a:prstGeom prst="roundRect">
            <a:avLst>
              <a:gd name="adj" fmla="val 953"/>
            </a:avLst>
          </a:prstGeom>
          <a:solidFill>
            <a:srgbClr val="DA29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4400" b="1" i="0" kern="1200">
          <a:solidFill>
            <a:srgbClr val="FF000A"/>
          </a:solidFill>
          <a:latin typeface="Helvetica"/>
          <a:ea typeface="+mj-ea"/>
          <a:cs typeface="Helvetica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FF000A"/>
        </a:buClr>
        <a:buFont typeface="Wingdings" charset="2"/>
        <a:buChar char="§"/>
        <a:defRPr sz="3200" kern="1200" baseline="0">
          <a:solidFill>
            <a:schemeClr val="tx1"/>
          </a:solidFill>
          <a:latin typeface="Helvetica"/>
          <a:ea typeface="+mn-ea"/>
          <a:cs typeface="Helvetic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Helvetica"/>
          <a:ea typeface="+mn-ea"/>
          <a:cs typeface="Helvetica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Helvetica"/>
          <a:ea typeface="+mn-ea"/>
          <a:cs typeface="Helvetica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Helvetica"/>
          <a:ea typeface="+mn-ea"/>
          <a:cs typeface="Helvetica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Helvetica"/>
          <a:ea typeface="+mn-e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ounded Rectangle 22"/>
          <p:cNvSpPr/>
          <p:nvPr/>
        </p:nvSpPr>
        <p:spPr>
          <a:xfrm>
            <a:off x="6554724" y="6291232"/>
            <a:ext cx="1920239" cy="2413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Placeholder 1"/>
          <p:cNvSpPr txBox="1">
            <a:spLocks/>
          </p:cNvSpPr>
          <p:nvPr/>
        </p:nvSpPr>
        <p:spPr>
          <a:xfrm>
            <a:off x="7471615" y="274638"/>
            <a:ext cx="121518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 smtClean="0">
              <a:ln>
                <a:noFill/>
              </a:ln>
              <a:solidFill>
                <a:srgbClr val="FF000A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13" name="Title Placeholder 1"/>
          <p:cNvSpPr txBox="1">
            <a:spLocks/>
          </p:cNvSpPr>
          <p:nvPr/>
        </p:nvSpPr>
        <p:spPr>
          <a:xfrm>
            <a:off x="7471615" y="274638"/>
            <a:ext cx="121518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 smtClean="0">
              <a:ln>
                <a:noFill/>
              </a:ln>
              <a:solidFill>
                <a:srgbClr val="FF000A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85803" y="6291232"/>
            <a:ext cx="2880360" cy="241300"/>
          </a:xfrm>
          <a:prstGeom prst="roundRect">
            <a:avLst>
              <a:gd name="adj" fmla="val 0"/>
            </a:avLst>
          </a:prstGeom>
          <a:solidFill>
            <a:srgbClr val="D0D3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3619500" y="6291232"/>
            <a:ext cx="932688" cy="241300"/>
          </a:xfrm>
          <a:prstGeom prst="roundRect">
            <a:avLst>
              <a:gd name="adj" fmla="val 0"/>
            </a:avLst>
          </a:prstGeom>
          <a:solidFill>
            <a:srgbClr val="C3C6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4589018" y="6291232"/>
            <a:ext cx="1920239" cy="241300"/>
          </a:xfrm>
          <a:prstGeom prst="roundRect">
            <a:avLst>
              <a:gd name="adj" fmla="val 0"/>
            </a:avLst>
          </a:prstGeom>
          <a:solidFill>
            <a:srgbClr val="B7C9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 descr="abt_logo.tag_rgb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723" y="4223680"/>
            <a:ext cx="3110527" cy="142114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lnSpc>
          <a:spcPct val="100000"/>
        </a:lnSpc>
        <a:spcBef>
          <a:spcPts val="768"/>
        </a:spcBef>
        <a:spcAft>
          <a:spcPts val="800"/>
        </a:spcAft>
        <a:buClr>
          <a:srgbClr val="DA291C"/>
        </a:buClr>
        <a:buFont typeface="Wingdings" charset="2"/>
        <a:buChar char="§"/>
        <a:defRPr sz="2400" kern="1200" baseline="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lnSpc>
          <a:spcPct val="100000"/>
        </a:lnSpc>
        <a:spcBef>
          <a:spcPts val="768"/>
        </a:spcBef>
        <a:spcAft>
          <a:spcPts val="800"/>
        </a:spcAft>
        <a:buFont typeface="Arial"/>
        <a:buChar char="–"/>
        <a:defRPr lang="en-US" sz="2000" kern="1200" dirty="0" smtClean="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lnSpc>
          <a:spcPct val="100000"/>
        </a:lnSpc>
        <a:spcBef>
          <a:spcPts val="768"/>
        </a:spcBef>
        <a:spcAft>
          <a:spcPts val="800"/>
        </a:spcAft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Helvetica"/>
          <a:ea typeface="+mn-ea"/>
          <a:cs typeface="Helvetica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Helvetica"/>
          <a:ea typeface="+mn-e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-ceo.org/" TargetMode="External"/><Relationship Id="rId2" Type="http://schemas.openxmlformats.org/officeDocument/2006/relationships/hyperlink" Target="http://www.abtassociates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workwithoutlimits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704850" y="2404643"/>
            <a:ext cx="3819525" cy="3826146"/>
          </a:xfrm>
        </p:spPr>
        <p:txBody>
          <a:bodyPr>
            <a:noAutofit/>
          </a:bodyPr>
          <a:lstStyle/>
          <a:p>
            <a:endParaRPr lang="en-US" sz="400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Telework</a:t>
            </a:r>
            <a:r>
              <a:rPr lang="en-US" dirty="0">
                <a:solidFill>
                  <a:schemeClr val="bg1"/>
                </a:solidFill>
              </a:rPr>
              <a:t>: Boon or </a:t>
            </a:r>
            <a:r>
              <a:rPr lang="en-US" dirty="0" smtClean="0">
                <a:solidFill>
                  <a:schemeClr val="bg1"/>
                </a:solidFill>
              </a:rPr>
              <a:t>Boondoggle? </a:t>
            </a:r>
          </a:p>
          <a:p>
            <a:r>
              <a:rPr lang="en-US" sz="2700" dirty="0" smtClean="0">
                <a:solidFill>
                  <a:schemeClr val="bg1"/>
                </a:solidFill>
              </a:rPr>
              <a:t>Does </a:t>
            </a:r>
            <a:r>
              <a:rPr lang="en-US" sz="2700" dirty="0">
                <a:solidFill>
                  <a:schemeClr val="bg1"/>
                </a:solidFill>
              </a:rPr>
              <a:t>it provide acceptable employment opportunities for persons with d</a:t>
            </a:r>
            <a:r>
              <a:rPr lang="en-US" sz="2700" dirty="0" smtClean="0">
                <a:solidFill>
                  <a:schemeClr val="bg1"/>
                </a:solidFill>
              </a:rPr>
              <a:t>isabilities?  </a:t>
            </a:r>
          </a:p>
          <a:p>
            <a:pPr algn="r"/>
            <a:r>
              <a:rPr lang="en-US" sz="2700" dirty="0" smtClean="0">
                <a:solidFill>
                  <a:schemeClr val="bg1"/>
                </a:solidFill>
              </a:rPr>
              <a:t>APHA 2011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613100" y="2404643"/>
            <a:ext cx="904875" cy="914119"/>
          </a:xfrm>
          <a:prstGeom prst="roundRect">
            <a:avLst>
              <a:gd name="adj" fmla="val 2207"/>
            </a:avLst>
          </a:prstGeom>
          <a:solidFill>
            <a:srgbClr val="BFCED6"/>
          </a:solidFill>
          <a:ln>
            <a:solidFill>
              <a:srgbClr val="D0D3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522288" y="5316670"/>
            <a:ext cx="910246" cy="914119"/>
          </a:xfrm>
          <a:prstGeom prst="roundRect">
            <a:avLst>
              <a:gd name="adj" fmla="val 2207"/>
            </a:avLst>
          </a:prstGeom>
          <a:solidFill>
            <a:srgbClr val="DFD1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597225" y="5316670"/>
            <a:ext cx="1878455" cy="914119"/>
          </a:xfrm>
          <a:prstGeom prst="roundRect">
            <a:avLst>
              <a:gd name="adj" fmla="val 2207"/>
            </a:avLst>
          </a:prstGeom>
          <a:solidFill>
            <a:srgbClr val="C3C6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027" name="Picture 3" descr="C:\Users\GlazierR\AppData\Local\Microsoft\Windows\Temporary Internet Files\Content.IE5\ETO775ZD\MP900400004[1]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551"/>
          <a:stretch/>
        </p:blipFill>
        <p:spPr bwMode="auto">
          <a:xfrm>
            <a:off x="4613100" y="3414012"/>
            <a:ext cx="2021929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0445" y="1033043"/>
            <a:ext cx="2069855" cy="2743200"/>
          </a:xfrm>
          <a:prstGeom prst="rect">
            <a:avLst/>
          </a:prstGeom>
          <a:ln w="101600" cmpd="sng">
            <a:solidFill>
              <a:schemeClr val="accent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4" r="5672"/>
          <a:stretch/>
        </p:blipFill>
        <p:spPr>
          <a:xfrm>
            <a:off x="2209800" y="923737"/>
            <a:ext cx="4086225" cy="64008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036" y="4328411"/>
            <a:ext cx="2461846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dirty="0" smtClean="0"/>
              <a:t>Authors / Funding / Disclosure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723900" y="1465006"/>
            <a:ext cx="7721600" cy="477847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300" dirty="0" smtClean="0"/>
              <a:t>Presenter:	Raymond E. Glazier, Ph.D., Director, Center for the Advancement of Rehabilitation &amp; Disability Services, Abt Associates Inc., Cambridge, MA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300" dirty="0" smtClean="0"/>
              <a:t>Coauthors:  Parag Kunte, MPH; John H. Gettens, Ph.D.; and Alexis D. Henry, Sc.D., University of Massachusetts Medical School, Center for Health Policy &amp; Research, WorkWithoutLimits initiative.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300" dirty="0" smtClean="0">
                <a:solidFill>
                  <a:schemeClr val="accent1"/>
                </a:solidFill>
              </a:rPr>
              <a:t>Funding: </a:t>
            </a:r>
            <a:r>
              <a:rPr lang="en-US" sz="2300" dirty="0" smtClean="0"/>
              <a:t>The MA </a:t>
            </a:r>
            <a:r>
              <a:rPr lang="en-US" sz="2300" dirty="0"/>
              <a:t>Medicaid Infrastructure and Comprehensive Employment Opportunities Grant (MI-CEO</a:t>
            </a:r>
            <a:r>
              <a:rPr lang="en-US" sz="2300" dirty="0" smtClean="0"/>
              <a:t>) is funded by Centers </a:t>
            </a:r>
            <a:r>
              <a:rPr lang="en-US" sz="2300" dirty="0"/>
              <a:t>for Medicare and Medicaid Services (CFDA No. 93.768</a:t>
            </a:r>
            <a:r>
              <a:rPr lang="en-US" sz="2300" dirty="0" smtClean="0"/>
              <a:t>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300" dirty="0" smtClean="0"/>
              <a:t> </a:t>
            </a:r>
            <a:r>
              <a:rPr lang="en-US" sz="2300" dirty="0" smtClean="0">
                <a:solidFill>
                  <a:schemeClr val="accent1"/>
                </a:solidFill>
              </a:rPr>
              <a:t>Disclosure: </a:t>
            </a:r>
            <a:r>
              <a:rPr lang="en-US" sz="2300" dirty="0" smtClean="0"/>
              <a:t>None of the </a:t>
            </a:r>
            <a:r>
              <a:rPr lang="en-US" sz="2300" dirty="0" smtClean="0">
                <a:solidFill>
                  <a:srgbClr val="000000"/>
                </a:solidFill>
              </a:rPr>
              <a:t>authors have any commercial relationships or other Conflicts of Interest </a:t>
            </a:r>
            <a:r>
              <a:rPr lang="en-US" sz="2300" dirty="0">
                <a:solidFill>
                  <a:srgbClr val="000000"/>
                </a:solidFill>
              </a:rPr>
              <a:t>to </a:t>
            </a:r>
            <a:r>
              <a:rPr lang="en-US" sz="2300" dirty="0" smtClean="0">
                <a:solidFill>
                  <a:srgbClr val="000000"/>
                </a:solidFill>
              </a:rPr>
              <a:t>disclose.</a:t>
            </a:r>
            <a:endParaRPr lang="en-US" sz="23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6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Nature of Telework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What is Telework?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3735" name="Rectangle 7"/>
          <p:cNvSpPr>
            <a:spLocks noGrp="1" noChangeArrowheads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 </a:t>
            </a:r>
            <a:r>
              <a:rPr lang="en-US" sz="2000" dirty="0"/>
              <a:t>Telecommuting or telework is an employment arrangement in which an employee or contractor of a company works at a remote location (typically from home) and uses communications technology such as computers, telephones, video, and fax machines to interact with others to conduct company business</a:t>
            </a:r>
            <a:r>
              <a:rPr lang="en-US" sz="2000" dirty="0" smtClean="0"/>
              <a:t>.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What is the Concern?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Telework, which is a relatively new employment practice, has been the subject of mixed reviews in the disability community:  Is it empowering for job seekers with </a:t>
            </a:r>
            <a:r>
              <a:rPr lang="en-US" sz="2000" dirty="0" smtClean="0"/>
              <a:t>disabilities, who often have limited options?  </a:t>
            </a:r>
            <a:r>
              <a:rPr lang="en-US" sz="2000" dirty="0"/>
              <a:t>Or is it unacceptably isolating, sequestering workers with disabilities in their </a:t>
            </a:r>
            <a:r>
              <a:rPr lang="en-US" sz="2000" dirty="0" smtClean="0"/>
              <a:t>homes with little career advancement opportunity?</a:t>
            </a:r>
            <a:endParaRPr lang="en-US" sz="2000" dirty="0"/>
          </a:p>
          <a:p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Survey of Teleworkers with Disabilities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73626" y="1536700"/>
            <a:ext cx="8071874" cy="4601909"/>
          </a:xfrm>
        </p:spPr>
        <p:txBody>
          <a:bodyPr>
            <a:noAutofit/>
          </a:bodyPr>
          <a:lstStyle/>
          <a:p>
            <a:pPr indent="0">
              <a:spcBef>
                <a:spcPts val="500"/>
              </a:spcBef>
              <a:spcAft>
                <a:spcPts val="500"/>
              </a:spcAft>
            </a:pPr>
            <a:r>
              <a:rPr lang="en-US" sz="2300" dirty="0"/>
              <a:t>In 2010, </a:t>
            </a:r>
            <a:r>
              <a:rPr lang="en-US" sz="2300" dirty="0" smtClean="0">
                <a:solidFill>
                  <a:schemeClr val="accent1"/>
                </a:solidFill>
              </a:rPr>
              <a:t>WorkWithoutLimits </a:t>
            </a:r>
            <a:r>
              <a:rPr lang="en-US" sz="2300" dirty="0"/>
              <a:t>conducted a consumer survey of persons connected to a national Ticket to Work EN organization that trains and employs persons with disabilities for </a:t>
            </a:r>
            <a:r>
              <a:rPr lang="en-US" sz="2300" dirty="0" smtClean="0"/>
              <a:t>telework. </a:t>
            </a:r>
          </a:p>
          <a:p>
            <a:pPr indent="0">
              <a:spcBef>
                <a:spcPts val="500"/>
              </a:spcBef>
              <a:spcAft>
                <a:spcPts val="500"/>
              </a:spcAft>
            </a:pPr>
            <a:r>
              <a:rPr lang="en-US" sz="2300" dirty="0"/>
              <a:t>T</a:t>
            </a:r>
            <a:r>
              <a:rPr lang="en-US" sz="2300" dirty="0" smtClean="0"/>
              <a:t>he </a:t>
            </a:r>
            <a:r>
              <a:rPr lang="en-US" sz="2300" dirty="0"/>
              <a:t>survey was designed </a:t>
            </a:r>
            <a:r>
              <a:rPr lang="en-US" sz="2300" dirty="0" smtClean="0"/>
              <a:t>by Abt Associates and fielded by </a:t>
            </a:r>
            <a:r>
              <a:rPr lang="en-US" sz="2300" dirty="0" smtClean="0">
                <a:solidFill>
                  <a:schemeClr val="accent1"/>
                </a:solidFill>
              </a:rPr>
              <a:t>WWL </a:t>
            </a:r>
            <a:r>
              <a:rPr lang="en-US" sz="2300" dirty="0" smtClean="0"/>
              <a:t>to </a:t>
            </a:r>
            <a:r>
              <a:rPr lang="en-US" sz="2300" dirty="0"/>
              <a:t>help understand the nature of telework as experienced by persons with disabilities. </a:t>
            </a:r>
            <a:endParaRPr lang="en-US" sz="2300" dirty="0" smtClean="0"/>
          </a:p>
          <a:p>
            <a:pPr indent="0">
              <a:spcBef>
                <a:spcPts val="500"/>
              </a:spcBef>
              <a:spcAft>
                <a:spcPts val="500"/>
              </a:spcAft>
            </a:pPr>
            <a:r>
              <a:rPr lang="en-US" sz="2300" dirty="0" smtClean="0"/>
              <a:t>Respondents </a:t>
            </a:r>
            <a:r>
              <a:rPr lang="en-US" sz="2300" dirty="0"/>
              <a:t>were solicited via an e-mail blast to 10,000 </a:t>
            </a:r>
            <a:r>
              <a:rPr lang="en-US" sz="2300" dirty="0" smtClean="0"/>
              <a:t>persons with disabilities </a:t>
            </a:r>
            <a:r>
              <a:rPr lang="en-US" sz="2300" dirty="0"/>
              <a:t>who had contacted the EN about </a:t>
            </a:r>
            <a:r>
              <a:rPr lang="en-US" sz="2300" dirty="0" smtClean="0"/>
              <a:t>telework. </a:t>
            </a:r>
          </a:p>
          <a:p>
            <a:pPr indent="0">
              <a:spcBef>
                <a:spcPts val="500"/>
              </a:spcBef>
              <a:spcAft>
                <a:spcPts val="500"/>
              </a:spcAft>
            </a:pPr>
            <a:r>
              <a:rPr lang="en-US" sz="2300" dirty="0" smtClean="0"/>
              <a:t>They </a:t>
            </a:r>
            <a:r>
              <a:rPr lang="en-US" sz="2300" dirty="0"/>
              <a:t>were directed to an Internet survey of 63 questions and offered a gift card as reward for completion.</a:t>
            </a:r>
          </a:p>
          <a:p>
            <a:pPr indent="0">
              <a:spcBef>
                <a:spcPts val="500"/>
              </a:spcBef>
              <a:spcAft>
                <a:spcPts val="500"/>
              </a:spcAft>
            </a:pP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15479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Respondents’  Involvement Level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1942286"/>
              </p:ext>
            </p:extLst>
          </p:nvPr>
        </p:nvGraphicFramePr>
        <p:xfrm>
          <a:off x="723900" y="1536700"/>
          <a:ext cx="7721600" cy="4602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46754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algn="ctr"/>
            <a:r>
              <a:rPr lang="en-US" dirty="0" smtClean="0"/>
              <a:t>Demographic Characteristics</a:t>
            </a:r>
            <a:endParaRPr lang="en-US" dirty="0"/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2521146827"/>
              </p:ext>
            </p:extLst>
          </p:nvPr>
        </p:nvGraphicFramePr>
        <p:xfrm>
          <a:off x="-1700981" y="1163791"/>
          <a:ext cx="10038735" cy="51512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919316" y="1393834"/>
            <a:ext cx="2231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 Black" pitchFamily="34" charset="0"/>
              </a:rPr>
              <a:t>Female</a:t>
            </a:r>
            <a:endParaRPr 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9316" y="2084439"/>
            <a:ext cx="25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 Black" pitchFamily="34" charset="0"/>
              </a:rPr>
              <a:t>Prime working age</a:t>
            </a:r>
            <a:endParaRPr 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19316" y="2703871"/>
            <a:ext cx="2517058" cy="373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 Black" pitchFamily="34" charset="0"/>
              </a:rPr>
              <a:t>Caucasian</a:t>
            </a:r>
            <a:endParaRPr 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45572" y="3326295"/>
            <a:ext cx="3952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 Black" pitchFamily="34" charset="0"/>
              </a:rPr>
              <a:t>Associates degree or higher</a:t>
            </a:r>
            <a:endParaRPr 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19315" y="4011561"/>
            <a:ext cx="2231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 Black" pitchFamily="34" charset="0"/>
              </a:rPr>
              <a:t>Married</a:t>
            </a:r>
            <a:endParaRPr 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19315" y="4670323"/>
            <a:ext cx="3460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 Black" pitchFamily="34" charset="0"/>
              </a:rPr>
              <a:t>Non- urban residence</a:t>
            </a:r>
            <a:endParaRPr 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19316" y="5299583"/>
            <a:ext cx="3972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 Black" pitchFamily="34" charset="0"/>
              </a:rPr>
              <a:t>Received disability benefits</a:t>
            </a:r>
            <a:endParaRPr 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94263" y="1440000"/>
            <a:ext cx="27333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 Black" pitchFamily="34" charset="0"/>
              </a:rPr>
              <a:t>Male or transgender</a:t>
            </a:r>
            <a:endParaRPr lang="en-US" sz="1200" dirty="0">
              <a:latin typeface="Arial Black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990735" y="2094273"/>
            <a:ext cx="13470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 Black" pitchFamily="34" charset="0"/>
              </a:rPr>
              <a:t>Other age</a:t>
            </a:r>
            <a:endParaRPr lang="en-US" sz="1200" dirty="0">
              <a:latin typeface="Arial Black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87496" y="2752184"/>
            <a:ext cx="13076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 Black" pitchFamily="34" charset="0"/>
              </a:rPr>
              <a:t>Other race</a:t>
            </a:r>
            <a:endParaRPr lang="en-US" sz="1200" dirty="0">
              <a:latin typeface="Arial Black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378245" y="3372462"/>
            <a:ext cx="32839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 Black" pitchFamily="34" charset="0"/>
              </a:rPr>
              <a:t>Less than Associates degree</a:t>
            </a:r>
            <a:endParaRPr lang="en-US" sz="1200" dirty="0">
              <a:latin typeface="Arial Black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795825" y="4057727"/>
            <a:ext cx="14534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 Black" pitchFamily="34" charset="0"/>
              </a:rPr>
              <a:t>Not married</a:t>
            </a:r>
            <a:endParaRPr lang="en-US" sz="1200" dirty="0">
              <a:latin typeface="Arial Black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390966" y="4696824"/>
            <a:ext cx="25465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 Black" pitchFamily="34" charset="0"/>
              </a:rPr>
              <a:t>Urban residence</a:t>
            </a:r>
            <a:endParaRPr lang="en-US" sz="1200" dirty="0">
              <a:latin typeface="Arial Black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795825" y="5372247"/>
            <a:ext cx="1273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 Black" pitchFamily="34" charset="0"/>
              </a:rPr>
              <a:t>No benefits</a:t>
            </a:r>
            <a:endParaRPr lang="en-US" sz="12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698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Annual Income Levels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z="2800" dirty="0" smtClean="0"/>
              <a:t>Teleworkers</a:t>
            </a:r>
            <a:endParaRPr lang="en-US" sz="2800" dirty="0"/>
          </a:p>
        </p:txBody>
      </p:sp>
      <p:graphicFrame>
        <p:nvGraphicFramePr>
          <p:cNvPr id="15" name="Content Placeholder 1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48475256"/>
              </p:ext>
            </p:extLst>
          </p:nvPr>
        </p:nvGraphicFramePr>
        <p:xfrm>
          <a:off x="457200" y="2465821"/>
          <a:ext cx="4040188" cy="18542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20094"/>
                <a:gridCol w="202009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 Black" pitchFamily="34" charset="0"/>
                          <a:cs typeface="Arial" pitchFamily="34" charset="0"/>
                        </a:rPr>
                        <a:t>Income Level</a:t>
                      </a:r>
                      <a:endParaRPr lang="en-US" dirty="0">
                        <a:latin typeface="Arial Black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 Black" pitchFamily="34" charset="0"/>
                          <a:cs typeface="Arial" pitchFamily="34" charset="0"/>
                        </a:rPr>
                        <a:t>Percentage</a:t>
                      </a:r>
                      <a:endParaRPr lang="en-US" dirty="0">
                        <a:latin typeface="Arial Black" pitchFamily="34" charset="0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$10,000 – 14,999</a:t>
                      </a:r>
                      <a:endParaRPr lang="en-US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49.2 %</a:t>
                      </a:r>
                      <a:endParaRPr lang="en-US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$15,000 -  24,999</a:t>
                      </a:r>
                      <a:endParaRPr lang="en-US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29.0 %</a:t>
                      </a:r>
                      <a:endParaRPr lang="en-US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$25,00  -  39,999</a:t>
                      </a:r>
                      <a:endParaRPr lang="en-US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16.1 %</a:t>
                      </a:r>
                      <a:endParaRPr lang="en-US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$40,00 or More</a:t>
                      </a:r>
                      <a:endParaRPr lang="en-US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 5.6 %</a:t>
                      </a:r>
                      <a:endParaRPr lang="en-US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sz="2800" dirty="0" smtClean="0"/>
              <a:t>Other Respondents</a:t>
            </a:r>
            <a:endParaRPr lang="en-US" sz="2800" dirty="0"/>
          </a:p>
        </p:txBody>
      </p:sp>
      <p:graphicFrame>
        <p:nvGraphicFramePr>
          <p:cNvPr id="17" name="Content Placeholder 16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752010851"/>
              </p:ext>
            </p:extLst>
          </p:nvPr>
        </p:nvGraphicFramePr>
        <p:xfrm>
          <a:off x="4645025" y="2465821"/>
          <a:ext cx="4041776" cy="18542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20888"/>
                <a:gridCol w="202088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 Black" pitchFamily="34" charset="0"/>
                        </a:rPr>
                        <a:t>Income Level</a:t>
                      </a:r>
                      <a:endParaRPr lang="en-US" dirty="0"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 Black" pitchFamily="34" charset="0"/>
                        </a:rPr>
                        <a:t>Percentage</a:t>
                      </a:r>
                      <a:endParaRPr lang="en-US" dirty="0">
                        <a:latin typeface="Arial Black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$10,000 – 14,999</a:t>
                      </a:r>
                      <a:endParaRPr lang="en-US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49.4 %</a:t>
                      </a:r>
                      <a:endParaRPr lang="en-US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15,000 – 24,999</a:t>
                      </a:r>
                      <a:endParaRPr lang="en-US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34.2 %</a:t>
                      </a:r>
                      <a:endParaRPr lang="en-US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25,000 – 39,999</a:t>
                      </a:r>
                      <a:endParaRPr lang="en-US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 9.5 %</a:t>
                      </a:r>
                      <a:endParaRPr lang="en-US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$40,000 or More</a:t>
                      </a:r>
                      <a:endParaRPr lang="en-US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 6.8 %</a:t>
                      </a:r>
                      <a:endParaRPr lang="en-US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3493582"/>
              </p:ext>
            </p:extLst>
          </p:nvPr>
        </p:nvGraphicFramePr>
        <p:xfrm>
          <a:off x="462117" y="4404851"/>
          <a:ext cx="8224684" cy="219456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8224684"/>
              </a:tblGrid>
              <a:tr h="2178828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accent4"/>
                          </a:solidFill>
                          <a:latin typeface="Arial Rounded MT Bold" pitchFamily="34" charset="0"/>
                        </a:rPr>
                        <a:t>NOTE:  </a:t>
                      </a:r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There were no statistically significant differences between Teleworkers and Other Respondents on any of the demographics in the previous slide , including receipt of disability benefits (although Teleworkers  were 7 percent less likely to receive benefits).   Nor were there statistically significant differences  in Income Levels compared here.</a:t>
                      </a:r>
                      <a:endParaRPr lang="en-US" sz="2200" b="1" dirty="0">
                        <a:solidFill>
                          <a:schemeClr val="accent4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1611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Disabilities Impacting Work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502221" y="1536700"/>
            <a:ext cx="4346863" cy="4601909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 dirty="0" smtClean="0"/>
              <a:t>57.1%</a:t>
            </a:r>
            <a:r>
              <a:rPr lang="en-US" dirty="0" smtClean="0"/>
              <a:t> Limited mobility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 dirty="0" smtClean="0"/>
              <a:t>52.6%</a:t>
            </a:r>
            <a:r>
              <a:rPr lang="en-US" dirty="0" smtClean="0"/>
              <a:t> Poor stamina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 dirty="0" smtClean="0"/>
              <a:t>51.9%</a:t>
            </a:r>
            <a:r>
              <a:rPr lang="en-US" dirty="0" smtClean="0"/>
              <a:t> Physical pain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 dirty="0" smtClean="0"/>
              <a:t>21.1%</a:t>
            </a:r>
            <a:r>
              <a:rPr lang="en-US" dirty="0" smtClean="0"/>
              <a:t> Anxiety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 dirty="0" smtClean="0"/>
              <a:t>20.3%</a:t>
            </a:r>
            <a:r>
              <a:rPr lang="en-US" dirty="0" smtClean="0"/>
              <a:t> Depression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 dirty="0" smtClean="0"/>
              <a:t>20.3%</a:t>
            </a:r>
            <a:r>
              <a:rPr lang="en-US" dirty="0" smtClean="0"/>
              <a:t> Emotionally </a:t>
            </a:r>
            <a:r>
              <a:rPr lang="en-US" dirty="0"/>
              <a:t>strained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18.8%</a:t>
            </a:r>
            <a:r>
              <a:rPr lang="en-US" dirty="0"/>
              <a:t> Unable to </a:t>
            </a:r>
            <a:r>
              <a:rPr lang="en-US" dirty="0" smtClean="0"/>
              <a:t>concentrate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 dirty="0" smtClean="0"/>
              <a:t>18.8%</a:t>
            </a:r>
            <a:r>
              <a:rPr lang="en-US" dirty="0" smtClean="0"/>
              <a:t> Limited fine motor skills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16.5%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>
                <a:latin typeface="Arial" pitchFamily="34" charset="0"/>
                <a:cs typeface="Arial" pitchFamily="34" charset="0"/>
              </a:rPr>
              <a:t>Difficulty remembering things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724399" y="1572047"/>
            <a:ext cx="441960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16.5%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Difficulty with activities of daily living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9.0%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Difficulty interacting with others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8.3%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Blindness or limited vision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8.3%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Deafness or hard of hearing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7.5%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Difficulty understanding information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4.5%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Speech problem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8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Employment &amp; Compensation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/>
              <a:t>Type of Job Arrangement:</a:t>
            </a: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 fontAlgn="t">
              <a:lnSpc>
                <a:spcPct val="120000"/>
              </a:lnSpc>
            </a:pPr>
            <a:r>
              <a:rPr lang="en-US" sz="4000" dirty="0" smtClean="0"/>
              <a:t>41.3%Temp./Contract</a:t>
            </a:r>
            <a:endParaRPr lang="en-US" sz="4000" dirty="0"/>
          </a:p>
          <a:p>
            <a:pPr fontAlgn="t">
              <a:lnSpc>
                <a:spcPct val="120000"/>
              </a:lnSpc>
            </a:pPr>
            <a:r>
              <a:rPr lang="en-US" sz="4000" dirty="0" smtClean="0"/>
              <a:t>31.6% </a:t>
            </a:r>
            <a:r>
              <a:rPr lang="en-US" sz="4000" dirty="0"/>
              <a:t>Permanent</a:t>
            </a:r>
          </a:p>
          <a:p>
            <a:pPr fontAlgn="t">
              <a:lnSpc>
                <a:spcPct val="120000"/>
              </a:lnSpc>
            </a:pPr>
            <a:r>
              <a:rPr lang="en-US" sz="4000" dirty="0" smtClean="0"/>
              <a:t>17.3% Casual</a:t>
            </a:r>
            <a:endParaRPr lang="en-US" sz="4000" dirty="0"/>
          </a:p>
          <a:p>
            <a:pPr fontAlgn="t">
              <a:lnSpc>
                <a:spcPct val="120000"/>
              </a:lnSpc>
            </a:pPr>
            <a:r>
              <a:rPr lang="en-US" sz="4000" dirty="0" smtClean="0"/>
              <a:t>9.8% Self-Employed</a:t>
            </a:r>
            <a:endParaRPr lang="en-US" sz="4000" dirty="0"/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3100" b="1" dirty="0" smtClean="0">
                <a:solidFill>
                  <a:schemeClr val="accent4"/>
                </a:solidFill>
                <a:latin typeface="Arial Rounded MT Bold" pitchFamily="34" charset="0"/>
              </a:rPr>
              <a:t>NOTE:  </a:t>
            </a:r>
            <a:r>
              <a:rPr lang="en-US" sz="3100" b="1" dirty="0" smtClean="0">
                <a:latin typeface="Arial" pitchFamily="34" charset="0"/>
                <a:cs typeface="Arial" pitchFamily="34" charset="0"/>
              </a:rPr>
              <a:t>Among the nearly 3/4 of Hourly Wage Teleworkers, the median wage was at the $8.00 </a:t>
            </a:r>
            <a:r>
              <a:rPr lang="en-US" sz="3100" b="1" dirty="0">
                <a:latin typeface="Arial" pitchFamily="34" charset="0"/>
                <a:cs typeface="Arial" pitchFamily="34" charset="0"/>
              </a:rPr>
              <a:t>- 8.99 </a:t>
            </a:r>
            <a:r>
              <a:rPr lang="en-US" sz="3100" b="1" dirty="0" smtClean="0">
                <a:latin typeface="Arial" pitchFamily="34" charset="0"/>
                <a:cs typeface="Arial" pitchFamily="34" charset="0"/>
              </a:rPr>
              <a:t>level</a:t>
            </a:r>
            <a:r>
              <a:rPr lang="en-US" sz="2600" b="1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600" b="1" dirty="0">
              <a:solidFill>
                <a:schemeClr val="accent4"/>
              </a:solidFill>
              <a:latin typeface="Arial Rounded MT Bold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2400" dirty="0" smtClean="0"/>
              <a:t>Type of Compensation:</a:t>
            </a:r>
            <a:endParaRPr lang="en-US" sz="24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800" dirty="0" smtClean="0"/>
              <a:t>74.4% Hourly wage</a:t>
            </a:r>
          </a:p>
          <a:p>
            <a:pPr>
              <a:spcBef>
                <a:spcPts val="0"/>
              </a:spcBef>
            </a:pPr>
            <a:r>
              <a:rPr lang="en-US" sz="2800" dirty="0" smtClean="0"/>
              <a:t>37.6% Annual salary</a:t>
            </a:r>
          </a:p>
          <a:p>
            <a:pPr>
              <a:spcBef>
                <a:spcPts val="0"/>
              </a:spcBef>
            </a:pPr>
            <a:r>
              <a:rPr lang="en-US" sz="2800" dirty="0" smtClean="0"/>
              <a:t>10.5% </a:t>
            </a:r>
            <a:r>
              <a:rPr lang="en-US" sz="2800" dirty="0"/>
              <a:t>Piece work (per unit)</a:t>
            </a:r>
          </a:p>
          <a:p>
            <a:pPr>
              <a:spcBef>
                <a:spcPts val="0"/>
              </a:spcBef>
            </a:pPr>
            <a:r>
              <a:rPr lang="en-US" sz="2800" dirty="0" smtClean="0"/>
              <a:t>6.8% </a:t>
            </a:r>
            <a:r>
              <a:rPr lang="en-US" sz="2800" dirty="0"/>
              <a:t>Commission</a:t>
            </a:r>
          </a:p>
          <a:p>
            <a:pPr>
              <a:spcBef>
                <a:spcPts val="0"/>
              </a:spcBef>
            </a:pPr>
            <a:r>
              <a:rPr lang="en-US" sz="2800" dirty="0" smtClean="0"/>
              <a:t>1.5% Lump Sum</a:t>
            </a:r>
          </a:p>
          <a:p>
            <a:pPr>
              <a:spcBef>
                <a:spcPts val="0"/>
              </a:spcBef>
            </a:pPr>
            <a:r>
              <a:rPr lang="en-US" sz="2800" dirty="0" smtClean="0"/>
              <a:t>1.5% Not paid (N/A)</a:t>
            </a:r>
            <a:r>
              <a:rPr lang="en-US" sz="2800" dirty="0"/>
              <a:t> </a:t>
            </a:r>
            <a:endParaRPr lang="en-US" sz="2800" dirty="0" smtClean="0"/>
          </a:p>
          <a:p>
            <a:pPr>
              <a:spcBef>
                <a:spcPts val="0"/>
              </a:spcBef>
            </a:pPr>
            <a:r>
              <a:rPr lang="en-US" sz="3600" dirty="0" smtClean="0"/>
              <a:t>.</a:t>
            </a:r>
            <a:r>
              <a:rPr lang="en-US" sz="2800" dirty="0"/>
              <a:t>75% </a:t>
            </a:r>
            <a:r>
              <a:rPr lang="en-US" sz="2800" dirty="0" smtClean="0"/>
              <a:t>Weekly/monthly </a:t>
            </a:r>
            <a:r>
              <a:rPr lang="en-US" sz="2800" dirty="0"/>
              <a:t>salary</a:t>
            </a:r>
          </a:p>
          <a:p>
            <a:pPr>
              <a:spcBef>
                <a:spcPts val="0"/>
              </a:spcBef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07461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Telework Job Satisfaction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37926" y="1392238"/>
            <a:ext cx="7929323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9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37.6% 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classified themselves as </a:t>
            </a:r>
            <a:r>
              <a:rPr lang="en-US" sz="29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very dissatisfied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9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33.8% 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classified themselves as </a:t>
            </a:r>
            <a:r>
              <a:rPr lang="en-US" sz="29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dissatisfied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9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16.5%</a:t>
            </a:r>
            <a:r>
              <a:rPr lang="en-US" sz="29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were </a:t>
            </a:r>
            <a:r>
              <a:rPr lang="en-US" sz="29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neutral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9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7.5% 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classified themselves as </a:t>
            </a:r>
            <a:r>
              <a:rPr lang="en-US" sz="29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satisfied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9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4.5%</a:t>
            </a:r>
            <a:r>
              <a:rPr lang="en-US" sz="29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classified themselves as </a:t>
            </a:r>
            <a:r>
              <a:rPr lang="en-US" sz="29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very satisfied</a:t>
            </a:r>
          </a:p>
          <a:p>
            <a:r>
              <a:rPr lang="en-US" sz="3000" b="1" dirty="0" smtClean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NOTE: </a:t>
            </a:r>
            <a:r>
              <a:rPr lang="en-US" sz="3000" b="1" dirty="0" smtClean="0">
                <a:latin typeface="Arial" pitchFamily="34" charset="0"/>
                <a:cs typeface="Arial" pitchFamily="34" charset="0"/>
              </a:rPr>
              <a:t>Most respondents did call center work, known to be very stressful, with mainstream U.S. call center </a:t>
            </a:r>
            <a:r>
              <a:rPr lang="en-US" sz="3000" b="1" smtClean="0">
                <a:latin typeface="Arial" pitchFamily="34" charset="0"/>
                <a:cs typeface="Arial" pitchFamily="34" charset="0"/>
              </a:rPr>
              <a:t>industry staff turnover </a:t>
            </a:r>
            <a:r>
              <a:rPr lang="en-US" sz="3000" b="1" dirty="0" smtClean="0">
                <a:latin typeface="Arial" pitchFamily="34" charset="0"/>
                <a:cs typeface="Arial" pitchFamily="34" charset="0"/>
              </a:rPr>
              <a:t>rates estimated at 30% per year.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520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Beneficial Aspects / Problems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6322" y="1261450"/>
            <a:ext cx="4572000" cy="639762"/>
          </a:xfrm>
        </p:spPr>
        <p:txBody>
          <a:bodyPr/>
          <a:lstStyle/>
          <a:p>
            <a:r>
              <a:rPr lang="en-US" dirty="0" smtClean="0"/>
              <a:t>Beneficial Aspects Experienced: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61450"/>
            <a:ext cx="4041775" cy="639762"/>
          </a:xfrm>
        </p:spPr>
        <p:txBody>
          <a:bodyPr/>
          <a:lstStyle/>
          <a:p>
            <a:r>
              <a:rPr lang="en-US" dirty="0" smtClean="0"/>
              <a:t>Problems Experienced: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187040" y="1901212"/>
            <a:ext cx="4468044" cy="3951288"/>
          </a:xfrm>
        </p:spPr>
        <p:txBody>
          <a:bodyPr>
            <a:noAutofit/>
          </a:bodyPr>
          <a:lstStyle/>
          <a:p>
            <a:pPr fontAlgn="ctr"/>
            <a:r>
              <a:rPr lang="en-US" dirty="0" smtClean="0"/>
              <a:t>Ability </a:t>
            </a:r>
            <a:r>
              <a:rPr lang="en-US" dirty="0"/>
              <a:t>to work </a:t>
            </a:r>
            <a:r>
              <a:rPr lang="en-US" dirty="0" smtClean="0"/>
              <a:t>part-time (74.4%) </a:t>
            </a:r>
            <a:endParaRPr lang="en-US" dirty="0"/>
          </a:p>
          <a:p>
            <a:pPr fontAlgn="ctr"/>
            <a:r>
              <a:rPr lang="en-US" dirty="0" smtClean="0"/>
              <a:t>Reduced </a:t>
            </a:r>
            <a:r>
              <a:rPr lang="en-US" dirty="0"/>
              <a:t>/ eliminated </a:t>
            </a:r>
            <a:r>
              <a:rPr lang="en-US" dirty="0" smtClean="0"/>
              <a:t>commute (73.7%) </a:t>
            </a:r>
            <a:endParaRPr lang="en-US" dirty="0"/>
          </a:p>
          <a:p>
            <a:pPr fontAlgn="ctr"/>
            <a:r>
              <a:rPr lang="en-US" dirty="0" smtClean="0"/>
              <a:t>Reduced </a:t>
            </a:r>
            <a:r>
              <a:rPr lang="en-US" dirty="0"/>
              <a:t>fatigue and </a:t>
            </a:r>
            <a:r>
              <a:rPr lang="en-US" dirty="0" smtClean="0"/>
              <a:t>stress (68.4%) </a:t>
            </a:r>
            <a:endParaRPr lang="en-US" dirty="0"/>
          </a:p>
          <a:p>
            <a:pPr fontAlgn="ctr"/>
            <a:r>
              <a:rPr lang="en-US" dirty="0" smtClean="0"/>
              <a:t>Increased </a:t>
            </a:r>
            <a:r>
              <a:rPr lang="en-US" dirty="0"/>
              <a:t>scheduling </a:t>
            </a:r>
            <a:r>
              <a:rPr lang="en-US" dirty="0" smtClean="0"/>
              <a:t>flexibility (63.9%) </a:t>
            </a:r>
            <a:endParaRPr lang="en-US" dirty="0"/>
          </a:p>
          <a:p>
            <a:pPr fontAlgn="ctr"/>
            <a:r>
              <a:rPr lang="en-US" dirty="0" smtClean="0"/>
              <a:t>Fewer </a:t>
            </a:r>
            <a:r>
              <a:rPr lang="en-US" dirty="0"/>
              <a:t>distractions </a:t>
            </a:r>
            <a:r>
              <a:rPr lang="en-US" dirty="0" smtClean="0"/>
              <a:t>and interruptions (42.9%) </a:t>
            </a:r>
            <a:endParaRPr lang="en-US" dirty="0"/>
          </a:p>
          <a:p>
            <a:pPr fontAlgn="ctr"/>
            <a:r>
              <a:rPr lang="en-US" dirty="0" smtClean="0"/>
              <a:t>Access </a:t>
            </a:r>
            <a:r>
              <a:rPr lang="en-US" dirty="0"/>
              <a:t>to Personal Care Assistance services at </a:t>
            </a:r>
            <a:r>
              <a:rPr lang="en-US" dirty="0" smtClean="0"/>
              <a:t>home (18.1%) </a:t>
            </a:r>
            <a:endParaRPr lang="en-US" dirty="0"/>
          </a:p>
          <a:p>
            <a:pPr fontAlgn="ctr"/>
            <a:r>
              <a:rPr lang="en-US" dirty="0" smtClean="0"/>
              <a:t>Disability accommodated (4.5%) </a:t>
            </a:r>
            <a:endParaRPr lang="en-US" dirty="0"/>
          </a:p>
          <a:p>
            <a:pPr fontAlgn="ctr"/>
            <a:r>
              <a:rPr lang="en-US" dirty="0" smtClean="0"/>
              <a:t>Financial reward (3.0%) </a:t>
            </a:r>
            <a:endParaRPr lang="en-US" dirty="0"/>
          </a:p>
          <a:p>
            <a:pPr fontAlgn="ctr"/>
            <a:r>
              <a:rPr lang="en-US" dirty="0" smtClean="0"/>
              <a:t>Family </a:t>
            </a:r>
            <a:r>
              <a:rPr lang="en-US" dirty="0"/>
              <a:t>obligation </a:t>
            </a:r>
            <a:r>
              <a:rPr lang="en-US" dirty="0" smtClean="0"/>
              <a:t>accommodated (0.8%) </a:t>
            </a:r>
            <a:endParaRPr lang="en-US" dirty="0"/>
          </a:p>
          <a:p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>
          <a:xfrm>
            <a:off x="4645025" y="1901212"/>
            <a:ext cx="4312162" cy="4224951"/>
          </a:xfrm>
        </p:spPr>
        <p:txBody>
          <a:bodyPr>
            <a:normAutofit/>
          </a:bodyPr>
          <a:lstStyle/>
          <a:p>
            <a:r>
              <a:rPr lang="en-US" dirty="0" smtClean="0"/>
              <a:t>Fewer opportunities for professional advancement (27.0%) </a:t>
            </a:r>
          </a:p>
          <a:p>
            <a:r>
              <a:rPr lang="en-US" dirty="0" smtClean="0"/>
              <a:t>Difficulty communicating with employer (26.3%) </a:t>
            </a:r>
          </a:p>
          <a:p>
            <a:r>
              <a:rPr lang="en-US" dirty="0" smtClean="0"/>
              <a:t>Increased pressure for productivity (18.8</a:t>
            </a:r>
            <a:r>
              <a:rPr lang="en-US" dirty="0"/>
              <a:t>%) </a:t>
            </a:r>
            <a:endParaRPr lang="en-US" dirty="0" smtClean="0"/>
          </a:p>
          <a:p>
            <a:r>
              <a:rPr lang="en-US" dirty="0" smtClean="0"/>
              <a:t>Less inclusion in the work team (15.8%) </a:t>
            </a:r>
          </a:p>
          <a:p>
            <a:r>
              <a:rPr lang="en-US" dirty="0" smtClean="0"/>
              <a:t>Technology limitations (15.0%) </a:t>
            </a:r>
          </a:p>
          <a:p>
            <a:r>
              <a:rPr lang="en-US" dirty="0" smtClean="0"/>
              <a:t>Isolation (11.3%) </a:t>
            </a:r>
          </a:p>
          <a:p>
            <a:r>
              <a:rPr lang="en-US" dirty="0" smtClean="0"/>
              <a:t>Not enough </a:t>
            </a:r>
            <a:r>
              <a:rPr lang="en-US" dirty="0"/>
              <a:t>structure (8.3%) </a:t>
            </a:r>
            <a:endParaRPr lang="en-US" dirty="0" smtClean="0"/>
          </a:p>
          <a:p>
            <a:r>
              <a:rPr lang="en-US" dirty="0" smtClean="0"/>
              <a:t>Timeliness Issues </a:t>
            </a:r>
            <a:r>
              <a:rPr lang="en-US" dirty="0"/>
              <a:t>(6.8%) </a:t>
            </a:r>
          </a:p>
        </p:txBody>
      </p:sp>
    </p:spTree>
    <p:extLst>
      <p:ext uri="{BB962C8B-B14F-4D97-AF65-F5344CB8AC3E}">
        <p14:creationId xmlns:p14="http://schemas.microsoft.com/office/powerpoint/2010/main" val="389030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Telling Quotes from Teleworkers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2238"/>
            <a:ext cx="4040188" cy="639762"/>
          </a:xfrm>
        </p:spPr>
        <p:txBody>
          <a:bodyPr/>
          <a:lstStyle/>
          <a:p>
            <a:r>
              <a:rPr lang="en-US" dirty="0" smtClean="0"/>
              <a:t>I Like Telework Because: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en-US" sz="2800" dirty="0" smtClean="0"/>
              <a:t>“It works with my disability.”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smtClean="0"/>
              <a:t>“I can be productive and valued.”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smtClean="0"/>
              <a:t>“I am helping my family more.”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smtClean="0"/>
              <a:t>“I feel part of the workplace – working from home.”</a:t>
            </a:r>
            <a:endParaRPr lang="en-US" sz="2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7388" y="1392238"/>
            <a:ext cx="4041775" cy="639762"/>
          </a:xfrm>
        </p:spPr>
        <p:txBody>
          <a:bodyPr/>
          <a:lstStyle/>
          <a:p>
            <a:r>
              <a:rPr lang="en-US" dirty="0" smtClean="0"/>
              <a:t>I Don’t Like It Because: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en-US" sz="2800" dirty="0" smtClean="0"/>
              <a:t>“I’m not getting paid what I’m worth.”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smtClean="0"/>
              <a:t>“There is little chance for advancement.”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smtClean="0"/>
              <a:t>“Low pay and high pressure for volume.”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smtClean="0"/>
              <a:t>“Isolation, no positive communication with peers or managers.”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94012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Some Parting Thoughts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Telework seems to be a love / hate thing for workers.</a:t>
            </a:r>
          </a:p>
          <a:p>
            <a:r>
              <a:rPr lang="en-US" dirty="0" smtClean="0"/>
              <a:t>Perhaps those with more limiting disabilities prefer it.</a:t>
            </a:r>
          </a:p>
          <a:p>
            <a:r>
              <a:rPr lang="en-US" dirty="0" smtClean="0"/>
              <a:t>Rural residents have few other job opportunities.</a:t>
            </a:r>
          </a:p>
          <a:p>
            <a:r>
              <a:rPr lang="en-US" dirty="0" smtClean="0"/>
              <a:t>A healthy work ethic + functional capacity = success.</a:t>
            </a:r>
          </a:p>
          <a:p>
            <a:r>
              <a:rPr lang="en-US" dirty="0" smtClean="0"/>
              <a:t>Personality and values affect telework satisfaction.</a:t>
            </a:r>
          </a:p>
          <a:p>
            <a:r>
              <a:rPr lang="en-US" dirty="0" smtClean="0"/>
              <a:t>A PWD’s work affects the family, not just individual.</a:t>
            </a:r>
          </a:p>
          <a:p>
            <a:r>
              <a:rPr lang="en-US" dirty="0" smtClean="0"/>
              <a:t>Telecommuting is considered a ‘perk’ by many.</a:t>
            </a:r>
          </a:p>
          <a:p>
            <a:r>
              <a:rPr lang="en-US" dirty="0" smtClean="0"/>
              <a:t>Telework can be an ADA accommodation </a:t>
            </a:r>
            <a:r>
              <a:rPr lang="en-US" u="sng" dirty="0" smtClean="0"/>
              <a:t>on request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1870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Acknowledgements, 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dirty="0" smtClean="0"/>
              <a:t>Dr. Marsha Langer Ellison collaborated on design of the Telework Consumer Survey and oversaw its fielding on the Internet.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dirty="0" smtClean="0"/>
              <a:t>Dr. M.J. Willard and John Bertram of the National Telecommuting Institute, Boston, provided </a:t>
            </a:r>
            <a:r>
              <a:rPr lang="en-US" i="1" dirty="0" smtClean="0"/>
              <a:t>pro bono</a:t>
            </a:r>
            <a:r>
              <a:rPr lang="en-US" dirty="0" smtClean="0"/>
              <a:t>  consultation and invaluable insight into the industry.</a:t>
            </a:r>
            <a:endParaRPr lang="en-US" dirty="0"/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dirty="0" smtClean="0"/>
              <a:t>Yuli Almozlino of Abt Associates assisted with research, data preparation, and presentation slides.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dirty="0" smtClean="0">
                <a:hlinkClick r:id="rId2"/>
              </a:rPr>
              <a:t>www.AbtAssociates.com</a:t>
            </a:r>
            <a:r>
              <a:rPr lang="en-US" dirty="0" smtClean="0"/>
              <a:t> 	</a:t>
            </a:r>
            <a:r>
              <a:rPr lang="en-US" dirty="0" smtClean="0">
                <a:hlinkClick r:id="rId3"/>
              </a:rPr>
              <a:t>www.MI-CEO.org</a:t>
            </a:r>
            <a:r>
              <a:rPr lang="en-US" dirty="0" smtClean="0"/>
              <a:t> 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dirty="0" smtClean="0">
                <a:hlinkClick r:id="rId4"/>
              </a:rPr>
              <a:t>www.WorkWithoutLimits.org</a:t>
            </a:r>
            <a:endParaRPr lang="en-US" dirty="0" smtClean="0"/>
          </a:p>
          <a:p>
            <a:pPr>
              <a:spcBef>
                <a:spcPts val="500"/>
              </a:spcBef>
              <a:spcAft>
                <a:spcPts val="5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973725"/>
      </p:ext>
    </p:extLst>
  </p:cSld>
  <p:clrMapOvr>
    <a:masterClrMapping/>
  </p:clrMapOvr>
</p:sld>
</file>

<file path=ppt/theme/theme1.xml><?xml version="1.0" encoding="utf-8"?>
<a:theme xmlns:a="http://schemas.openxmlformats.org/drawingml/2006/main" name="Abt PowerPoint Template Domestic">
  <a:themeElements>
    <a:clrScheme name="Abt Brand">
      <a:dk1>
        <a:sysClr val="windowText" lastClr="000000"/>
      </a:dk1>
      <a:lt1>
        <a:sysClr val="window" lastClr="FFFFFF"/>
      </a:lt1>
      <a:dk2>
        <a:srgbClr val="996633"/>
      </a:dk2>
      <a:lt2>
        <a:srgbClr val="EEECE1"/>
      </a:lt2>
      <a:accent1>
        <a:srgbClr val="DA291C"/>
      </a:accent1>
      <a:accent2>
        <a:srgbClr val="776E64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3_Office Theme">
  <a:themeElements>
    <a:clrScheme name="Custom 4">
      <a:dk1>
        <a:sysClr val="windowText" lastClr="000000"/>
      </a:dk1>
      <a:lt1>
        <a:sysClr val="window" lastClr="FFFFFF"/>
      </a:lt1>
      <a:dk2>
        <a:srgbClr val="898D8D"/>
      </a:dk2>
      <a:lt2>
        <a:srgbClr val="EEECE1"/>
      </a:lt2>
      <a:accent1>
        <a:srgbClr val="DA291C"/>
      </a:accent1>
      <a:accent2>
        <a:srgbClr val="898D8D"/>
      </a:accent2>
      <a:accent3>
        <a:srgbClr val="789D4A"/>
      </a:accent3>
      <a:accent4>
        <a:srgbClr val="7566A0"/>
      </a:accent4>
      <a:accent5>
        <a:srgbClr val="48A9C5"/>
      </a:accent5>
      <a:accent6>
        <a:srgbClr val="E87722"/>
      </a:accent6>
      <a:hlink>
        <a:srgbClr val="DA291C"/>
      </a:hlink>
      <a:folHlink>
        <a:srgbClr val="898D8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6600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5_Office Theme">
  <a:themeElements>
    <a:clrScheme name="Abt Brand">
      <a:dk1>
        <a:sysClr val="windowText" lastClr="000000"/>
      </a:dk1>
      <a:lt1>
        <a:sysClr val="window" lastClr="FFFFFF"/>
      </a:lt1>
      <a:dk2>
        <a:srgbClr val="996633"/>
      </a:dk2>
      <a:lt2>
        <a:srgbClr val="EEECE1"/>
      </a:lt2>
      <a:accent1>
        <a:srgbClr val="DA291C"/>
      </a:accent1>
      <a:accent2>
        <a:srgbClr val="776E64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Abt PowerPoint Template Domestic</Template>
  <TotalTime>4108</TotalTime>
  <Words>1011</Words>
  <Application>Microsoft Office PowerPoint</Application>
  <PresentationFormat>On-screen Show (4:3)</PresentationFormat>
  <Paragraphs>152</Paragraphs>
  <Slides>14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Abt PowerPoint Template Domestic</vt:lpstr>
      <vt:lpstr>3_Office Theme</vt:lpstr>
      <vt:lpstr>5_Office Theme</vt:lpstr>
      <vt:lpstr>PowerPoint Presentation</vt:lpstr>
      <vt:lpstr>Authors / Funding / Disclosure</vt:lpstr>
      <vt:lpstr>Nature of Telework</vt:lpstr>
      <vt:lpstr>Survey of Teleworkers with Disabilities</vt:lpstr>
      <vt:lpstr>Respondents’  Involvement Level</vt:lpstr>
      <vt:lpstr>Demographic Characteristics</vt:lpstr>
      <vt:lpstr>Annual Income Levels</vt:lpstr>
      <vt:lpstr>Disabilities Impacting Work</vt:lpstr>
      <vt:lpstr>Employment &amp; Compensation</vt:lpstr>
      <vt:lpstr>Telework Job Satisfaction</vt:lpstr>
      <vt:lpstr>Beneficial Aspects / Problems</vt:lpstr>
      <vt:lpstr>Telling Quotes from Teleworkers</vt:lpstr>
      <vt:lpstr>Some Parting Thoughts</vt:lpstr>
      <vt:lpstr>Acknowledgements, Sources</vt:lpstr>
    </vt:vector>
  </TitlesOfParts>
  <Company>Abt Associates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Ray Glazier</dc:creator>
  <cp:lastModifiedBy>Ray Glazier</cp:lastModifiedBy>
  <cp:revision>130</cp:revision>
  <cp:lastPrinted>2011-10-26T19:04:38Z</cp:lastPrinted>
  <dcterms:created xsi:type="dcterms:W3CDTF">2011-09-15T15:57:20Z</dcterms:created>
  <dcterms:modified xsi:type="dcterms:W3CDTF">2011-10-26T19:15:31Z</dcterms:modified>
</cp:coreProperties>
</file>