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theme/themeOverride5.xml" ContentType="application/vnd.openxmlformats-officedocument.themeOverrid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918400" cy="21945600"/>
  <p:notesSz cx="6715125" cy="9239250"/>
  <p:defaultTextStyle>
    <a:defPPr>
      <a:defRPr lang="en-US"/>
    </a:defPPr>
    <a:lvl1pPr algn="ctr" rtl="0" fontAlgn="base">
      <a:spcBef>
        <a:spcPct val="0"/>
      </a:spcBef>
      <a:spcAft>
        <a:spcPct val="0"/>
      </a:spcAft>
      <a:defRPr sz="6100" kern="1200">
        <a:solidFill>
          <a:schemeClr val="tx1"/>
        </a:solidFill>
        <a:latin typeface="Arial" charset="0"/>
        <a:ea typeface="+mn-ea"/>
        <a:cs typeface="+mn-cs"/>
      </a:defRPr>
    </a:lvl1pPr>
    <a:lvl2pPr marL="457200" algn="ctr" rtl="0" fontAlgn="base">
      <a:spcBef>
        <a:spcPct val="0"/>
      </a:spcBef>
      <a:spcAft>
        <a:spcPct val="0"/>
      </a:spcAft>
      <a:defRPr sz="6100" kern="1200">
        <a:solidFill>
          <a:schemeClr val="tx1"/>
        </a:solidFill>
        <a:latin typeface="Arial" charset="0"/>
        <a:ea typeface="+mn-ea"/>
        <a:cs typeface="+mn-cs"/>
      </a:defRPr>
    </a:lvl2pPr>
    <a:lvl3pPr marL="914400" algn="ctr" rtl="0" fontAlgn="base">
      <a:spcBef>
        <a:spcPct val="0"/>
      </a:spcBef>
      <a:spcAft>
        <a:spcPct val="0"/>
      </a:spcAft>
      <a:defRPr sz="6100" kern="1200">
        <a:solidFill>
          <a:schemeClr val="tx1"/>
        </a:solidFill>
        <a:latin typeface="Arial" charset="0"/>
        <a:ea typeface="+mn-ea"/>
        <a:cs typeface="+mn-cs"/>
      </a:defRPr>
    </a:lvl3pPr>
    <a:lvl4pPr marL="1371600" algn="ctr" rtl="0" fontAlgn="base">
      <a:spcBef>
        <a:spcPct val="0"/>
      </a:spcBef>
      <a:spcAft>
        <a:spcPct val="0"/>
      </a:spcAft>
      <a:defRPr sz="6100" kern="1200">
        <a:solidFill>
          <a:schemeClr val="tx1"/>
        </a:solidFill>
        <a:latin typeface="Arial" charset="0"/>
        <a:ea typeface="+mn-ea"/>
        <a:cs typeface="+mn-cs"/>
      </a:defRPr>
    </a:lvl4pPr>
    <a:lvl5pPr marL="1828800" algn="ctr" rtl="0" fontAlgn="base">
      <a:spcBef>
        <a:spcPct val="0"/>
      </a:spcBef>
      <a:spcAft>
        <a:spcPct val="0"/>
      </a:spcAft>
      <a:defRPr sz="6100" kern="1200">
        <a:solidFill>
          <a:schemeClr val="tx1"/>
        </a:solidFill>
        <a:latin typeface="Arial" charset="0"/>
        <a:ea typeface="+mn-ea"/>
        <a:cs typeface="+mn-cs"/>
      </a:defRPr>
    </a:lvl5pPr>
    <a:lvl6pPr marL="2286000" algn="l" defTabSz="914400" rtl="0" eaLnBrk="1" latinLnBrk="0" hangingPunct="1">
      <a:defRPr sz="6100" kern="1200">
        <a:solidFill>
          <a:schemeClr val="tx1"/>
        </a:solidFill>
        <a:latin typeface="Arial" charset="0"/>
        <a:ea typeface="+mn-ea"/>
        <a:cs typeface="+mn-cs"/>
      </a:defRPr>
    </a:lvl6pPr>
    <a:lvl7pPr marL="2743200" algn="l" defTabSz="914400" rtl="0" eaLnBrk="1" latinLnBrk="0" hangingPunct="1">
      <a:defRPr sz="6100" kern="1200">
        <a:solidFill>
          <a:schemeClr val="tx1"/>
        </a:solidFill>
        <a:latin typeface="Arial" charset="0"/>
        <a:ea typeface="+mn-ea"/>
        <a:cs typeface="+mn-cs"/>
      </a:defRPr>
    </a:lvl7pPr>
    <a:lvl8pPr marL="3200400" algn="l" defTabSz="914400" rtl="0" eaLnBrk="1" latinLnBrk="0" hangingPunct="1">
      <a:defRPr sz="6100" kern="1200">
        <a:solidFill>
          <a:schemeClr val="tx1"/>
        </a:solidFill>
        <a:latin typeface="Arial" charset="0"/>
        <a:ea typeface="+mn-ea"/>
        <a:cs typeface="+mn-cs"/>
      </a:defRPr>
    </a:lvl8pPr>
    <a:lvl9pPr marL="3657600" algn="l" defTabSz="914400" rtl="0" eaLnBrk="1" latinLnBrk="0" hangingPunct="1">
      <a:defRPr sz="61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DDDDDD"/>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p:scale>
          <a:sx n="40" d="100"/>
          <a:sy n="40" d="100"/>
        </p:scale>
        <p:origin x="84" y="2262"/>
      </p:cViewPr>
      <p:guideLst>
        <p:guide orient="horz" pos="3224"/>
        <p:guide orient="horz" pos="13464"/>
        <p:guide orient="horz" pos="1432"/>
        <p:guide pos="10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a:pPr>
            <a:r>
              <a:rPr lang="en-US"/>
              <a:t>Number of Publications by Year</a:t>
            </a:r>
          </a:p>
        </c:rich>
      </c:tx>
      <c:layout/>
      <c:overlay val="0"/>
    </c:title>
    <c:autoTitleDeleted val="0"/>
    <c:view3D>
      <c:rotX val="15"/>
      <c:rotY val="20"/>
      <c:rAngAx val="1"/>
    </c:view3D>
    <c:floor>
      <c:thickness val="0"/>
    </c:floor>
    <c:side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sideWall>
    <c:back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backWall>
    <c:plotArea>
      <c:layout/>
      <c:bar3DChart>
        <c:barDir val="bar"/>
        <c:grouping val="clustered"/>
        <c:varyColors val="0"/>
        <c:dLbls>
          <c:showLegendKey val="0"/>
          <c:showVal val="1"/>
          <c:showCatName val="0"/>
          <c:showSerName val="0"/>
          <c:showPercent val="0"/>
          <c:showBubbleSize val="0"/>
        </c:dLbls>
        <c:gapWidth val="150"/>
        <c:shape val="box"/>
        <c:axId val="84806272"/>
        <c:axId val="89047424"/>
        <c:axId val="0"/>
      </c:bar3DChart>
      <c:catAx>
        <c:axId val="84806272"/>
        <c:scaling>
          <c:orientation val="minMax"/>
        </c:scaling>
        <c:delete val="0"/>
        <c:axPos val="l"/>
        <c:majorTickMark val="none"/>
        <c:minorTickMark val="none"/>
        <c:tickLblPos val="nextTo"/>
        <c:txPr>
          <a:bodyPr/>
          <a:lstStyle/>
          <a:p>
            <a:pPr>
              <a:defRPr b="1"/>
            </a:pPr>
            <a:endParaRPr lang="en-US"/>
          </a:p>
        </c:txPr>
        <c:crossAx val="89047424"/>
        <c:crosses val="autoZero"/>
        <c:auto val="1"/>
        <c:lblAlgn val="ctr"/>
        <c:lblOffset val="100"/>
        <c:noMultiLvlLbl val="0"/>
      </c:catAx>
      <c:valAx>
        <c:axId val="89047424"/>
        <c:scaling>
          <c:orientation val="minMax"/>
        </c:scaling>
        <c:delete val="1"/>
        <c:axPos val="b"/>
        <c:numFmt formatCode="General" sourceLinked="1"/>
        <c:majorTickMark val="none"/>
        <c:minorTickMark val="none"/>
        <c:tickLblPos val="nextTo"/>
        <c:crossAx val="84806272"/>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a:latin typeface="+mj-lt"/>
              </a:defRPr>
            </a:pPr>
            <a:r>
              <a:rPr lang="en-US">
                <a:latin typeface="+mj-lt"/>
              </a:rPr>
              <a:t>Number of Publications by Year</a:t>
            </a:r>
          </a:p>
        </c:rich>
      </c:tx>
      <c:layout>
        <c:manualLayout>
          <c:xMode val="edge"/>
          <c:yMode val="edge"/>
          <c:x val="0.21270257552467295"/>
          <c:y val="3.3939380982340832E-2"/>
        </c:manualLayout>
      </c:layout>
      <c:overlay val="0"/>
    </c:title>
    <c:autoTitleDeleted val="0"/>
    <c:view3D>
      <c:rotX val="15"/>
      <c:rotY val="20"/>
      <c:rAngAx val="1"/>
    </c:view3D>
    <c:floor>
      <c:thickness val="0"/>
    </c:floor>
    <c:side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sideWall>
    <c:back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backWall>
    <c:plotArea>
      <c:layout/>
      <c:bar3DChart>
        <c:barDir val="bar"/>
        <c:grouping val="clustered"/>
        <c:varyColors val="0"/>
        <c:ser>
          <c:idx val="0"/>
          <c:order val="0"/>
          <c:tx>
            <c:strRef>
              <c:f>Sheet1!$C$3</c:f>
              <c:strCache>
                <c:ptCount val="1"/>
                <c:pt idx="0">
                  <c:v>Number of Publications</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strRef>
              <c:f>Sheet1!$A$4:$B$11</c:f>
              <c:strCache>
                <c:ptCount val="7"/>
                <c:pt idx="0">
                  <c:v>2005</c:v>
                </c:pt>
                <c:pt idx="1">
                  <c:v>2006</c:v>
                </c:pt>
                <c:pt idx="2">
                  <c:v>2007</c:v>
                </c:pt>
                <c:pt idx="3">
                  <c:v>2008</c:v>
                </c:pt>
                <c:pt idx="4">
                  <c:v>2009</c:v>
                </c:pt>
                <c:pt idx="5">
                  <c:v>2010</c:v>
                </c:pt>
                <c:pt idx="6">
                  <c:v>2011</c:v>
                </c:pt>
              </c:strCache>
            </c:strRef>
          </c:cat>
          <c:val>
            <c:numRef>
              <c:f>Sheet1!$C$4:$C$11</c:f>
              <c:numCache>
                <c:formatCode>General</c:formatCode>
                <c:ptCount val="8"/>
                <c:pt idx="0">
                  <c:v>2</c:v>
                </c:pt>
                <c:pt idx="1">
                  <c:v>1</c:v>
                </c:pt>
                <c:pt idx="2">
                  <c:v>4</c:v>
                </c:pt>
                <c:pt idx="3">
                  <c:v>8</c:v>
                </c:pt>
                <c:pt idx="4">
                  <c:v>25</c:v>
                </c:pt>
                <c:pt idx="5">
                  <c:v>12</c:v>
                </c:pt>
                <c:pt idx="6">
                  <c:v>16</c:v>
                </c:pt>
              </c:numCache>
            </c:numRef>
          </c:val>
        </c:ser>
        <c:dLbls>
          <c:showLegendKey val="0"/>
          <c:showVal val="1"/>
          <c:showCatName val="0"/>
          <c:showSerName val="0"/>
          <c:showPercent val="0"/>
          <c:showBubbleSize val="0"/>
        </c:dLbls>
        <c:gapWidth val="150"/>
        <c:shape val="box"/>
        <c:axId val="89601152"/>
        <c:axId val="89602688"/>
        <c:axId val="0"/>
      </c:bar3DChart>
      <c:catAx>
        <c:axId val="89601152"/>
        <c:scaling>
          <c:orientation val="minMax"/>
        </c:scaling>
        <c:delete val="0"/>
        <c:axPos val="l"/>
        <c:majorTickMark val="none"/>
        <c:minorTickMark val="none"/>
        <c:tickLblPos val="nextTo"/>
        <c:txPr>
          <a:bodyPr/>
          <a:lstStyle/>
          <a:p>
            <a:pPr>
              <a:defRPr sz="1400" b="1"/>
            </a:pPr>
            <a:endParaRPr lang="en-US"/>
          </a:p>
        </c:txPr>
        <c:crossAx val="89602688"/>
        <c:crosses val="autoZero"/>
        <c:auto val="1"/>
        <c:lblAlgn val="ctr"/>
        <c:lblOffset val="100"/>
        <c:noMultiLvlLbl val="0"/>
      </c:catAx>
      <c:valAx>
        <c:axId val="89602688"/>
        <c:scaling>
          <c:orientation val="minMax"/>
        </c:scaling>
        <c:delete val="1"/>
        <c:axPos val="b"/>
        <c:numFmt formatCode="General" sourceLinked="1"/>
        <c:majorTickMark val="none"/>
        <c:minorTickMark val="none"/>
        <c:tickLblPos val="nextTo"/>
        <c:crossAx val="89601152"/>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a:latin typeface="+mj-lt"/>
              </a:defRPr>
            </a:pPr>
            <a:r>
              <a:rPr lang="en-US">
                <a:latin typeface="+mj-lt"/>
              </a:rPr>
              <a:t>Primary Author's Country of Origin</a:t>
            </a:r>
          </a:p>
        </c:rich>
      </c:tx>
      <c:layout>
        <c:manualLayout>
          <c:xMode val="edge"/>
          <c:yMode val="edge"/>
          <c:x val="0.24231860130386923"/>
          <c:y val="2.708802969777058E-2"/>
        </c:manualLayout>
      </c:layout>
      <c:overlay val="0"/>
    </c:title>
    <c:autoTitleDeleted val="0"/>
    <c:view3D>
      <c:rotX val="15"/>
      <c:rotY val="20"/>
      <c:rAngAx val="1"/>
    </c:view3D>
    <c:floor>
      <c:thickness val="0"/>
    </c:floor>
    <c:side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sideWall>
    <c:back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backWall>
    <c:plotArea>
      <c:layout/>
      <c:bar3DChart>
        <c:barDir val="bar"/>
        <c:grouping val="clustered"/>
        <c:varyColors val="0"/>
        <c:ser>
          <c:idx val="0"/>
          <c:order val="0"/>
          <c:tx>
            <c:strRef>
              <c:f>Sheet1!$C$21</c:f>
              <c:strCache>
                <c:ptCount val="1"/>
                <c:pt idx="0">
                  <c:v>Number of Publications</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strRef>
              <c:f>Sheet1!$B$22:$B$34</c:f>
              <c:strCache>
                <c:ptCount val="13"/>
                <c:pt idx="0">
                  <c:v>Italy</c:v>
                </c:pt>
                <c:pt idx="1">
                  <c:v>Sweden</c:v>
                </c:pt>
                <c:pt idx="2">
                  <c:v>United States</c:v>
                </c:pt>
                <c:pt idx="3">
                  <c:v>Canada</c:v>
                </c:pt>
                <c:pt idx="4">
                  <c:v>Australia</c:v>
                </c:pt>
                <c:pt idx="5">
                  <c:v>Netherlands</c:v>
                </c:pt>
                <c:pt idx="6">
                  <c:v>Switzerland</c:v>
                </c:pt>
                <c:pt idx="7">
                  <c:v>United Kingdom</c:v>
                </c:pt>
                <c:pt idx="8">
                  <c:v>Germany</c:v>
                </c:pt>
                <c:pt idx="9">
                  <c:v>Israel</c:v>
                </c:pt>
                <c:pt idx="10">
                  <c:v>Norway</c:v>
                </c:pt>
                <c:pt idx="11">
                  <c:v>Portugal</c:v>
                </c:pt>
                <c:pt idx="12">
                  <c:v>Ukrainian</c:v>
                </c:pt>
              </c:strCache>
            </c:strRef>
          </c:cat>
          <c:val>
            <c:numRef>
              <c:f>Sheet1!$C$22:$C$34</c:f>
              <c:numCache>
                <c:formatCode>General</c:formatCode>
                <c:ptCount val="13"/>
                <c:pt idx="0">
                  <c:v>18</c:v>
                </c:pt>
                <c:pt idx="1">
                  <c:v>15</c:v>
                </c:pt>
                <c:pt idx="2">
                  <c:v>9</c:v>
                </c:pt>
                <c:pt idx="3">
                  <c:v>8</c:v>
                </c:pt>
                <c:pt idx="4">
                  <c:v>6</c:v>
                </c:pt>
                <c:pt idx="5">
                  <c:v>3</c:v>
                </c:pt>
                <c:pt idx="6">
                  <c:v>2</c:v>
                </c:pt>
                <c:pt idx="7">
                  <c:v>2</c:v>
                </c:pt>
                <c:pt idx="8">
                  <c:v>1</c:v>
                </c:pt>
                <c:pt idx="9">
                  <c:v>1</c:v>
                </c:pt>
                <c:pt idx="10">
                  <c:v>1</c:v>
                </c:pt>
                <c:pt idx="11">
                  <c:v>1</c:v>
                </c:pt>
                <c:pt idx="12">
                  <c:v>1</c:v>
                </c:pt>
              </c:numCache>
            </c:numRef>
          </c:val>
        </c:ser>
        <c:dLbls>
          <c:showLegendKey val="0"/>
          <c:showVal val="1"/>
          <c:showCatName val="0"/>
          <c:showSerName val="0"/>
          <c:showPercent val="0"/>
          <c:showBubbleSize val="0"/>
        </c:dLbls>
        <c:gapWidth val="150"/>
        <c:shape val="box"/>
        <c:axId val="89636224"/>
        <c:axId val="89687168"/>
        <c:axId val="0"/>
      </c:bar3DChart>
      <c:catAx>
        <c:axId val="89636224"/>
        <c:scaling>
          <c:orientation val="minMax"/>
        </c:scaling>
        <c:delete val="0"/>
        <c:axPos val="l"/>
        <c:majorTickMark val="none"/>
        <c:minorTickMark val="none"/>
        <c:tickLblPos val="nextTo"/>
        <c:txPr>
          <a:bodyPr/>
          <a:lstStyle/>
          <a:p>
            <a:pPr>
              <a:defRPr sz="1400" b="1"/>
            </a:pPr>
            <a:endParaRPr lang="en-US"/>
          </a:p>
        </c:txPr>
        <c:crossAx val="89687168"/>
        <c:crosses val="autoZero"/>
        <c:auto val="1"/>
        <c:lblAlgn val="ctr"/>
        <c:lblOffset val="100"/>
        <c:noMultiLvlLbl val="0"/>
      </c:catAx>
      <c:valAx>
        <c:axId val="89687168"/>
        <c:scaling>
          <c:orientation val="minMax"/>
        </c:scaling>
        <c:delete val="1"/>
        <c:axPos val="b"/>
        <c:numFmt formatCode="General" sourceLinked="1"/>
        <c:majorTickMark val="out"/>
        <c:minorTickMark val="none"/>
        <c:tickLblPos val="nextTo"/>
        <c:crossAx val="89636224"/>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a:latin typeface="+mj-lt"/>
              </a:defRPr>
            </a:pPr>
            <a:r>
              <a:rPr lang="en-US" dirty="0">
                <a:latin typeface="+mj-lt"/>
              </a:rPr>
              <a:t>Number</a:t>
            </a:r>
            <a:r>
              <a:rPr lang="en-US" baseline="0" dirty="0">
                <a:latin typeface="+mj-lt"/>
              </a:rPr>
              <a:t> of </a:t>
            </a:r>
            <a:r>
              <a:rPr lang="en-US" baseline="0" dirty="0" smtClean="0">
                <a:latin typeface="+mj-lt"/>
              </a:rPr>
              <a:t>Publications by Journal</a:t>
            </a:r>
            <a:endParaRPr lang="en-US" dirty="0">
              <a:latin typeface="+mj-lt"/>
            </a:endParaRPr>
          </a:p>
        </c:rich>
      </c:tx>
      <c:layout/>
      <c:overlay val="0"/>
    </c:title>
    <c:autoTitleDeleted val="0"/>
    <c:view3D>
      <c:rotX val="15"/>
      <c:rotY val="20"/>
      <c:rAngAx val="1"/>
    </c:view3D>
    <c:floor>
      <c:thickness val="0"/>
    </c:floor>
    <c:side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sideWall>
    <c:back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backWall>
    <c:plotArea>
      <c:layout>
        <c:manualLayout>
          <c:layoutTarget val="inner"/>
          <c:xMode val="edge"/>
          <c:yMode val="edge"/>
          <c:x val="0.47444419749950612"/>
          <c:y val="0.14889331362315342"/>
          <c:w val="0.50091422543956199"/>
          <c:h val="0.68507858931426679"/>
        </c:manualLayout>
      </c:layout>
      <c:bar3DChart>
        <c:barDir val="bar"/>
        <c:grouping val="clustered"/>
        <c:varyColors val="0"/>
        <c:ser>
          <c:idx val="0"/>
          <c:order val="0"/>
          <c:tx>
            <c:strRef>
              <c:f>Sheet1!$D$43</c:f>
              <c:strCache>
                <c:ptCount val="1"/>
                <c:pt idx="0">
                  <c:v>Journals</c:v>
                </c:pt>
              </c:strCache>
            </c:strRef>
          </c:tx>
          <c:invertIfNegative val="0"/>
          <c:dLbls>
            <c:txPr>
              <a:bodyPr/>
              <a:lstStyle/>
              <a:p>
                <a:pPr>
                  <a:defRPr sz="1400" b="1"/>
                </a:pPr>
                <a:endParaRPr lang="en-US"/>
              </a:p>
            </c:txPr>
            <c:showLegendKey val="0"/>
            <c:showVal val="1"/>
            <c:showCatName val="0"/>
            <c:showSerName val="0"/>
            <c:showPercent val="0"/>
            <c:showBubbleSize val="0"/>
            <c:showLeaderLines val="0"/>
          </c:dLbls>
          <c:cat>
            <c:strRef>
              <c:f>Sheet1!$A$44:$C$52</c:f>
              <c:strCache>
                <c:ptCount val="9"/>
                <c:pt idx="0">
                  <c:v>Disability and Rehabilitation </c:v>
                </c:pt>
                <c:pt idx="1">
                  <c:v>Journal of Rehabilitation Medicine </c:v>
                </c:pt>
                <c:pt idx="2">
                  <c:v>Developmental Neurorehabilitation </c:v>
                </c:pt>
                <c:pt idx="3">
                  <c:v>Archives of Physical Medicine &amp; Rehabilitation </c:v>
                </c:pt>
                <c:pt idx="4">
                  <c:v>Developmental Medicine &amp; Child Neurology </c:v>
                </c:pt>
                <c:pt idx="5">
                  <c:v>Child Care Health and Development </c:v>
                </c:pt>
                <c:pt idx="6">
                  <c:v>European Journal of Special Needs Education </c:v>
                </c:pt>
                <c:pt idx="7">
                  <c:v>International Journal of Rehabilitation Research </c:v>
                </c:pt>
                <c:pt idx="8">
                  <c:v>Journal of Communication Disorders </c:v>
                </c:pt>
              </c:strCache>
            </c:strRef>
          </c:cat>
          <c:val>
            <c:numRef>
              <c:f>Sheet1!$D$44:$D$52</c:f>
              <c:numCache>
                <c:formatCode>General</c:formatCode>
                <c:ptCount val="9"/>
                <c:pt idx="0">
                  <c:v>23</c:v>
                </c:pt>
                <c:pt idx="1">
                  <c:v>5</c:v>
                </c:pt>
                <c:pt idx="2">
                  <c:v>4</c:v>
                </c:pt>
                <c:pt idx="3">
                  <c:v>3</c:v>
                </c:pt>
                <c:pt idx="4">
                  <c:v>3</c:v>
                </c:pt>
                <c:pt idx="5">
                  <c:v>2</c:v>
                </c:pt>
                <c:pt idx="6">
                  <c:v>2</c:v>
                </c:pt>
                <c:pt idx="7">
                  <c:v>2</c:v>
                </c:pt>
                <c:pt idx="8">
                  <c:v>2</c:v>
                </c:pt>
              </c:numCache>
            </c:numRef>
          </c:val>
        </c:ser>
        <c:dLbls>
          <c:showLegendKey val="0"/>
          <c:showVal val="1"/>
          <c:showCatName val="0"/>
          <c:showSerName val="0"/>
          <c:showPercent val="0"/>
          <c:showBubbleSize val="0"/>
        </c:dLbls>
        <c:gapWidth val="150"/>
        <c:shape val="box"/>
        <c:axId val="84805120"/>
        <c:axId val="90092672"/>
        <c:axId val="0"/>
      </c:bar3DChart>
      <c:catAx>
        <c:axId val="84805120"/>
        <c:scaling>
          <c:orientation val="minMax"/>
        </c:scaling>
        <c:delete val="0"/>
        <c:axPos val="l"/>
        <c:majorTickMark val="none"/>
        <c:minorTickMark val="none"/>
        <c:tickLblPos val="nextTo"/>
        <c:txPr>
          <a:bodyPr/>
          <a:lstStyle/>
          <a:p>
            <a:pPr>
              <a:defRPr sz="1400" b="1"/>
            </a:pPr>
            <a:endParaRPr lang="en-US"/>
          </a:p>
        </c:txPr>
        <c:crossAx val="90092672"/>
        <c:crosses val="autoZero"/>
        <c:auto val="1"/>
        <c:lblAlgn val="ctr"/>
        <c:lblOffset val="100"/>
        <c:noMultiLvlLbl val="0"/>
      </c:catAx>
      <c:valAx>
        <c:axId val="90092672"/>
        <c:scaling>
          <c:orientation val="minMax"/>
        </c:scaling>
        <c:delete val="1"/>
        <c:axPos val="b"/>
        <c:numFmt formatCode="General" sourceLinked="1"/>
        <c:majorTickMark val="out"/>
        <c:minorTickMark val="none"/>
        <c:tickLblPos val="nextTo"/>
        <c:crossAx val="84805120"/>
        <c:crosses val="autoZero"/>
        <c:crossBetween val="between"/>
      </c:valAx>
    </c:plotArea>
    <c:plotVisOnly val="1"/>
    <c:dispBlanksAs val="gap"/>
    <c:showDLblsOverMax val="0"/>
  </c:chart>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a:latin typeface="Arial" pitchFamily="34" charset="0"/>
                <a:cs typeface="Arial" pitchFamily="34" charset="0"/>
              </a:defRPr>
            </a:pPr>
            <a:r>
              <a:rPr lang="en-US">
                <a:latin typeface="Arial" pitchFamily="34" charset="0"/>
                <a:cs typeface="Arial" pitchFamily="34" charset="0"/>
              </a:rPr>
              <a:t>Primary Author's</a:t>
            </a:r>
            <a:r>
              <a:rPr lang="en-US" baseline="0">
                <a:latin typeface="Arial" pitchFamily="34" charset="0"/>
                <a:cs typeface="Arial" pitchFamily="34" charset="0"/>
              </a:rPr>
              <a:t> Number of Publications</a:t>
            </a:r>
            <a:endParaRPr lang="en-US">
              <a:latin typeface="Arial" pitchFamily="34" charset="0"/>
              <a:cs typeface="Arial" pitchFamily="34" charset="0"/>
            </a:endParaRPr>
          </a:p>
        </c:rich>
      </c:tx>
      <c:layout/>
      <c:overlay val="0"/>
    </c:title>
    <c:autoTitleDeleted val="0"/>
    <c:view3D>
      <c:rotX val="15"/>
      <c:rotY val="20"/>
      <c:rAngAx val="1"/>
    </c:view3D>
    <c:floor>
      <c:thickness val="0"/>
    </c:floor>
    <c:side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sideWall>
    <c:backWall>
      <c:thickness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backWall>
    <c:plotArea>
      <c:layout>
        <c:manualLayout>
          <c:layoutTarget val="inner"/>
          <c:xMode val="edge"/>
          <c:yMode val="edge"/>
          <c:x val="0.20349776819394116"/>
          <c:y val="0.15306836855676001"/>
          <c:w val="0.78086851037892691"/>
          <c:h val="0.67805585981300898"/>
        </c:manualLayout>
      </c:layout>
      <c:bar3DChart>
        <c:barDir val="bar"/>
        <c:grouping val="clustered"/>
        <c:varyColors val="0"/>
        <c:ser>
          <c:idx val="0"/>
          <c:order val="0"/>
          <c:tx>
            <c:strRef>
              <c:f>Sheet1!$D$60</c:f>
              <c:strCache>
                <c:ptCount val="1"/>
                <c:pt idx="0">
                  <c:v>Primary Authors</c:v>
                </c:pt>
              </c:strCache>
            </c:strRef>
          </c:tx>
          <c:invertIfNegative val="0"/>
          <c:dLbls>
            <c:txPr>
              <a:bodyPr/>
              <a:lstStyle/>
              <a:p>
                <a:pPr>
                  <a:defRPr sz="1400" b="1">
                    <a:latin typeface="Arial" pitchFamily="34" charset="0"/>
                    <a:cs typeface="Arial" pitchFamily="34" charset="0"/>
                  </a:defRPr>
                </a:pPr>
                <a:endParaRPr lang="en-US"/>
              </a:p>
            </c:txPr>
            <c:showLegendKey val="0"/>
            <c:showVal val="1"/>
            <c:showCatName val="0"/>
            <c:showSerName val="0"/>
            <c:showPercent val="0"/>
            <c:showBubbleSize val="0"/>
            <c:showLeaderLines val="0"/>
          </c:dLbls>
          <c:cat>
            <c:strRef>
              <c:f>Sheet1!$A$61:$C$70</c:f>
              <c:strCache>
                <c:ptCount val="10"/>
                <c:pt idx="0">
                  <c:v>Ibragimova, N. </c:v>
                </c:pt>
                <c:pt idx="1">
                  <c:v>Leonardi, M. </c:v>
                </c:pt>
                <c:pt idx="2">
                  <c:v>McDougall, J. </c:v>
                </c:pt>
                <c:pt idx="3">
                  <c:v>McLeod, S. </c:v>
                </c:pt>
                <c:pt idx="4">
                  <c:v>Simeonsson, R. </c:v>
                </c:pt>
                <c:pt idx="5">
                  <c:v>Adolfsson, M. </c:v>
                </c:pt>
                <c:pt idx="6">
                  <c:v>Martinuzzi, A. </c:v>
                </c:pt>
                <c:pt idx="7">
                  <c:v>MorCormack, J. </c:v>
                </c:pt>
                <c:pt idx="8">
                  <c:v>Nijhuis, B. </c:v>
                </c:pt>
                <c:pt idx="9">
                  <c:v>Vargus-Adams, J. </c:v>
                </c:pt>
              </c:strCache>
            </c:strRef>
          </c:cat>
          <c:val>
            <c:numRef>
              <c:f>Sheet1!$D$61:$D$70</c:f>
              <c:numCache>
                <c:formatCode>General</c:formatCode>
                <c:ptCount val="10"/>
                <c:pt idx="0">
                  <c:v>4</c:v>
                </c:pt>
                <c:pt idx="1">
                  <c:v>4</c:v>
                </c:pt>
                <c:pt idx="2">
                  <c:v>3</c:v>
                </c:pt>
                <c:pt idx="3">
                  <c:v>3</c:v>
                </c:pt>
                <c:pt idx="4">
                  <c:v>3</c:v>
                </c:pt>
                <c:pt idx="5">
                  <c:v>2</c:v>
                </c:pt>
                <c:pt idx="6">
                  <c:v>2</c:v>
                </c:pt>
                <c:pt idx="7">
                  <c:v>2</c:v>
                </c:pt>
                <c:pt idx="8">
                  <c:v>2</c:v>
                </c:pt>
                <c:pt idx="9">
                  <c:v>2</c:v>
                </c:pt>
              </c:numCache>
            </c:numRef>
          </c:val>
        </c:ser>
        <c:dLbls>
          <c:showLegendKey val="0"/>
          <c:showVal val="1"/>
          <c:showCatName val="0"/>
          <c:showSerName val="0"/>
          <c:showPercent val="0"/>
          <c:showBubbleSize val="0"/>
        </c:dLbls>
        <c:gapWidth val="150"/>
        <c:shape val="box"/>
        <c:axId val="147888768"/>
        <c:axId val="147894656"/>
        <c:axId val="0"/>
      </c:bar3DChart>
      <c:catAx>
        <c:axId val="147888768"/>
        <c:scaling>
          <c:orientation val="minMax"/>
        </c:scaling>
        <c:delete val="0"/>
        <c:axPos val="l"/>
        <c:majorTickMark val="none"/>
        <c:minorTickMark val="none"/>
        <c:tickLblPos val="nextTo"/>
        <c:txPr>
          <a:bodyPr/>
          <a:lstStyle/>
          <a:p>
            <a:pPr>
              <a:defRPr sz="1400" b="1">
                <a:latin typeface="Arial" pitchFamily="34" charset="0"/>
                <a:cs typeface="Arial" pitchFamily="34" charset="0"/>
              </a:defRPr>
            </a:pPr>
            <a:endParaRPr lang="en-US"/>
          </a:p>
        </c:txPr>
        <c:crossAx val="147894656"/>
        <c:crosses val="autoZero"/>
        <c:auto val="1"/>
        <c:lblAlgn val="ctr"/>
        <c:lblOffset val="100"/>
        <c:noMultiLvlLbl val="0"/>
      </c:catAx>
      <c:valAx>
        <c:axId val="147894656"/>
        <c:scaling>
          <c:orientation val="minMax"/>
        </c:scaling>
        <c:delete val="1"/>
        <c:axPos val="b"/>
        <c:numFmt formatCode="General" sourceLinked="1"/>
        <c:majorTickMark val="out"/>
        <c:minorTickMark val="none"/>
        <c:tickLblPos val="nextTo"/>
        <c:crossAx val="147888768"/>
        <c:crosses val="autoZero"/>
        <c:crossBetween val="between"/>
      </c:valAx>
    </c:plotArea>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0.10215</cdr:x>
      <cdr:y>0.87739</cdr:y>
    </cdr:from>
    <cdr:to>
      <cdr:x>0.92742</cdr:x>
      <cdr:y>1</cdr:y>
    </cdr:to>
    <cdr:sp macro="" textlink="">
      <cdr:nvSpPr>
        <cdr:cNvPr id="2" name="TextBox 1"/>
        <cdr:cNvSpPr txBox="1"/>
      </cdr:nvSpPr>
      <cdr:spPr>
        <a:xfrm xmlns:a="http://schemas.openxmlformats.org/drawingml/2006/main">
          <a:off x="579120" y="2617470"/>
          <a:ext cx="4678680" cy="36576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0.28629</cdr:x>
      <cdr:y>0.69349</cdr:y>
    </cdr:from>
    <cdr:to>
      <cdr:x>0.59543</cdr:x>
      <cdr:y>1</cdr:y>
    </cdr:to>
    <cdr:sp macro="" textlink="">
      <cdr:nvSpPr>
        <cdr:cNvPr id="3" name="TextBox 2"/>
        <cdr:cNvSpPr txBox="1"/>
      </cdr:nvSpPr>
      <cdr:spPr>
        <a:xfrm xmlns:a="http://schemas.openxmlformats.org/drawingml/2006/main">
          <a:off x="1623060" y="2068830"/>
          <a:ext cx="17526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0.24662</cdr:x>
      <cdr:y>0.84559</cdr:y>
    </cdr:from>
    <cdr:to>
      <cdr:x>0.94623</cdr:x>
      <cdr:y>0.97366</cdr:y>
    </cdr:to>
    <cdr:sp macro="" textlink="">
      <cdr:nvSpPr>
        <cdr:cNvPr id="4" name="TextBox 3"/>
        <cdr:cNvSpPr txBox="1"/>
      </cdr:nvSpPr>
      <cdr:spPr>
        <a:xfrm xmlns:a="http://schemas.openxmlformats.org/drawingml/2006/main">
          <a:off x="2022985" y="2850611"/>
          <a:ext cx="5738886" cy="43174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latin typeface="Arial" pitchFamily="34" charset="0"/>
              <a:cs typeface="Arial" pitchFamily="34" charset="0"/>
            </a:rPr>
            <a:t>*</a:t>
          </a:r>
          <a:r>
            <a:rPr lang="en-US" sz="1400" b="1" baseline="0" dirty="0">
              <a:latin typeface="Arial" pitchFamily="34" charset="0"/>
              <a:cs typeface="Arial" pitchFamily="34" charset="0"/>
            </a:rPr>
            <a:t>22 other journals with only one publication</a:t>
          </a:r>
          <a:endParaRPr lang="en-US" sz="1400" b="1" dirty="0">
            <a:latin typeface="Arial" pitchFamily="34" charset="0"/>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0.14366</cdr:x>
      <cdr:y>0.8516</cdr:y>
    </cdr:from>
    <cdr:to>
      <cdr:x>0.81401</cdr:x>
      <cdr:y>0.95215</cdr:y>
    </cdr:to>
    <cdr:sp macro="" textlink="">
      <cdr:nvSpPr>
        <cdr:cNvPr id="2" name="TextBox 1"/>
        <cdr:cNvSpPr txBox="1"/>
      </cdr:nvSpPr>
      <cdr:spPr>
        <a:xfrm xmlns:a="http://schemas.openxmlformats.org/drawingml/2006/main">
          <a:off x="1220787" y="3543771"/>
          <a:ext cx="5696658" cy="4184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latin typeface="Arial" pitchFamily="34" charset="0"/>
              <a:cs typeface="Arial" pitchFamily="34" charset="0"/>
            </a:rPr>
            <a:t>*41</a:t>
          </a:r>
          <a:r>
            <a:rPr lang="en-US" sz="1400" b="1" baseline="0" dirty="0">
              <a:latin typeface="Arial" pitchFamily="34" charset="0"/>
              <a:cs typeface="Arial" pitchFamily="34" charset="0"/>
            </a:rPr>
            <a:t> other primary authors published one reference</a:t>
          </a:r>
          <a:endParaRPr lang="en-US" sz="1400" b="1" dirty="0">
            <a:latin typeface="Arial"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760413" y="692150"/>
            <a:ext cx="5195887" cy="346551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C177D19-4A9C-4854-AD26-091DB4EDB972}" type="slidenum">
              <a:rPr lang="en-US"/>
              <a:pPr/>
              <a:t>‹#›</a:t>
            </a:fld>
            <a:endParaRPr lang="en-US"/>
          </a:p>
        </p:txBody>
      </p:sp>
    </p:spTree>
    <p:extLst>
      <p:ext uri="{BB962C8B-B14F-4D97-AF65-F5344CB8AC3E}">
        <p14:creationId xmlns:p14="http://schemas.microsoft.com/office/powerpoint/2010/main" val="36568668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15A4CA-B620-4ADE-BC8D-AE1AF25ED859}"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megaprint.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5" name="Picture 4">
            <a:hlinkClick r:id="rId3"/>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r="38727"/>
          <a:stretch>
            <a:fillRect/>
          </a:stretch>
        </p:blipFill>
        <p:spPr bwMode="auto">
          <a:xfrm>
            <a:off x="26761440" y="21610320"/>
            <a:ext cx="3212917" cy="16501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1"/>
          <p:cNvSpPr txBox="1"/>
          <p:nvPr userDrawn="1"/>
        </p:nvSpPr>
        <p:spPr>
          <a:xfrm>
            <a:off x="29981965" y="21516257"/>
            <a:ext cx="2106410" cy="307777"/>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400" dirty="0" smtClean="0">
                <a:solidFill>
                  <a:schemeClr val="bg1"/>
                </a:solidFill>
              </a:rPr>
              <a:t>www.postersession.com</a:t>
            </a:r>
            <a:endParaRPr lang="en-US" sz="14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135313" rtl="0" fontAlgn="base">
        <a:spcBef>
          <a:spcPct val="0"/>
        </a:spcBef>
        <a:spcAft>
          <a:spcPct val="0"/>
        </a:spcAft>
        <a:defRPr sz="15100">
          <a:solidFill>
            <a:schemeClr val="tx2"/>
          </a:solidFill>
          <a:latin typeface="+mj-lt"/>
          <a:ea typeface="+mj-ea"/>
          <a:cs typeface="+mj-cs"/>
        </a:defRPr>
      </a:lvl1pPr>
      <a:lvl2pPr algn="ctr" defTabSz="3135313" rtl="0" fontAlgn="base">
        <a:spcBef>
          <a:spcPct val="0"/>
        </a:spcBef>
        <a:spcAft>
          <a:spcPct val="0"/>
        </a:spcAft>
        <a:defRPr sz="15100">
          <a:solidFill>
            <a:schemeClr val="tx2"/>
          </a:solidFill>
          <a:latin typeface="Arial" charset="0"/>
        </a:defRPr>
      </a:lvl2pPr>
      <a:lvl3pPr algn="ctr" defTabSz="3135313" rtl="0" fontAlgn="base">
        <a:spcBef>
          <a:spcPct val="0"/>
        </a:spcBef>
        <a:spcAft>
          <a:spcPct val="0"/>
        </a:spcAft>
        <a:defRPr sz="15100">
          <a:solidFill>
            <a:schemeClr val="tx2"/>
          </a:solidFill>
          <a:latin typeface="Arial" charset="0"/>
        </a:defRPr>
      </a:lvl3pPr>
      <a:lvl4pPr algn="ctr" defTabSz="3135313" rtl="0" fontAlgn="base">
        <a:spcBef>
          <a:spcPct val="0"/>
        </a:spcBef>
        <a:spcAft>
          <a:spcPct val="0"/>
        </a:spcAft>
        <a:defRPr sz="15100">
          <a:solidFill>
            <a:schemeClr val="tx2"/>
          </a:solidFill>
          <a:latin typeface="Arial" charset="0"/>
        </a:defRPr>
      </a:lvl4pPr>
      <a:lvl5pPr algn="ctr" defTabSz="3135313" rtl="0" fontAlgn="base">
        <a:spcBef>
          <a:spcPct val="0"/>
        </a:spcBef>
        <a:spcAft>
          <a:spcPct val="0"/>
        </a:spcAft>
        <a:defRPr sz="15100">
          <a:solidFill>
            <a:schemeClr val="tx2"/>
          </a:solidFill>
          <a:latin typeface="Arial" charset="0"/>
        </a:defRPr>
      </a:lvl5pPr>
      <a:lvl6pPr marL="457200" algn="ctr" defTabSz="3135313" rtl="0" fontAlgn="base">
        <a:spcBef>
          <a:spcPct val="0"/>
        </a:spcBef>
        <a:spcAft>
          <a:spcPct val="0"/>
        </a:spcAft>
        <a:defRPr sz="15100">
          <a:solidFill>
            <a:schemeClr val="tx2"/>
          </a:solidFill>
          <a:latin typeface="Arial" charset="0"/>
        </a:defRPr>
      </a:lvl6pPr>
      <a:lvl7pPr marL="914400" algn="ctr" defTabSz="3135313" rtl="0" fontAlgn="base">
        <a:spcBef>
          <a:spcPct val="0"/>
        </a:spcBef>
        <a:spcAft>
          <a:spcPct val="0"/>
        </a:spcAft>
        <a:defRPr sz="15100">
          <a:solidFill>
            <a:schemeClr val="tx2"/>
          </a:solidFill>
          <a:latin typeface="Arial" charset="0"/>
        </a:defRPr>
      </a:lvl7pPr>
      <a:lvl8pPr marL="1371600" algn="ctr" defTabSz="3135313" rtl="0" fontAlgn="base">
        <a:spcBef>
          <a:spcPct val="0"/>
        </a:spcBef>
        <a:spcAft>
          <a:spcPct val="0"/>
        </a:spcAft>
        <a:defRPr sz="15100">
          <a:solidFill>
            <a:schemeClr val="tx2"/>
          </a:solidFill>
          <a:latin typeface="Arial" charset="0"/>
        </a:defRPr>
      </a:lvl8pPr>
      <a:lvl9pPr marL="1828800" algn="ctr" defTabSz="3135313" rtl="0" fontAlgn="base">
        <a:spcBef>
          <a:spcPct val="0"/>
        </a:spcBef>
        <a:spcAft>
          <a:spcPct val="0"/>
        </a:spcAft>
        <a:defRPr sz="15100">
          <a:solidFill>
            <a:schemeClr val="tx2"/>
          </a:solidFill>
          <a:latin typeface="Arial" charset="0"/>
        </a:defRPr>
      </a:lvl9pPr>
    </p:titleStyle>
    <p:bodyStyle>
      <a:lvl1pPr marL="1176338" indent="-1176338" algn="l" defTabSz="3135313" rtl="0" fontAlgn="base">
        <a:spcBef>
          <a:spcPct val="20000"/>
        </a:spcBef>
        <a:spcAft>
          <a:spcPct val="0"/>
        </a:spcAft>
        <a:buChar char="•"/>
        <a:defRPr sz="11000">
          <a:solidFill>
            <a:schemeClr val="tx1"/>
          </a:solidFill>
          <a:latin typeface="+mn-lt"/>
          <a:ea typeface="+mn-ea"/>
          <a:cs typeface="+mn-cs"/>
        </a:defRPr>
      </a:lvl1pPr>
      <a:lvl2pPr marL="2546350" indent="-979488" algn="l" defTabSz="3135313" rtl="0" fontAlgn="base">
        <a:spcBef>
          <a:spcPct val="20000"/>
        </a:spcBef>
        <a:spcAft>
          <a:spcPct val="0"/>
        </a:spcAft>
        <a:buChar char="–"/>
        <a:defRPr sz="9600">
          <a:solidFill>
            <a:schemeClr val="tx1"/>
          </a:solidFill>
          <a:latin typeface="+mn-lt"/>
        </a:defRPr>
      </a:lvl2pPr>
      <a:lvl3pPr marL="3917950" indent="-782638" algn="l" defTabSz="3135313" rtl="0" fontAlgn="base">
        <a:spcBef>
          <a:spcPct val="20000"/>
        </a:spcBef>
        <a:spcAft>
          <a:spcPct val="0"/>
        </a:spcAft>
        <a:buChar char="•"/>
        <a:defRPr sz="8200">
          <a:solidFill>
            <a:schemeClr val="tx1"/>
          </a:solidFill>
          <a:latin typeface="+mn-lt"/>
        </a:defRPr>
      </a:lvl3pPr>
      <a:lvl4pPr marL="5484813" indent="-782638" algn="l" defTabSz="3135313" rtl="0" fontAlgn="base">
        <a:spcBef>
          <a:spcPct val="20000"/>
        </a:spcBef>
        <a:spcAft>
          <a:spcPct val="0"/>
        </a:spcAft>
        <a:buChar char="–"/>
        <a:defRPr sz="6900">
          <a:solidFill>
            <a:schemeClr val="tx1"/>
          </a:solidFill>
          <a:latin typeface="+mn-lt"/>
        </a:defRPr>
      </a:lvl4pPr>
      <a:lvl5pPr marL="7053263" indent="-782638" algn="l" defTabSz="3135313" rtl="0" fontAlgn="base">
        <a:spcBef>
          <a:spcPct val="20000"/>
        </a:spcBef>
        <a:spcAft>
          <a:spcPct val="0"/>
        </a:spcAft>
        <a:buChar char="»"/>
        <a:defRPr sz="6900">
          <a:solidFill>
            <a:schemeClr val="tx1"/>
          </a:solidFill>
          <a:latin typeface="+mn-lt"/>
        </a:defRPr>
      </a:lvl5pPr>
      <a:lvl6pPr marL="7510463" indent="-782638" algn="l" defTabSz="3135313" rtl="0" fontAlgn="base">
        <a:spcBef>
          <a:spcPct val="20000"/>
        </a:spcBef>
        <a:spcAft>
          <a:spcPct val="0"/>
        </a:spcAft>
        <a:buChar char="»"/>
        <a:defRPr sz="6900">
          <a:solidFill>
            <a:schemeClr val="tx1"/>
          </a:solidFill>
          <a:latin typeface="+mn-lt"/>
        </a:defRPr>
      </a:lvl6pPr>
      <a:lvl7pPr marL="7967663" indent="-782638" algn="l" defTabSz="3135313" rtl="0" fontAlgn="base">
        <a:spcBef>
          <a:spcPct val="20000"/>
        </a:spcBef>
        <a:spcAft>
          <a:spcPct val="0"/>
        </a:spcAft>
        <a:buChar char="»"/>
        <a:defRPr sz="6900">
          <a:solidFill>
            <a:schemeClr val="tx1"/>
          </a:solidFill>
          <a:latin typeface="+mn-lt"/>
        </a:defRPr>
      </a:lvl7pPr>
      <a:lvl8pPr marL="8424863" indent="-782638" algn="l" defTabSz="3135313" rtl="0" fontAlgn="base">
        <a:spcBef>
          <a:spcPct val="20000"/>
        </a:spcBef>
        <a:spcAft>
          <a:spcPct val="0"/>
        </a:spcAft>
        <a:buChar char="»"/>
        <a:defRPr sz="6900">
          <a:solidFill>
            <a:schemeClr val="tx1"/>
          </a:solidFill>
          <a:latin typeface="+mn-lt"/>
        </a:defRPr>
      </a:lvl8pPr>
      <a:lvl9pPr marL="8882063" indent="-782638" algn="l" defTabSz="3135313" rtl="0" fontAlgn="base">
        <a:spcBef>
          <a:spcPct val="20000"/>
        </a:spcBef>
        <a:spcAft>
          <a:spcPct val="0"/>
        </a:spcAft>
        <a:buChar char="»"/>
        <a:defRPr sz="6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hyperlink" Target="http://www.who.int/classifications/icf/training/icfbeginnersguide.pdf" TargetMode="External"/><Relationship Id="rId7"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chart" Target="../charts/chart5.xml"/><Relationship Id="rId5" Type="http://schemas.openxmlformats.org/officeDocument/2006/relationships/image" Target="../media/image3.png"/><Relationship Id="rId10" Type="http://schemas.openxmlformats.org/officeDocument/2006/relationships/chart" Target="../charts/chart4.xml"/><Relationship Id="rId4" Type="http://schemas.openxmlformats.org/officeDocument/2006/relationships/image" Target="../media/image2.png"/><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 name="AutoShape 30"/>
          <p:cNvSpPr>
            <a:spLocks noChangeArrowheads="1"/>
          </p:cNvSpPr>
          <p:nvPr/>
        </p:nvSpPr>
        <p:spPr bwMode="auto">
          <a:xfrm>
            <a:off x="16573500" y="17022074"/>
            <a:ext cx="7915275" cy="4290677"/>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77" name="AutoShape 29"/>
          <p:cNvSpPr>
            <a:spLocks noChangeArrowheads="1"/>
          </p:cNvSpPr>
          <p:nvPr/>
        </p:nvSpPr>
        <p:spPr bwMode="auto">
          <a:xfrm>
            <a:off x="8476012" y="4064000"/>
            <a:ext cx="7772400" cy="17322800"/>
          </a:xfrm>
          <a:prstGeom prst="roundRect">
            <a:avLst>
              <a:gd name="adj" fmla="val 7000"/>
            </a:avLst>
          </a:prstGeom>
          <a:solidFill>
            <a:schemeClr val="bg1"/>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p>
            <a:endParaRPr lang="en-US" dirty="0"/>
          </a:p>
        </p:txBody>
      </p:sp>
      <p:sp>
        <p:nvSpPr>
          <p:cNvPr id="2079" name="AutoShape 31"/>
          <p:cNvSpPr>
            <a:spLocks noChangeArrowheads="1"/>
          </p:cNvSpPr>
          <p:nvPr/>
        </p:nvSpPr>
        <p:spPr bwMode="auto">
          <a:xfrm>
            <a:off x="16573500" y="4075955"/>
            <a:ext cx="15830550" cy="127000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52" name="AutoShape 4"/>
          <p:cNvSpPr>
            <a:spLocks noChangeArrowheads="1"/>
          </p:cNvSpPr>
          <p:nvPr/>
        </p:nvSpPr>
        <p:spPr bwMode="auto">
          <a:xfrm>
            <a:off x="457200" y="4064000"/>
            <a:ext cx="7772400" cy="173228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a:p>
        </p:txBody>
      </p:sp>
      <p:sp>
        <p:nvSpPr>
          <p:cNvPr id="2057" name="Text Box 9"/>
          <p:cNvSpPr txBox="1">
            <a:spLocks noChangeArrowheads="1"/>
          </p:cNvSpPr>
          <p:nvPr/>
        </p:nvSpPr>
        <p:spPr bwMode="auto">
          <a:xfrm>
            <a:off x="676275" y="5553075"/>
            <a:ext cx="7334250" cy="16193436"/>
          </a:xfrm>
          <a:prstGeom prst="rect">
            <a:avLst/>
          </a:prstGeom>
          <a:noFill/>
          <a:ln w="9525">
            <a:noFill/>
            <a:miter lim="800000"/>
            <a:headEnd/>
            <a:tailEnd/>
          </a:ln>
          <a:effectLst/>
        </p:spPr>
        <p:txBody>
          <a:bodyPr lIns="65306" tIns="32653" rIns="65306" bIns="32653">
            <a:spAutoFit/>
          </a:bodyPr>
          <a:lstStyle/>
          <a:p>
            <a:pPr algn="l"/>
            <a:r>
              <a:rPr lang="en-US" sz="2400" b="1" dirty="0"/>
              <a:t>The purpose of this study is to present a systematic literature review on the utilization of the International Classification of Functioning, Disability and Health for Children and Youth (ICF-CY).  The ICF-CY is derived from the International Classification of Functioning, Disability and Health (ICF).  The rapid growth and changes that occur in children were not sufficiently captured in the ICF leading to the publication of the ICF-CY in 2007 by the World Health Organization (WHO).</a:t>
            </a:r>
            <a:r>
              <a:rPr lang="en-US" sz="2400" b="1" baseline="30000" dirty="0"/>
              <a:t>1</a:t>
            </a:r>
            <a:r>
              <a:rPr lang="en-US" sz="2400" b="1" dirty="0"/>
              <a:t>  It is the first published internationally agreed upon classification code for assessing the health of children and youth.</a:t>
            </a:r>
            <a:r>
              <a:rPr lang="en-US" sz="2400" b="1" baseline="30000" dirty="0"/>
              <a:t>1</a:t>
            </a:r>
            <a:r>
              <a:rPr lang="en-US" sz="2400" b="1" dirty="0"/>
              <a:t>  The classification builds on the ICF conceptual framework and provides a common language and terminology for recording problems involving functions and structures of the body, activity limitations and participation restrictions manifested in infancy, childhood and adolescence.</a:t>
            </a:r>
            <a:r>
              <a:rPr lang="en-US" sz="2400" b="1" baseline="30000" dirty="0"/>
              <a:t>2</a:t>
            </a:r>
            <a:r>
              <a:rPr lang="en-US" sz="2400" b="1" dirty="0"/>
              <a:t>  It was created to assist clinicians, educators, researchers, administrators, policy makers and parents with documentation and measurement of health and disability in child and youth populations.</a:t>
            </a:r>
            <a:r>
              <a:rPr lang="en-US" sz="2400" b="1" baseline="30000" dirty="0"/>
              <a:t>2</a:t>
            </a:r>
            <a:r>
              <a:rPr lang="en-US" sz="2400" b="1" dirty="0"/>
              <a:t>  </a:t>
            </a:r>
            <a:r>
              <a:rPr lang="en-US" sz="2400" b="1" dirty="0" err="1"/>
              <a:t>Cerniauskaite</a:t>
            </a:r>
            <a:r>
              <a:rPr lang="en-US" sz="2400" b="1" dirty="0"/>
              <a:t> et al.</a:t>
            </a:r>
            <a:r>
              <a:rPr lang="en-US" sz="2400" b="1" baseline="30000" dirty="0"/>
              <a:t>3</a:t>
            </a:r>
            <a:r>
              <a:rPr lang="en-US" sz="2400" b="1" dirty="0"/>
              <a:t> presented a systematic literature review on the utilization of the ICF, but the ICF-CY was excluded from this study.  Therefore, it is unclear how the ICF-CY has been used in public health-related disability </a:t>
            </a:r>
            <a:r>
              <a:rPr lang="en-US" sz="2400" b="1" dirty="0" smtClean="0"/>
              <a:t>research.</a:t>
            </a:r>
          </a:p>
          <a:p>
            <a:pPr algn="l"/>
            <a:endParaRPr lang="en-US" sz="2400" dirty="0"/>
          </a:p>
          <a:p>
            <a:pPr algn="l"/>
            <a:endParaRPr lang="en-US" sz="2400" dirty="0" smtClean="0"/>
          </a:p>
          <a:p>
            <a:pPr algn="l"/>
            <a:endParaRPr lang="en-US" sz="2400" dirty="0"/>
          </a:p>
          <a:p>
            <a:pPr algn="l"/>
            <a:endParaRPr lang="en-US" sz="2400" dirty="0" smtClean="0"/>
          </a:p>
          <a:p>
            <a:pPr algn="l"/>
            <a:endParaRPr lang="en-US" sz="2400" dirty="0"/>
          </a:p>
          <a:p>
            <a:pPr algn="l"/>
            <a:endParaRPr lang="en-US" sz="2400" dirty="0" smtClean="0"/>
          </a:p>
          <a:p>
            <a:pPr algn="l"/>
            <a:endParaRPr lang="en-US" sz="2400" dirty="0"/>
          </a:p>
          <a:p>
            <a:pPr algn="l"/>
            <a:endParaRPr lang="en-US" sz="2400" dirty="0" smtClean="0"/>
          </a:p>
          <a:p>
            <a:pPr algn="l"/>
            <a:endParaRPr lang="en-US" sz="2400" dirty="0"/>
          </a:p>
          <a:p>
            <a:pPr algn="l"/>
            <a:endParaRPr lang="en-US" sz="2400" dirty="0" smtClean="0"/>
          </a:p>
          <a:p>
            <a:pPr algn="l"/>
            <a:endParaRPr lang="en-US" sz="2400" dirty="0"/>
          </a:p>
          <a:p>
            <a:pPr algn="l"/>
            <a:endParaRPr lang="en-US" sz="2400" dirty="0"/>
          </a:p>
          <a:p>
            <a:pPr algn="l"/>
            <a:endParaRPr lang="en-US" sz="1200" dirty="0" smtClean="0"/>
          </a:p>
          <a:p>
            <a:pPr algn="l"/>
            <a:r>
              <a:rPr lang="en-US" sz="1200" dirty="0" smtClean="0"/>
              <a:t>World Health Organization. International classification of functioning, disability and health-child and youth version, Internet. Electronic citation. </a:t>
            </a:r>
            <a:r>
              <a:rPr lang="en-US" sz="1200" dirty="0" smtClean="0">
                <a:hlinkClick r:id="rId3"/>
              </a:rPr>
              <a:t>http</a:t>
            </a:r>
            <a:r>
              <a:rPr lang="en-US" sz="1200" dirty="0">
                <a:hlinkClick r:id="rId3"/>
              </a:rPr>
              <a:t>://</a:t>
            </a:r>
            <a:r>
              <a:rPr lang="en-US" sz="1200" dirty="0" smtClean="0">
                <a:hlinkClick r:id="rId3"/>
              </a:rPr>
              <a:t>www.who.int/classifications/icf/training/icfbeginnersguide.pdf</a:t>
            </a:r>
            <a:r>
              <a:rPr lang="en-US" sz="1200" dirty="0" smtClean="0"/>
              <a:t>. Last accessed October 21, 2011. </a:t>
            </a:r>
          </a:p>
          <a:p>
            <a:pPr algn="l"/>
            <a:endParaRPr lang="en-US" sz="2000" dirty="0"/>
          </a:p>
          <a:p>
            <a:pPr algn="l"/>
            <a:endParaRPr lang="en-US" sz="2000" dirty="0"/>
          </a:p>
        </p:txBody>
      </p:sp>
      <p:sp>
        <p:nvSpPr>
          <p:cNvPr id="2058" name="Text Box 10"/>
          <p:cNvSpPr txBox="1">
            <a:spLocks noChangeArrowheads="1"/>
          </p:cNvSpPr>
          <p:nvPr/>
        </p:nvSpPr>
        <p:spPr bwMode="auto">
          <a:xfrm>
            <a:off x="8686800" y="4368800"/>
            <a:ext cx="7372350" cy="996950"/>
          </a:xfrm>
          <a:prstGeom prst="rect">
            <a:avLst/>
          </a:prstGeom>
          <a:noFill/>
          <a:ln w="9525">
            <a:noFill/>
            <a:miter lim="800000"/>
            <a:headEnd/>
            <a:tailEnd/>
          </a:ln>
          <a:effectLst/>
        </p:spPr>
        <p:txBody>
          <a:bodyPr lIns="65306" tIns="32653" rIns="65306" bIns="32653">
            <a:spAutoFit/>
          </a:bodyPr>
          <a:lstStyle/>
          <a:p>
            <a:pPr defTabSz="3135313">
              <a:spcBef>
                <a:spcPct val="50000"/>
              </a:spcBef>
            </a:pPr>
            <a:r>
              <a:rPr lang="en-US" b="1" dirty="0"/>
              <a:t>Methods</a:t>
            </a:r>
          </a:p>
        </p:txBody>
      </p:sp>
      <p:sp>
        <p:nvSpPr>
          <p:cNvPr id="2061" name="AutoShape 13"/>
          <p:cNvSpPr>
            <a:spLocks noChangeArrowheads="1"/>
          </p:cNvSpPr>
          <p:nvPr/>
        </p:nvSpPr>
        <p:spPr bwMode="auto">
          <a:xfrm>
            <a:off x="514350" y="254000"/>
            <a:ext cx="31889700" cy="3505200"/>
          </a:xfrm>
          <a:prstGeom prst="roundRect">
            <a:avLst>
              <a:gd name="adj" fmla="val 10870"/>
            </a:avLst>
          </a:prstGeom>
          <a:solidFill>
            <a:schemeClr val="bg1"/>
          </a:solidFill>
          <a:ln w="9525">
            <a:solidFill>
              <a:schemeClr val="tx1"/>
            </a:solidFill>
            <a:round/>
            <a:headEnd/>
            <a:tailEnd/>
          </a:ln>
          <a:effectLst/>
        </p:spPr>
        <p:txBody>
          <a:bodyPr wrap="none" lIns="65306" tIns="32653" rIns="65306" bIns="32653" anchor="ctr"/>
          <a:lstStyle/>
          <a:p>
            <a:pPr defTabSz="3135313"/>
            <a:endParaRPr lang="en-US">
              <a:solidFill>
                <a:schemeClr val="bg1"/>
              </a:solidFill>
            </a:endParaRPr>
          </a:p>
        </p:txBody>
      </p:sp>
      <p:sp>
        <p:nvSpPr>
          <p:cNvPr id="2062" name="Text Box 14"/>
          <p:cNvSpPr txBox="1">
            <a:spLocks noChangeArrowheads="1"/>
          </p:cNvSpPr>
          <p:nvPr/>
        </p:nvSpPr>
        <p:spPr bwMode="auto">
          <a:xfrm>
            <a:off x="1016250" y="660400"/>
            <a:ext cx="30689550" cy="1727937"/>
          </a:xfrm>
          <a:prstGeom prst="rect">
            <a:avLst/>
          </a:prstGeom>
          <a:noFill/>
          <a:ln w="9525">
            <a:noFill/>
            <a:miter lim="800000"/>
            <a:headEnd/>
            <a:tailEnd/>
          </a:ln>
          <a:effectLst/>
        </p:spPr>
        <p:txBody>
          <a:bodyPr lIns="65306" tIns="32653" rIns="65306" bIns="32653">
            <a:spAutoFit/>
          </a:bodyPr>
          <a:lstStyle/>
          <a:p>
            <a:pPr defTabSz="3135313">
              <a:spcBef>
                <a:spcPct val="50000"/>
              </a:spcBef>
            </a:pPr>
            <a:r>
              <a:rPr lang="en-US" sz="5400" b="1" dirty="0" smtClean="0"/>
              <a:t>International Classification of Functioning, Disability and Health for Children and Youth          A Systematic Literature Review of Adoption</a:t>
            </a:r>
          </a:p>
        </p:txBody>
      </p:sp>
      <p:sp>
        <p:nvSpPr>
          <p:cNvPr id="2090" name="Text Box 42"/>
          <p:cNvSpPr txBox="1">
            <a:spLocks noChangeArrowheads="1"/>
          </p:cNvSpPr>
          <p:nvPr/>
        </p:nvSpPr>
        <p:spPr bwMode="auto">
          <a:xfrm>
            <a:off x="628650" y="4368800"/>
            <a:ext cx="7372350" cy="996950"/>
          </a:xfrm>
          <a:prstGeom prst="rect">
            <a:avLst/>
          </a:prstGeom>
          <a:noFill/>
          <a:ln w="9525">
            <a:noFill/>
            <a:miter lim="800000"/>
            <a:headEnd/>
            <a:tailEnd/>
          </a:ln>
          <a:effectLst/>
        </p:spPr>
        <p:txBody>
          <a:bodyPr lIns="65306" tIns="32653" rIns="65306" bIns="32653">
            <a:spAutoFit/>
          </a:bodyPr>
          <a:lstStyle/>
          <a:p>
            <a:pPr defTabSz="3135313">
              <a:spcBef>
                <a:spcPct val="50000"/>
              </a:spcBef>
            </a:pPr>
            <a:r>
              <a:rPr lang="en-US" b="1"/>
              <a:t>Introduction</a:t>
            </a:r>
          </a:p>
        </p:txBody>
      </p:sp>
      <p:sp>
        <p:nvSpPr>
          <p:cNvPr id="2091" name="Text Box 43"/>
          <p:cNvSpPr txBox="1">
            <a:spLocks noChangeArrowheads="1"/>
          </p:cNvSpPr>
          <p:nvPr/>
        </p:nvSpPr>
        <p:spPr bwMode="auto">
          <a:xfrm>
            <a:off x="20802600" y="4348710"/>
            <a:ext cx="7372350" cy="996950"/>
          </a:xfrm>
          <a:prstGeom prst="rect">
            <a:avLst/>
          </a:prstGeom>
          <a:noFill/>
          <a:ln w="9525">
            <a:noFill/>
            <a:miter lim="800000"/>
            <a:headEnd/>
            <a:tailEnd/>
          </a:ln>
          <a:effectLst/>
        </p:spPr>
        <p:txBody>
          <a:bodyPr lIns="65306" tIns="32653" rIns="65306" bIns="32653">
            <a:spAutoFit/>
          </a:bodyPr>
          <a:lstStyle/>
          <a:p>
            <a:pPr defTabSz="3135313">
              <a:spcBef>
                <a:spcPct val="50000"/>
              </a:spcBef>
            </a:pPr>
            <a:r>
              <a:rPr lang="en-US" b="1" dirty="0"/>
              <a:t>Results</a:t>
            </a: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6275" y="1239259"/>
            <a:ext cx="1471404"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76850" y="1238306"/>
            <a:ext cx="1470025"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 Box 14"/>
          <p:cNvSpPr txBox="1">
            <a:spLocks noChangeArrowheads="1"/>
          </p:cNvSpPr>
          <p:nvPr/>
        </p:nvSpPr>
        <p:spPr bwMode="auto">
          <a:xfrm>
            <a:off x="1228725" y="2336063"/>
            <a:ext cx="30689550" cy="1543271"/>
          </a:xfrm>
          <a:prstGeom prst="rect">
            <a:avLst/>
          </a:prstGeom>
          <a:noFill/>
          <a:ln w="9525">
            <a:noFill/>
            <a:miter lim="800000"/>
            <a:headEnd/>
            <a:tailEnd/>
          </a:ln>
          <a:effectLst/>
        </p:spPr>
        <p:txBody>
          <a:bodyPr lIns="65306" tIns="32653" rIns="65306" bIns="32653">
            <a:spAutoFit/>
          </a:bodyPr>
          <a:lstStyle/>
          <a:p>
            <a:pPr defTabSz="3135313">
              <a:spcBef>
                <a:spcPct val="50000"/>
              </a:spcBef>
            </a:pPr>
            <a:r>
              <a:rPr lang="en-US" sz="4800" dirty="0" smtClean="0"/>
              <a:t>Weaver PA, Frey GC, Smith SL, McCormick BP                                                                                              Indiana University-Bloomington, Department of Kinesiology &amp; Recreation, Park, and Tourism Studies</a:t>
            </a:r>
          </a:p>
        </p:txBody>
      </p:sp>
      <p:pic>
        <p:nvPicPr>
          <p:cNvPr id="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6250" y="16040788"/>
            <a:ext cx="6706455" cy="420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2"/>
          <p:cNvSpPr txBox="1">
            <a:spLocks noChangeArrowheads="1"/>
          </p:cNvSpPr>
          <p:nvPr/>
        </p:nvSpPr>
        <p:spPr bwMode="auto">
          <a:xfrm>
            <a:off x="8844414" y="5424245"/>
            <a:ext cx="7101444" cy="2786063"/>
          </a:xfrm>
          <a:prstGeom prst="rect">
            <a:avLst/>
          </a:prstGeom>
          <a:solidFill>
            <a:srgbClr val="FFFFFF"/>
          </a:solidFill>
          <a:ln w="9525">
            <a:solidFill>
              <a:srgbClr val="FF0000"/>
            </a:solidFill>
            <a:miter lim="800000"/>
            <a:headEnd/>
            <a:tailEnd/>
          </a:ln>
        </p:spPr>
        <p:txBody>
          <a:bodyPr rot="0" vert="horz" wrap="square" lIns="91440" tIns="45720" rIns="91440" bIns="45720" anchor="t" anchorCtr="0">
            <a:noAutofit/>
          </a:bodyPr>
          <a:lstStyle/>
          <a:p>
            <a:pPr algn="l">
              <a:spcAft>
                <a:spcPts val="1000"/>
              </a:spcAft>
            </a:pPr>
            <a:r>
              <a:rPr lang="en-US" sz="1800" b="1" dirty="0">
                <a:effectLst/>
              </a:rPr>
              <a:t>References identified through database searching – </a:t>
            </a:r>
            <a:r>
              <a:rPr lang="en-US" sz="1800" b="1" dirty="0" smtClean="0">
                <a:effectLst/>
              </a:rPr>
              <a:t>Academic </a:t>
            </a:r>
            <a:r>
              <a:rPr lang="en-US" sz="1800" b="1" dirty="0">
                <a:effectLst/>
              </a:rPr>
              <a:t>Search Premier, CINAHL, Health Source Nursing/Academic </a:t>
            </a:r>
            <a:r>
              <a:rPr lang="en-US" sz="1800" b="1" dirty="0" smtClean="0">
                <a:effectLst/>
              </a:rPr>
              <a:t>Edition</a:t>
            </a:r>
            <a:r>
              <a:rPr lang="en-US" sz="1800" b="1" dirty="0">
                <a:effectLst/>
              </a:rPr>
              <a:t>, MEDLINE, </a:t>
            </a:r>
            <a:r>
              <a:rPr lang="en-US" sz="1800" b="1" dirty="0" err="1">
                <a:effectLst/>
              </a:rPr>
              <a:t>PsycARTICLES</a:t>
            </a:r>
            <a:r>
              <a:rPr lang="en-US" sz="1800" b="1" dirty="0">
                <a:effectLst/>
              </a:rPr>
              <a:t>, </a:t>
            </a:r>
            <a:r>
              <a:rPr lang="en-US" sz="1800" b="1" dirty="0" err="1">
                <a:effectLst/>
              </a:rPr>
              <a:t>SPORTDiscus</a:t>
            </a:r>
            <a:r>
              <a:rPr lang="en-US" sz="1800" b="1" dirty="0">
                <a:effectLst/>
              </a:rPr>
              <a:t>, Web of Knowledge </a:t>
            </a:r>
            <a:r>
              <a:rPr lang="en-US" sz="1800" b="1" dirty="0"/>
              <a:t> </a:t>
            </a:r>
            <a:r>
              <a:rPr lang="en-US" sz="1800" b="1" dirty="0" smtClean="0"/>
              <a:t>         </a:t>
            </a:r>
          </a:p>
          <a:p>
            <a:pPr algn="l">
              <a:spcAft>
                <a:spcPts val="1000"/>
              </a:spcAft>
            </a:pPr>
            <a:r>
              <a:rPr lang="en-US" sz="1800" b="1" dirty="0" smtClean="0"/>
              <a:t>Total </a:t>
            </a:r>
            <a:r>
              <a:rPr lang="en-US" sz="1800" b="1" dirty="0" smtClean="0">
                <a:effectLst/>
              </a:rPr>
              <a:t>(n </a:t>
            </a:r>
            <a:r>
              <a:rPr lang="en-US" sz="1800" b="1" dirty="0">
                <a:effectLst/>
              </a:rPr>
              <a:t>= 259</a:t>
            </a:r>
            <a:r>
              <a:rPr lang="en-US" sz="1800" b="1" dirty="0" smtClean="0">
                <a:effectLst/>
              </a:rPr>
              <a:t>); Duplicates removed (n = 79)</a:t>
            </a:r>
          </a:p>
          <a:p>
            <a:pPr algn="l">
              <a:spcAft>
                <a:spcPts val="1000"/>
              </a:spcAft>
            </a:pPr>
            <a:r>
              <a:rPr lang="en-US" sz="1800" b="1" u="sng" dirty="0"/>
              <a:t>Keywords</a:t>
            </a:r>
            <a:r>
              <a:rPr lang="en-US" sz="1800" b="1" dirty="0" smtClean="0"/>
              <a:t>: ICF-CY; “International </a:t>
            </a:r>
            <a:r>
              <a:rPr lang="en-US" sz="1800" b="1" dirty="0"/>
              <a:t>Classification of Functioning, Disability and Health for Children and </a:t>
            </a:r>
            <a:r>
              <a:rPr lang="en-US" sz="1800" b="1" dirty="0" smtClean="0"/>
              <a:t>Youth”          </a:t>
            </a:r>
          </a:p>
          <a:p>
            <a:pPr algn="l">
              <a:spcAft>
                <a:spcPts val="1000"/>
              </a:spcAft>
            </a:pPr>
            <a:r>
              <a:rPr lang="en-US" sz="1800" b="1" dirty="0" smtClean="0"/>
              <a:t>Final Search Date: October 10, 2011    </a:t>
            </a:r>
          </a:p>
          <a:p>
            <a:pPr algn="l">
              <a:lnSpc>
                <a:spcPct val="150000"/>
              </a:lnSpc>
              <a:spcAft>
                <a:spcPts val="1000"/>
              </a:spcAft>
            </a:pPr>
            <a:endParaRPr lang="en-US" sz="1600" b="1" dirty="0" smtClean="0"/>
          </a:p>
          <a:p>
            <a:pPr algn="l">
              <a:lnSpc>
                <a:spcPct val="150000"/>
              </a:lnSpc>
              <a:spcAft>
                <a:spcPts val="1000"/>
              </a:spcAft>
            </a:pPr>
            <a:endParaRPr lang="en-US" sz="1600" b="1" dirty="0" smtClean="0"/>
          </a:p>
          <a:p>
            <a:pPr algn="l">
              <a:lnSpc>
                <a:spcPct val="150000"/>
              </a:lnSpc>
              <a:spcAft>
                <a:spcPts val="1000"/>
              </a:spcAft>
            </a:pPr>
            <a:endParaRPr lang="en-US" sz="1600" b="1" dirty="0"/>
          </a:p>
          <a:p>
            <a:pPr algn="l">
              <a:lnSpc>
                <a:spcPct val="150000"/>
              </a:lnSpc>
              <a:spcAft>
                <a:spcPts val="1000"/>
              </a:spcAft>
            </a:pPr>
            <a:endParaRPr lang="en-US" sz="1600" b="1" dirty="0">
              <a:effectLst/>
            </a:endParaRPr>
          </a:p>
          <a:p>
            <a:pPr>
              <a:lnSpc>
                <a:spcPct val="150000"/>
              </a:lnSpc>
              <a:spcAft>
                <a:spcPts val="1000"/>
              </a:spcAft>
            </a:pPr>
            <a:r>
              <a:rPr lang="en-US" sz="1100" dirty="0">
                <a:effectLst/>
              </a:rPr>
              <a:t> </a:t>
            </a:r>
            <a:endParaRPr lang="en-US" dirty="0">
              <a:effectLst/>
            </a:endParaRPr>
          </a:p>
          <a:p>
            <a:pPr marL="0" marR="0">
              <a:spcBef>
                <a:spcPts val="0"/>
              </a:spcBef>
              <a:spcAft>
                <a:spcPts val="0"/>
              </a:spcAft>
            </a:pPr>
            <a:r>
              <a:rPr lang="en-US" sz="1200" dirty="0">
                <a:effectLst/>
                <a:latin typeface="Times New Roman"/>
                <a:ea typeface="Calibri"/>
              </a:rPr>
              <a:t> </a:t>
            </a:r>
          </a:p>
        </p:txBody>
      </p:sp>
      <p:sp>
        <p:nvSpPr>
          <p:cNvPr id="29" name="Text Box 2"/>
          <p:cNvSpPr txBox="1">
            <a:spLocks noChangeArrowheads="1"/>
          </p:cNvSpPr>
          <p:nvPr/>
        </p:nvSpPr>
        <p:spPr bwMode="auto">
          <a:xfrm>
            <a:off x="8811491" y="8725962"/>
            <a:ext cx="7101444" cy="1754326"/>
          </a:xfrm>
          <a:prstGeom prst="rect">
            <a:avLst/>
          </a:prstGeom>
          <a:solidFill>
            <a:srgbClr val="FFFFFF"/>
          </a:solidFill>
          <a:ln w="9525">
            <a:solidFill>
              <a:srgbClr val="FF0000"/>
            </a:solidFill>
            <a:miter lim="800000"/>
            <a:headEnd/>
            <a:tailEnd/>
          </a:ln>
        </p:spPr>
        <p:txBody>
          <a:bodyPr rot="0" vert="horz" wrap="square" lIns="91440" tIns="45720" rIns="91440" bIns="45720" anchor="t" anchorCtr="0">
            <a:spAutoFit/>
          </a:bodyPr>
          <a:lstStyle/>
          <a:p>
            <a:pPr marL="0" marR="0" algn="l">
              <a:spcBef>
                <a:spcPts val="0"/>
              </a:spcBef>
              <a:spcAft>
                <a:spcPts val="0"/>
              </a:spcAft>
            </a:pPr>
            <a:r>
              <a:rPr lang="en-US" sz="1800" b="1" u="sng" dirty="0">
                <a:effectLst/>
                <a:latin typeface="Arial" pitchFamily="34" charset="0"/>
                <a:ea typeface="Calibri"/>
                <a:cs typeface="Arial" pitchFamily="34" charset="0"/>
              </a:rPr>
              <a:t>Inclusion</a:t>
            </a:r>
            <a:r>
              <a:rPr lang="en-US" sz="1800" b="1" dirty="0">
                <a:effectLst/>
                <a:latin typeface="Arial" pitchFamily="34" charset="0"/>
                <a:ea typeface="Calibri"/>
                <a:cs typeface="Arial" pitchFamily="34" charset="0"/>
              </a:rPr>
              <a:t>:</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English language</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ICF-CY in title, abstract,  or body of the paper</a:t>
            </a:r>
          </a:p>
          <a:p>
            <a:pPr marL="0" marR="0" algn="l">
              <a:spcBef>
                <a:spcPts val="0"/>
              </a:spcBef>
              <a:spcAft>
                <a:spcPts val="0"/>
              </a:spcAft>
            </a:pPr>
            <a:r>
              <a:rPr lang="en-US" sz="1800" b="1" u="sng" dirty="0">
                <a:effectLst/>
                <a:latin typeface="Arial" pitchFamily="34" charset="0"/>
                <a:ea typeface="Calibri"/>
                <a:cs typeface="Arial" pitchFamily="34" charset="0"/>
              </a:rPr>
              <a:t>Exclusion</a:t>
            </a:r>
            <a:r>
              <a:rPr lang="en-US" sz="1800" b="1" dirty="0">
                <a:effectLst/>
                <a:latin typeface="Arial" pitchFamily="34" charset="0"/>
                <a:ea typeface="Calibri"/>
                <a:cs typeface="Arial" pitchFamily="34" charset="0"/>
              </a:rPr>
              <a:t>: </a:t>
            </a:r>
          </a:p>
          <a:p>
            <a:pPr marL="342900" marR="0" lvl="0" indent="-342900" algn="l">
              <a:spcBef>
                <a:spcPts val="0"/>
              </a:spcBef>
              <a:spcAft>
                <a:spcPts val="0"/>
              </a:spcAft>
              <a:buFont typeface="Symbol"/>
              <a:buChar char=""/>
            </a:pPr>
            <a:r>
              <a:rPr lang="en-US" sz="1800" b="1" dirty="0" smtClean="0">
                <a:effectLst/>
                <a:latin typeface="Arial" pitchFamily="34" charset="0"/>
                <a:ea typeface="Calibri"/>
                <a:cs typeface="Arial" pitchFamily="34" charset="0"/>
              </a:rPr>
              <a:t>Commentaries, </a:t>
            </a:r>
            <a:r>
              <a:rPr lang="en-US" sz="1800" b="1" dirty="0">
                <a:effectLst/>
                <a:latin typeface="Arial" pitchFamily="34" charset="0"/>
                <a:ea typeface="Calibri"/>
                <a:cs typeface="Arial" pitchFamily="34" charset="0"/>
              </a:rPr>
              <a:t>news </a:t>
            </a:r>
            <a:r>
              <a:rPr lang="en-US" sz="1800" b="1" dirty="0" smtClean="0">
                <a:effectLst/>
                <a:latin typeface="Arial" pitchFamily="34" charset="0"/>
                <a:ea typeface="Calibri"/>
                <a:cs typeface="Arial" pitchFamily="34" charset="0"/>
              </a:rPr>
              <a:t>reports</a:t>
            </a:r>
          </a:p>
          <a:p>
            <a:pPr marL="342900" marR="0" lvl="0" indent="-342900" algn="l">
              <a:spcBef>
                <a:spcPts val="0"/>
              </a:spcBef>
              <a:spcAft>
                <a:spcPts val="0"/>
              </a:spcAft>
              <a:buFont typeface="Symbol"/>
              <a:buChar char=""/>
            </a:pPr>
            <a:r>
              <a:rPr lang="en-US" sz="1800" b="1" dirty="0" smtClean="0">
                <a:latin typeface="Arial" pitchFamily="34" charset="0"/>
                <a:ea typeface="Calibri"/>
                <a:cs typeface="Arial" pitchFamily="34" charset="0"/>
              </a:rPr>
              <a:t>ICY-CY not explicitly mentioned</a:t>
            </a:r>
            <a:endParaRPr lang="en-US" sz="1800" b="1" dirty="0">
              <a:effectLst/>
              <a:latin typeface="Arial" pitchFamily="34" charset="0"/>
              <a:ea typeface="Calibri"/>
              <a:cs typeface="Arial" pitchFamily="34" charset="0"/>
            </a:endParaRPr>
          </a:p>
        </p:txBody>
      </p:sp>
      <p:sp>
        <p:nvSpPr>
          <p:cNvPr id="32" name="Text Box 2"/>
          <p:cNvSpPr txBox="1">
            <a:spLocks noChangeArrowheads="1"/>
          </p:cNvSpPr>
          <p:nvPr/>
        </p:nvSpPr>
        <p:spPr bwMode="auto">
          <a:xfrm>
            <a:off x="8811491" y="16196648"/>
            <a:ext cx="7101443" cy="923330"/>
          </a:xfrm>
          <a:prstGeom prst="rect">
            <a:avLst/>
          </a:prstGeom>
          <a:solidFill>
            <a:srgbClr val="FFFFFF"/>
          </a:solidFill>
          <a:ln w="9525">
            <a:solidFill>
              <a:srgbClr val="FF0000"/>
            </a:solidFill>
            <a:miter lim="800000"/>
            <a:headEnd/>
            <a:tailEnd/>
          </a:ln>
        </p:spPr>
        <p:txBody>
          <a:bodyPr rot="0" vert="horz" wrap="square" lIns="91440" tIns="45720" rIns="91440" bIns="45720" anchor="t" anchorCtr="0">
            <a:spAutoFit/>
          </a:bodyPr>
          <a:lstStyle/>
          <a:p>
            <a:pPr marL="0" marR="0" algn="l">
              <a:spcBef>
                <a:spcPts val="0"/>
              </a:spcBef>
              <a:spcAft>
                <a:spcPts val="0"/>
              </a:spcAft>
            </a:pPr>
            <a:r>
              <a:rPr lang="en-US" sz="1800" b="1" u="sng" dirty="0">
                <a:effectLst/>
                <a:latin typeface="Arial" pitchFamily="34" charset="0"/>
                <a:ea typeface="Calibri"/>
                <a:cs typeface="Arial" pitchFamily="34" charset="0"/>
              </a:rPr>
              <a:t>References </a:t>
            </a:r>
            <a:r>
              <a:rPr lang="en-US" sz="1800" b="1" u="sng" dirty="0" smtClean="0">
                <a:latin typeface="Arial" pitchFamily="34" charset="0"/>
                <a:ea typeface="Calibri"/>
                <a:cs typeface="Arial" pitchFamily="34" charset="0"/>
              </a:rPr>
              <a:t>S</a:t>
            </a:r>
            <a:r>
              <a:rPr lang="en-US" sz="1800" b="1" u="sng" dirty="0" smtClean="0">
                <a:effectLst/>
                <a:latin typeface="Arial" pitchFamily="34" charset="0"/>
                <a:ea typeface="Calibri"/>
                <a:cs typeface="Arial" pitchFamily="34" charset="0"/>
              </a:rPr>
              <a:t>creened</a:t>
            </a:r>
            <a:r>
              <a:rPr lang="en-US" sz="1800" b="1" dirty="0" smtClean="0">
                <a:effectLst/>
                <a:latin typeface="Arial" pitchFamily="34" charset="0"/>
                <a:ea typeface="Calibri"/>
                <a:cs typeface="Arial" pitchFamily="34" charset="0"/>
              </a:rPr>
              <a:t>: (</a:t>
            </a:r>
            <a:r>
              <a:rPr lang="en-US" sz="1800" b="1" dirty="0">
                <a:effectLst/>
                <a:latin typeface="Arial" pitchFamily="34" charset="0"/>
                <a:ea typeface="Calibri"/>
                <a:cs typeface="Arial" pitchFamily="34" charset="0"/>
              </a:rPr>
              <a:t>n = 81)</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79 from database search</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2 additional articles located </a:t>
            </a:r>
          </a:p>
        </p:txBody>
      </p:sp>
      <p:sp>
        <p:nvSpPr>
          <p:cNvPr id="33" name="Text Box 2"/>
          <p:cNvSpPr txBox="1">
            <a:spLocks noChangeArrowheads="1"/>
          </p:cNvSpPr>
          <p:nvPr/>
        </p:nvSpPr>
        <p:spPr bwMode="auto">
          <a:xfrm>
            <a:off x="8811492" y="17690085"/>
            <a:ext cx="7101442" cy="1477328"/>
          </a:xfrm>
          <a:prstGeom prst="rect">
            <a:avLst/>
          </a:prstGeom>
          <a:solidFill>
            <a:srgbClr val="FFFFFF"/>
          </a:solidFill>
          <a:ln w="9525">
            <a:solidFill>
              <a:srgbClr val="FF0000"/>
            </a:solidFill>
            <a:miter lim="800000"/>
            <a:headEnd/>
            <a:tailEnd/>
          </a:ln>
        </p:spPr>
        <p:txBody>
          <a:bodyPr rot="0" vert="horz" wrap="square" lIns="91440" tIns="45720" rIns="91440" bIns="45720" anchor="t" anchorCtr="0">
            <a:spAutoFit/>
          </a:bodyPr>
          <a:lstStyle/>
          <a:p>
            <a:pPr marL="0" marR="0" algn="l">
              <a:spcBef>
                <a:spcPts val="0"/>
              </a:spcBef>
              <a:spcAft>
                <a:spcPts val="0"/>
              </a:spcAft>
            </a:pPr>
            <a:r>
              <a:rPr lang="en-US" sz="1800" b="1" u="sng" dirty="0">
                <a:effectLst/>
                <a:latin typeface="Arial" pitchFamily="34" charset="0"/>
                <a:ea typeface="Calibri"/>
                <a:cs typeface="Arial" pitchFamily="34" charset="0"/>
              </a:rPr>
              <a:t>References </a:t>
            </a:r>
            <a:r>
              <a:rPr lang="en-US" sz="1800" b="1" u="sng" dirty="0" smtClean="0">
                <a:effectLst/>
                <a:latin typeface="Arial" pitchFamily="34" charset="0"/>
                <a:ea typeface="Calibri"/>
                <a:cs typeface="Arial" pitchFamily="34" charset="0"/>
              </a:rPr>
              <a:t>Excluded</a:t>
            </a:r>
            <a:r>
              <a:rPr lang="en-US" sz="1800" b="1" dirty="0" smtClean="0">
                <a:effectLst/>
                <a:latin typeface="Arial" pitchFamily="34" charset="0"/>
                <a:ea typeface="Calibri"/>
                <a:cs typeface="Arial" pitchFamily="34" charset="0"/>
              </a:rPr>
              <a:t>: (</a:t>
            </a:r>
            <a:r>
              <a:rPr lang="en-US" sz="1800" b="1" dirty="0">
                <a:effectLst/>
                <a:latin typeface="Arial" pitchFamily="34" charset="0"/>
                <a:ea typeface="Calibri"/>
                <a:cs typeface="Arial" pitchFamily="34" charset="0"/>
              </a:rPr>
              <a:t>n </a:t>
            </a:r>
            <a:r>
              <a:rPr lang="en-US" sz="1800" b="1" dirty="0" smtClean="0">
                <a:effectLst/>
                <a:latin typeface="Arial" pitchFamily="34" charset="0"/>
                <a:ea typeface="Calibri"/>
                <a:cs typeface="Arial" pitchFamily="34" charset="0"/>
              </a:rPr>
              <a:t>= 13</a:t>
            </a:r>
            <a:r>
              <a:rPr lang="en-US" sz="1800" b="1" dirty="0">
                <a:effectLst/>
                <a:latin typeface="Arial" pitchFamily="34" charset="0"/>
                <a:ea typeface="Calibri"/>
                <a:cs typeface="Arial" pitchFamily="34" charset="0"/>
              </a:rPr>
              <a:t>)</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News </a:t>
            </a:r>
            <a:r>
              <a:rPr lang="en-US" sz="1800" b="1" dirty="0" smtClean="0">
                <a:effectLst/>
                <a:latin typeface="Arial" pitchFamily="34" charset="0"/>
                <a:ea typeface="Calibri"/>
                <a:cs typeface="Arial" pitchFamily="34" charset="0"/>
              </a:rPr>
              <a:t>report </a:t>
            </a:r>
            <a:r>
              <a:rPr lang="en-US" sz="1800" b="1" dirty="0">
                <a:effectLst/>
                <a:latin typeface="Arial" pitchFamily="34" charset="0"/>
                <a:ea typeface="Calibri"/>
                <a:cs typeface="Arial" pitchFamily="34" charset="0"/>
              </a:rPr>
              <a:t>(</a:t>
            </a:r>
            <a:r>
              <a:rPr lang="en-US" sz="1800" b="1" dirty="0" smtClean="0">
                <a:effectLst/>
                <a:latin typeface="Arial" pitchFamily="34" charset="0"/>
                <a:ea typeface="Calibri"/>
                <a:cs typeface="Arial" pitchFamily="34" charset="0"/>
              </a:rPr>
              <a:t>n = 1</a:t>
            </a:r>
            <a:r>
              <a:rPr lang="en-US" sz="1800" b="1" dirty="0">
                <a:effectLst/>
                <a:latin typeface="Arial" pitchFamily="34" charset="0"/>
                <a:ea typeface="Calibri"/>
                <a:cs typeface="Arial" pitchFamily="34" charset="0"/>
              </a:rPr>
              <a:t>)</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Non-English language (</a:t>
            </a:r>
            <a:r>
              <a:rPr lang="en-US" sz="1800" b="1" dirty="0" smtClean="0">
                <a:effectLst/>
                <a:latin typeface="Arial" pitchFamily="34" charset="0"/>
                <a:ea typeface="Calibri"/>
                <a:cs typeface="Arial" pitchFamily="34" charset="0"/>
              </a:rPr>
              <a:t>n = 3</a:t>
            </a:r>
            <a:r>
              <a:rPr lang="en-US" sz="1800" b="1" dirty="0">
                <a:effectLst/>
                <a:latin typeface="Arial" pitchFamily="34" charset="0"/>
                <a:ea typeface="Calibri"/>
                <a:cs typeface="Arial" pitchFamily="34" charset="0"/>
              </a:rPr>
              <a:t>)</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ICF-CY not mentioned (</a:t>
            </a:r>
            <a:r>
              <a:rPr lang="en-US" sz="1800" b="1" dirty="0" smtClean="0">
                <a:effectLst/>
                <a:latin typeface="Arial" pitchFamily="34" charset="0"/>
                <a:ea typeface="Calibri"/>
                <a:cs typeface="Arial" pitchFamily="34" charset="0"/>
              </a:rPr>
              <a:t>n = 8</a:t>
            </a:r>
            <a:r>
              <a:rPr lang="en-US" sz="1800" b="1" dirty="0">
                <a:effectLst/>
                <a:latin typeface="Arial" pitchFamily="34" charset="0"/>
                <a:ea typeface="Calibri"/>
                <a:cs typeface="Arial" pitchFamily="34" charset="0"/>
              </a:rPr>
              <a:t>)</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Commentary (</a:t>
            </a:r>
            <a:r>
              <a:rPr lang="en-US" sz="1800" b="1" dirty="0" smtClean="0">
                <a:effectLst/>
                <a:latin typeface="Arial" pitchFamily="34" charset="0"/>
                <a:ea typeface="Calibri"/>
                <a:cs typeface="Arial" pitchFamily="34" charset="0"/>
              </a:rPr>
              <a:t>n = 1)</a:t>
            </a:r>
            <a:r>
              <a:rPr lang="en-US" sz="1800" dirty="0">
                <a:effectLst/>
                <a:latin typeface="Arial" pitchFamily="34" charset="0"/>
                <a:ea typeface="Calibri"/>
                <a:cs typeface="Arial" pitchFamily="34" charset="0"/>
              </a:rPr>
              <a:t> </a:t>
            </a:r>
          </a:p>
        </p:txBody>
      </p:sp>
      <p:sp>
        <p:nvSpPr>
          <p:cNvPr id="34" name="Text Box 2"/>
          <p:cNvSpPr txBox="1">
            <a:spLocks noChangeArrowheads="1"/>
          </p:cNvSpPr>
          <p:nvPr/>
        </p:nvSpPr>
        <p:spPr bwMode="auto">
          <a:xfrm>
            <a:off x="8811492" y="19673422"/>
            <a:ext cx="7101442" cy="1200329"/>
          </a:xfrm>
          <a:prstGeom prst="rect">
            <a:avLst/>
          </a:prstGeom>
          <a:solidFill>
            <a:srgbClr val="FFFFFF"/>
          </a:solidFill>
          <a:ln w="9525">
            <a:solidFill>
              <a:srgbClr val="FF0000"/>
            </a:solidFill>
            <a:miter lim="800000"/>
            <a:headEnd/>
            <a:tailEnd/>
          </a:ln>
        </p:spPr>
        <p:txBody>
          <a:bodyPr rot="0" vert="horz" wrap="square" lIns="91440" tIns="45720" rIns="91440" bIns="45720" anchor="t" anchorCtr="0">
            <a:spAutoFit/>
          </a:bodyPr>
          <a:lstStyle/>
          <a:p>
            <a:pPr marL="0" marR="0" algn="l">
              <a:spcBef>
                <a:spcPts val="0"/>
              </a:spcBef>
              <a:spcAft>
                <a:spcPts val="0"/>
              </a:spcAft>
            </a:pPr>
            <a:r>
              <a:rPr lang="en-US" sz="1800" b="1" u="sng" dirty="0">
                <a:effectLst/>
                <a:latin typeface="Arial" pitchFamily="34" charset="0"/>
                <a:ea typeface="Calibri"/>
                <a:cs typeface="Arial" pitchFamily="34" charset="0"/>
              </a:rPr>
              <a:t>References </a:t>
            </a:r>
            <a:r>
              <a:rPr lang="en-US" sz="1800" b="1" u="sng" dirty="0" smtClean="0">
                <a:effectLst/>
                <a:latin typeface="Arial" pitchFamily="34" charset="0"/>
                <a:ea typeface="Calibri"/>
                <a:cs typeface="Arial" pitchFamily="34" charset="0"/>
              </a:rPr>
              <a:t>Included</a:t>
            </a:r>
            <a:r>
              <a:rPr lang="en-US" sz="1800" b="1" dirty="0" smtClean="0">
                <a:effectLst/>
                <a:latin typeface="Arial" pitchFamily="34" charset="0"/>
                <a:ea typeface="Calibri"/>
                <a:cs typeface="Arial" pitchFamily="34" charset="0"/>
              </a:rPr>
              <a:t>: </a:t>
            </a:r>
            <a:r>
              <a:rPr lang="en-US" sz="1800" b="1" dirty="0">
                <a:effectLst/>
                <a:latin typeface="Arial" pitchFamily="34" charset="0"/>
                <a:ea typeface="Calibri"/>
                <a:cs typeface="Arial" pitchFamily="34" charset="0"/>
              </a:rPr>
              <a:t>(n = 68)</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Peer-reviewed </a:t>
            </a:r>
            <a:r>
              <a:rPr lang="en-US" sz="1800" b="1" dirty="0" smtClean="0">
                <a:effectLst/>
                <a:latin typeface="Arial" pitchFamily="34" charset="0"/>
                <a:ea typeface="Calibri"/>
                <a:cs typeface="Arial" pitchFamily="34" charset="0"/>
              </a:rPr>
              <a:t>journal articles </a:t>
            </a:r>
            <a:r>
              <a:rPr lang="en-US" sz="1800" b="1" dirty="0">
                <a:effectLst/>
                <a:latin typeface="Arial" pitchFamily="34" charset="0"/>
                <a:ea typeface="Calibri"/>
                <a:cs typeface="Arial" pitchFamily="34" charset="0"/>
              </a:rPr>
              <a:t>(</a:t>
            </a:r>
            <a:r>
              <a:rPr lang="en-US" sz="1800" b="1" dirty="0" smtClean="0">
                <a:effectLst/>
                <a:latin typeface="Arial" pitchFamily="34" charset="0"/>
                <a:ea typeface="Calibri"/>
                <a:cs typeface="Arial" pitchFamily="34" charset="0"/>
              </a:rPr>
              <a:t>n = 61</a:t>
            </a:r>
            <a:r>
              <a:rPr lang="en-US" sz="1800" b="1" dirty="0">
                <a:effectLst/>
                <a:latin typeface="Arial" pitchFamily="34" charset="0"/>
                <a:ea typeface="Calibri"/>
                <a:cs typeface="Arial" pitchFamily="34" charset="0"/>
              </a:rPr>
              <a:t>)</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Abstracts (</a:t>
            </a:r>
            <a:r>
              <a:rPr lang="en-US" sz="1800" b="1" dirty="0" smtClean="0">
                <a:effectLst/>
                <a:latin typeface="Arial" pitchFamily="34" charset="0"/>
                <a:ea typeface="Calibri"/>
                <a:cs typeface="Arial" pitchFamily="34" charset="0"/>
              </a:rPr>
              <a:t>n = 6</a:t>
            </a:r>
            <a:r>
              <a:rPr lang="en-US" sz="1800" b="1" dirty="0">
                <a:effectLst/>
                <a:latin typeface="Arial" pitchFamily="34" charset="0"/>
                <a:ea typeface="Calibri"/>
                <a:cs typeface="Arial" pitchFamily="34" charset="0"/>
              </a:rPr>
              <a:t>)</a:t>
            </a:r>
          </a:p>
          <a:p>
            <a:pPr marL="285750" marR="0" indent="-285750" algn="l">
              <a:spcBef>
                <a:spcPts val="0"/>
              </a:spcBef>
              <a:spcAft>
                <a:spcPts val="0"/>
              </a:spcAft>
              <a:buFont typeface="Arial" pitchFamily="34" charset="0"/>
              <a:buChar char="•"/>
            </a:pPr>
            <a:r>
              <a:rPr lang="en-US" sz="1800" b="1" dirty="0">
                <a:effectLst/>
                <a:latin typeface="Arial" pitchFamily="34" charset="0"/>
                <a:ea typeface="Calibri"/>
                <a:cs typeface="Arial" pitchFamily="34" charset="0"/>
              </a:rPr>
              <a:t>Foreword (</a:t>
            </a:r>
            <a:r>
              <a:rPr lang="en-US" sz="1800" b="1" dirty="0" smtClean="0">
                <a:effectLst/>
                <a:latin typeface="Arial" pitchFamily="34" charset="0"/>
                <a:ea typeface="Calibri"/>
                <a:cs typeface="Arial" pitchFamily="34" charset="0"/>
              </a:rPr>
              <a:t>n = 1)</a:t>
            </a:r>
            <a:r>
              <a:rPr lang="en-US" sz="1800" dirty="0">
                <a:effectLst/>
                <a:latin typeface="Arial" pitchFamily="34" charset="0"/>
                <a:ea typeface="Calibri"/>
                <a:cs typeface="Arial" pitchFamily="34" charset="0"/>
              </a:rPr>
              <a:t> </a:t>
            </a:r>
          </a:p>
        </p:txBody>
      </p:sp>
      <p:sp>
        <p:nvSpPr>
          <p:cNvPr id="5" name="Down Arrow 4"/>
          <p:cNvSpPr/>
          <p:nvPr/>
        </p:nvSpPr>
        <p:spPr bwMode="auto">
          <a:xfrm>
            <a:off x="12135008" y="15617636"/>
            <a:ext cx="484632" cy="406176"/>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3135313" rtl="0" eaLnBrk="1" fontAlgn="base" latinLnBrk="0" hangingPunct="1">
              <a:lnSpc>
                <a:spcPct val="100000"/>
              </a:lnSpc>
              <a:spcBef>
                <a:spcPct val="0"/>
              </a:spcBef>
              <a:spcAft>
                <a:spcPct val="0"/>
              </a:spcAft>
              <a:buClrTx/>
              <a:buSzTx/>
              <a:buFontTx/>
              <a:buNone/>
              <a:tabLst/>
            </a:pPr>
            <a:endParaRPr kumimoji="0" lang="en-US" sz="6100" b="0" i="0" u="none" strike="noStrike" cap="none" normalizeH="0" baseline="0" smtClean="0">
              <a:ln>
                <a:noFill/>
              </a:ln>
              <a:solidFill>
                <a:srgbClr val="FF0000"/>
              </a:solidFill>
              <a:effectLst/>
              <a:latin typeface="Arial" charset="0"/>
            </a:endParaRPr>
          </a:p>
        </p:txBody>
      </p:sp>
      <p:sp>
        <p:nvSpPr>
          <p:cNvPr id="38" name="Text Box 2"/>
          <p:cNvSpPr txBox="1">
            <a:spLocks noChangeArrowheads="1"/>
          </p:cNvSpPr>
          <p:nvPr/>
        </p:nvSpPr>
        <p:spPr bwMode="auto">
          <a:xfrm>
            <a:off x="8811491" y="10971074"/>
            <a:ext cx="7101444" cy="1754326"/>
          </a:xfrm>
          <a:prstGeom prst="rect">
            <a:avLst/>
          </a:prstGeom>
          <a:solidFill>
            <a:srgbClr val="FFFFFF"/>
          </a:solidFill>
          <a:ln w="9525">
            <a:solidFill>
              <a:srgbClr val="FF0000"/>
            </a:solidFill>
            <a:miter lim="800000"/>
            <a:headEnd/>
            <a:tailEnd/>
          </a:ln>
        </p:spPr>
        <p:txBody>
          <a:bodyPr rot="0" vert="horz" wrap="square" lIns="91440" tIns="45720" rIns="91440" bIns="45720" anchor="t" anchorCtr="0">
            <a:spAutoFit/>
          </a:bodyPr>
          <a:lstStyle/>
          <a:p>
            <a:pPr marL="0" marR="0" algn="l">
              <a:spcBef>
                <a:spcPts val="0"/>
              </a:spcBef>
              <a:spcAft>
                <a:spcPts val="0"/>
              </a:spcAft>
            </a:pPr>
            <a:r>
              <a:rPr lang="en-US" sz="1800" b="1" u="sng" dirty="0">
                <a:effectLst/>
                <a:latin typeface="Arial" pitchFamily="34" charset="0"/>
                <a:ea typeface="Calibri"/>
                <a:cs typeface="Arial" pitchFamily="34" charset="0"/>
              </a:rPr>
              <a:t>Categorization Method</a:t>
            </a:r>
            <a:r>
              <a:rPr lang="en-US" sz="1800" b="1" dirty="0">
                <a:effectLst/>
                <a:latin typeface="Arial" pitchFamily="34" charset="0"/>
                <a:ea typeface="Calibri"/>
                <a:cs typeface="Arial" pitchFamily="34" charset="0"/>
              </a:rPr>
              <a:t>:</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4 researchers reviewed abstracts or full-text papers</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Independent categorization then comparison of results between two researchers to establish reliability</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Disagreements or questions discussed amongst all researchers</a:t>
            </a:r>
          </a:p>
        </p:txBody>
      </p:sp>
      <p:sp>
        <p:nvSpPr>
          <p:cNvPr id="39" name="Text Box 2"/>
          <p:cNvSpPr txBox="1">
            <a:spLocks noChangeArrowheads="1"/>
          </p:cNvSpPr>
          <p:nvPr/>
        </p:nvSpPr>
        <p:spPr bwMode="auto">
          <a:xfrm>
            <a:off x="8811491" y="13309312"/>
            <a:ext cx="7101443" cy="2308324"/>
          </a:xfrm>
          <a:prstGeom prst="rect">
            <a:avLst/>
          </a:prstGeom>
          <a:solidFill>
            <a:srgbClr val="FFFFFF"/>
          </a:solidFill>
          <a:ln w="9525">
            <a:solidFill>
              <a:srgbClr val="FF0000"/>
            </a:solidFill>
            <a:miter lim="800000"/>
            <a:headEnd/>
            <a:tailEnd/>
          </a:ln>
        </p:spPr>
        <p:txBody>
          <a:bodyPr rot="0" vert="horz" wrap="square" lIns="91440" tIns="45720" rIns="91440" bIns="45720" anchor="t" anchorCtr="0">
            <a:spAutoFit/>
          </a:bodyPr>
          <a:lstStyle/>
          <a:p>
            <a:pPr marL="0" marR="0" algn="l">
              <a:spcBef>
                <a:spcPts val="0"/>
              </a:spcBef>
              <a:spcAft>
                <a:spcPts val="0"/>
              </a:spcAft>
            </a:pPr>
            <a:r>
              <a:rPr lang="en-US" sz="1800" b="1" u="sng" dirty="0">
                <a:effectLst/>
                <a:latin typeface="Arial" pitchFamily="34" charset="0"/>
                <a:ea typeface="Calibri"/>
                <a:cs typeface="Arial" pitchFamily="34" charset="0"/>
              </a:rPr>
              <a:t>Categories</a:t>
            </a:r>
            <a:r>
              <a:rPr lang="en-US" sz="1800" b="1" dirty="0">
                <a:effectLst/>
                <a:latin typeface="Arial" pitchFamily="34" charset="0"/>
                <a:ea typeface="Calibri"/>
                <a:cs typeface="Arial" pitchFamily="34" charset="0"/>
              </a:rPr>
              <a:t>:</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Conceptual papers</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Development of ICF-CY and ICF-CY related instruments</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Clinical contexts</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Non-clinical contexts</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Linking papers</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ICF-CY only mentioned</a:t>
            </a:r>
          </a:p>
          <a:p>
            <a:pPr marL="342900" marR="0" lvl="0" indent="-342900" algn="l">
              <a:spcBef>
                <a:spcPts val="0"/>
              </a:spcBef>
              <a:spcAft>
                <a:spcPts val="0"/>
              </a:spcAft>
              <a:buFont typeface="Symbol"/>
              <a:buChar char=""/>
            </a:pPr>
            <a:r>
              <a:rPr lang="en-US" sz="1800" b="1" dirty="0">
                <a:effectLst/>
                <a:latin typeface="Arial" pitchFamily="34" charset="0"/>
                <a:ea typeface="Calibri"/>
                <a:cs typeface="Arial" pitchFamily="34" charset="0"/>
              </a:rPr>
              <a:t>Foreword</a:t>
            </a:r>
          </a:p>
        </p:txBody>
      </p:sp>
      <p:sp>
        <p:nvSpPr>
          <p:cNvPr id="45" name="Down Arrow 44"/>
          <p:cNvSpPr/>
          <p:nvPr/>
        </p:nvSpPr>
        <p:spPr bwMode="auto">
          <a:xfrm>
            <a:off x="12158040" y="8210308"/>
            <a:ext cx="484632" cy="406176"/>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3135313" rtl="0" eaLnBrk="1" fontAlgn="base" latinLnBrk="0" hangingPunct="1">
              <a:lnSpc>
                <a:spcPct val="100000"/>
              </a:lnSpc>
              <a:spcBef>
                <a:spcPct val="0"/>
              </a:spcBef>
              <a:spcAft>
                <a:spcPct val="0"/>
              </a:spcAft>
              <a:buClrTx/>
              <a:buSzTx/>
              <a:buFontTx/>
              <a:buNone/>
              <a:tabLst/>
            </a:pPr>
            <a:endParaRPr kumimoji="0" lang="en-US" sz="6100" b="0" i="0" u="none" strike="noStrike" cap="none" normalizeH="0" baseline="0" smtClean="0">
              <a:ln>
                <a:noFill/>
              </a:ln>
              <a:solidFill>
                <a:srgbClr val="FF0000"/>
              </a:solidFill>
              <a:effectLst/>
              <a:latin typeface="Arial" charset="0"/>
            </a:endParaRPr>
          </a:p>
        </p:txBody>
      </p:sp>
      <p:sp>
        <p:nvSpPr>
          <p:cNvPr id="46" name="Down Arrow 45"/>
          <p:cNvSpPr/>
          <p:nvPr/>
        </p:nvSpPr>
        <p:spPr bwMode="auto">
          <a:xfrm>
            <a:off x="12130659" y="12725400"/>
            <a:ext cx="484632" cy="406176"/>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3135313" rtl="0" eaLnBrk="1" fontAlgn="base" latinLnBrk="0" hangingPunct="1">
              <a:lnSpc>
                <a:spcPct val="100000"/>
              </a:lnSpc>
              <a:spcBef>
                <a:spcPct val="0"/>
              </a:spcBef>
              <a:spcAft>
                <a:spcPct val="0"/>
              </a:spcAft>
              <a:buClrTx/>
              <a:buSzTx/>
              <a:buFontTx/>
              <a:buNone/>
              <a:tabLst/>
            </a:pPr>
            <a:endParaRPr kumimoji="0" lang="en-US" sz="6100" b="0" i="0" u="none" strike="noStrike" cap="none" normalizeH="0" baseline="0" smtClean="0">
              <a:ln>
                <a:noFill/>
              </a:ln>
              <a:solidFill>
                <a:srgbClr val="FF0000"/>
              </a:solidFill>
              <a:effectLst/>
              <a:latin typeface="Arial" charset="0"/>
            </a:endParaRPr>
          </a:p>
        </p:txBody>
      </p:sp>
      <p:sp>
        <p:nvSpPr>
          <p:cNvPr id="47" name="Down Arrow 46"/>
          <p:cNvSpPr/>
          <p:nvPr/>
        </p:nvSpPr>
        <p:spPr bwMode="auto">
          <a:xfrm>
            <a:off x="12119896" y="10480288"/>
            <a:ext cx="484632" cy="406176"/>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3135313" rtl="0" eaLnBrk="1" fontAlgn="base" latinLnBrk="0" hangingPunct="1">
              <a:lnSpc>
                <a:spcPct val="100000"/>
              </a:lnSpc>
              <a:spcBef>
                <a:spcPct val="0"/>
              </a:spcBef>
              <a:spcAft>
                <a:spcPct val="0"/>
              </a:spcAft>
              <a:buClrTx/>
              <a:buSzTx/>
              <a:buFontTx/>
              <a:buNone/>
              <a:tabLst/>
            </a:pPr>
            <a:endParaRPr kumimoji="0" lang="en-US" sz="6100" b="0" i="0" u="none" strike="noStrike" cap="none" normalizeH="0" baseline="0" smtClean="0">
              <a:ln>
                <a:noFill/>
              </a:ln>
              <a:solidFill>
                <a:srgbClr val="FF0000"/>
              </a:solidFill>
              <a:effectLst/>
              <a:latin typeface="Arial" charset="0"/>
            </a:endParaRPr>
          </a:p>
        </p:txBody>
      </p:sp>
      <p:sp>
        <p:nvSpPr>
          <p:cNvPr id="48" name="Down Arrow 47"/>
          <p:cNvSpPr/>
          <p:nvPr/>
        </p:nvSpPr>
        <p:spPr bwMode="auto">
          <a:xfrm>
            <a:off x="12135008" y="17112508"/>
            <a:ext cx="484632" cy="406176"/>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3135313" rtl="0" eaLnBrk="1" fontAlgn="base" latinLnBrk="0" hangingPunct="1">
              <a:lnSpc>
                <a:spcPct val="100000"/>
              </a:lnSpc>
              <a:spcBef>
                <a:spcPct val="0"/>
              </a:spcBef>
              <a:spcAft>
                <a:spcPct val="0"/>
              </a:spcAft>
              <a:buClrTx/>
              <a:buSzTx/>
              <a:buFontTx/>
              <a:buNone/>
              <a:tabLst/>
            </a:pPr>
            <a:endParaRPr kumimoji="0" lang="en-US" sz="6100" b="0" i="0" u="none" strike="noStrike" cap="none" normalizeH="0" baseline="0" smtClean="0">
              <a:ln>
                <a:noFill/>
              </a:ln>
              <a:solidFill>
                <a:srgbClr val="FF0000"/>
              </a:solidFill>
              <a:effectLst/>
              <a:latin typeface="Arial" charset="0"/>
            </a:endParaRPr>
          </a:p>
        </p:txBody>
      </p:sp>
      <p:sp>
        <p:nvSpPr>
          <p:cNvPr id="49" name="Down Arrow 48"/>
          <p:cNvSpPr/>
          <p:nvPr/>
        </p:nvSpPr>
        <p:spPr bwMode="auto">
          <a:xfrm>
            <a:off x="12135008" y="19167413"/>
            <a:ext cx="484632" cy="406176"/>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3135313" rtl="0" eaLnBrk="1" fontAlgn="base" latinLnBrk="0" hangingPunct="1">
              <a:lnSpc>
                <a:spcPct val="100000"/>
              </a:lnSpc>
              <a:spcBef>
                <a:spcPct val="0"/>
              </a:spcBef>
              <a:spcAft>
                <a:spcPct val="0"/>
              </a:spcAft>
              <a:buClrTx/>
              <a:buSzTx/>
              <a:buFontTx/>
              <a:buNone/>
              <a:tabLst/>
            </a:pPr>
            <a:endParaRPr kumimoji="0" lang="en-US" sz="6100" b="0" i="0" u="none" strike="noStrike" cap="none" normalizeH="0" baseline="0" smtClean="0">
              <a:ln>
                <a:noFill/>
              </a:ln>
              <a:solidFill>
                <a:srgbClr val="FF0000"/>
              </a:solidFill>
              <a:effectLst/>
              <a:latin typeface="Arial" charset="0"/>
            </a:endParaRPr>
          </a:p>
        </p:txBody>
      </p:sp>
      <p:graphicFrame>
        <p:nvGraphicFramePr>
          <p:cNvPr id="51" name="Chart 50"/>
          <p:cNvGraphicFramePr>
            <a:graphicFrameLocks/>
          </p:cNvGraphicFramePr>
          <p:nvPr>
            <p:extLst>
              <p:ext uri="{D42A27DB-BD31-4B8C-83A1-F6EECF244321}">
                <p14:modId xmlns:p14="http://schemas.microsoft.com/office/powerpoint/2010/main" val="2019515102"/>
              </p:ext>
            </p:extLst>
          </p:nvPr>
        </p:nvGraphicFramePr>
        <p:xfrm>
          <a:off x="17789087" y="9801949"/>
          <a:ext cx="4781550" cy="261937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66661634"/>
              </p:ext>
            </p:extLst>
          </p:nvPr>
        </p:nvGraphicFramePr>
        <p:xfrm>
          <a:off x="17590169" y="5605548"/>
          <a:ext cx="14115631" cy="3248025"/>
        </p:xfrm>
        <a:graphic>
          <a:graphicData uri="http://schemas.openxmlformats.org/drawingml/2006/table">
            <a:tbl>
              <a:tblPr/>
              <a:tblGrid>
                <a:gridCol w="7132222"/>
                <a:gridCol w="800914"/>
                <a:gridCol w="800914"/>
                <a:gridCol w="800914"/>
                <a:gridCol w="800914"/>
                <a:gridCol w="800914"/>
                <a:gridCol w="800914"/>
                <a:gridCol w="800914"/>
                <a:gridCol w="1377011"/>
              </a:tblGrid>
              <a:tr h="295275">
                <a:tc>
                  <a:txBody>
                    <a:bodyPr/>
                    <a:lstStyle/>
                    <a:p>
                      <a:pPr algn="l" fontAlgn="b"/>
                      <a:endParaRPr lang="en-US" sz="1800" b="0" i="0" u="none" strike="noStrike" dirty="0">
                        <a:solidFill>
                          <a:srgbClr val="000000"/>
                        </a:solidFill>
                        <a:effectLst/>
                        <a:latin typeface="Arial" pitchFamily="34" charset="0"/>
                        <a:cs typeface="Arial"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8">
                  <a:txBody>
                    <a:bodyPr/>
                    <a:lstStyle/>
                    <a:p>
                      <a:pPr algn="ctr" fontAlgn="b"/>
                      <a:r>
                        <a:rPr lang="en-US" sz="1800" b="1" i="0" u="none" strike="noStrike">
                          <a:solidFill>
                            <a:srgbClr val="000000"/>
                          </a:solidFill>
                          <a:effectLst/>
                          <a:latin typeface="Arial" pitchFamily="34" charset="0"/>
                          <a:cs typeface="Arial" pitchFamily="34" charset="0"/>
                        </a:rPr>
                        <a:t>Year of Publication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Categories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2007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2009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Conceptual papers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800" b="1" i="0" u="none" strike="noStrike">
                          <a:solidFill>
                            <a:srgbClr val="000000"/>
                          </a:solidFill>
                          <a:effectLst/>
                          <a:latin typeface="Arial" pitchFamily="34" charset="0"/>
                          <a:cs typeface="Arial"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Development of ICF &amp; ICF related instruments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800" b="1" i="0" u="none" strike="noStrike">
                          <a:solidFill>
                            <a:srgbClr val="000000"/>
                          </a:solidFill>
                          <a:effectLst/>
                          <a:latin typeface="Arial" pitchFamily="34" charset="0"/>
                          <a:cs typeface="Arial"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Clinical and/or rehabilitation contexts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smtClean="0">
                          <a:solidFill>
                            <a:srgbClr val="000000"/>
                          </a:solidFill>
                          <a:effectLst/>
                          <a:latin typeface="Arial" pitchFamily="34" charset="0"/>
                          <a:cs typeface="Arial" pitchFamily="34" charset="0"/>
                        </a:rPr>
                        <a:t>6</a:t>
                      </a:r>
                      <a:r>
                        <a:rPr lang="en-US" sz="1800" b="1" i="0" u="none" strike="noStrike" dirty="0">
                          <a:solidFill>
                            <a:srgbClr val="000000"/>
                          </a:solidFill>
                          <a:effectLst/>
                          <a:latin typeface="Arial" pitchFamily="34" charset="0"/>
                          <a:cs typeface="Arial"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smtClean="0">
                          <a:solidFill>
                            <a:srgbClr val="000000"/>
                          </a:solidFill>
                          <a:effectLst/>
                          <a:latin typeface="Arial" pitchFamily="34" charset="0"/>
                          <a:cs typeface="Arial" pitchFamily="34" charset="0"/>
                        </a:rPr>
                        <a:t>8</a:t>
                      </a:r>
                      <a:r>
                        <a:rPr lang="en-US" sz="1800" b="1" i="0" u="none" strike="noStrike" dirty="0">
                          <a:solidFill>
                            <a:srgbClr val="000000"/>
                          </a:solidFill>
                          <a:effectLst/>
                          <a:latin typeface="Arial" pitchFamily="34" charset="0"/>
                          <a:cs typeface="Arial"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800" b="1" i="0" u="none" strike="noStrike">
                          <a:solidFill>
                            <a:srgbClr val="000000"/>
                          </a:solidFill>
                          <a:effectLst/>
                          <a:latin typeface="Arial" pitchFamily="34" charset="0"/>
                          <a:cs typeface="Arial"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Non clinical contexts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800" b="1" i="0" u="none" strike="noStrike">
                          <a:solidFill>
                            <a:srgbClr val="000000"/>
                          </a:solidFill>
                          <a:effectLst/>
                          <a:latin typeface="Arial" pitchFamily="34" charset="0"/>
                          <a:cs typeface="Arial"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Linking papers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smtClean="0">
                          <a:solidFill>
                            <a:srgbClr val="000000"/>
                          </a:solidFill>
                          <a:effectLst/>
                          <a:latin typeface="Arial" pitchFamily="34" charset="0"/>
                          <a:cs typeface="Arial" pitchFamily="34" charset="0"/>
                        </a:rPr>
                        <a:t>1</a:t>
                      </a:r>
                      <a:r>
                        <a:rPr lang="en-US" sz="1800" b="1" i="0" u="none" strike="noStrike" dirty="0">
                          <a:solidFill>
                            <a:srgbClr val="000000"/>
                          </a:solidFill>
                          <a:effectLst/>
                          <a:latin typeface="Arial" pitchFamily="34" charset="0"/>
                          <a:cs typeface="Arial"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800" b="1" i="0" u="none" strike="noStrike">
                          <a:solidFill>
                            <a:srgbClr val="000000"/>
                          </a:solidFill>
                          <a:effectLst/>
                          <a:latin typeface="Arial" pitchFamily="34" charset="0"/>
                          <a:cs typeface="Arial"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ICF-CY only mentioned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800" b="1" i="0" u="none" strike="noStrike" dirty="0">
                          <a:solidFill>
                            <a:srgbClr val="000000"/>
                          </a:solidFill>
                          <a:effectLst/>
                          <a:latin typeface="Arial" pitchFamily="34" charset="0"/>
                          <a:cs typeface="Arial"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a:solidFill>
                            <a:srgbClr val="000000"/>
                          </a:solidFill>
                          <a:effectLst/>
                          <a:latin typeface="Arial" pitchFamily="34" charset="0"/>
                          <a:cs typeface="Arial" pitchFamily="34" charset="0"/>
                        </a:rPr>
                        <a:t>Proceedings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dirty="0">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1" i="0" u="none" strike="noStrike">
                          <a:solidFill>
                            <a:srgbClr val="000000"/>
                          </a:solidFill>
                          <a:effectLst/>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800" b="1" i="0" u="none" strike="noStrike" dirty="0">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a:solidFill>
                            <a:srgbClr val="000000"/>
                          </a:solidFill>
                          <a:effectLst/>
                          <a:latin typeface="Arial" pitchFamily="34" charset="0"/>
                          <a:cs typeface="Arial" pitchFamily="34" charset="0"/>
                        </a:rPr>
                        <a:t>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800" b="1" i="0" u="none" strike="noStrike">
                          <a:solidFill>
                            <a:srgbClr val="000000"/>
                          </a:solidFill>
                          <a:effectLst/>
                          <a:latin typeface="Arial" pitchFamily="34" charset="0"/>
                          <a:cs typeface="Arial"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800" b="1" i="0" u="none" strike="noStrike" dirty="0">
                          <a:solidFill>
                            <a:srgbClr val="000000"/>
                          </a:solidFill>
                          <a:effectLst/>
                          <a:latin typeface="Arial" pitchFamily="34" charset="0"/>
                          <a:cs typeface="Arial"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95275">
                <a:tc>
                  <a:txBody>
                    <a:bodyPr/>
                    <a:lstStyle/>
                    <a:p>
                      <a:pPr algn="l" fontAlgn="b"/>
                      <a:r>
                        <a:rPr lang="en-US" sz="1800" b="1" i="0" u="none" strike="noStrike" dirty="0">
                          <a:solidFill>
                            <a:srgbClr val="000000"/>
                          </a:solidFill>
                          <a:effectLst/>
                          <a:latin typeface="Arial" pitchFamily="34" charset="0"/>
                          <a:cs typeface="Arial" pitchFamily="34" charset="0"/>
                        </a:rPr>
                        <a:t>*1 Abstract; **2 Abstracts; ^1 </a:t>
                      </a:r>
                      <a:r>
                        <a:rPr lang="en-US" sz="1800" b="1" i="0" u="none" strike="noStrike" dirty="0" smtClean="0">
                          <a:solidFill>
                            <a:srgbClr val="000000"/>
                          </a:solidFill>
                          <a:effectLst/>
                          <a:latin typeface="Arial" pitchFamily="34" charset="0"/>
                          <a:cs typeface="Arial" pitchFamily="34" charset="0"/>
                        </a:rPr>
                        <a:t>Foreword</a:t>
                      </a:r>
                      <a:endParaRPr lang="en-US" sz="1800" b="1" i="0" u="none" strike="noStrike" dirty="0">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800" b="1" i="0" u="none" strike="noStrike" dirty="0">
                        <a:solidFill>
                          <a:srgbClr val="000000"/>
                        </a:solidFill>
                        <a:effectLst/>
                        <a:latin typeface="Arial" pitchFamily="34" charset="0"/>
                        <a:cs typeface="Arial"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56" name="Chart 55"/>
          <p:cNvGraphicFramePr>
            <a:graphicFrameLocks/>
          </p:cNvGraphicFramePr>
          <p:nvPr>
            <p:extLst>
              <p:ext uri="{D42A27DB-BD31-4B8C-83A1-F6EECF244321}">
                <p14:modId xmlns:p14="http://schemas.microsoft.com/office/powerpoint/2010/main" val="3442359669"/>
              </p:ext>
            </p:extLst>
          </p:nvPr>
        </p:nvGraphicFramePr>
        <p:xfrm>
          <a:off x="17322632" y="8981801"/>
          <a:ext cx="6235200" cy="325219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7" name="Chart 56"/>
          <p:cNvGraphicFramePr>
            <a:graphicFrameLocks/>
          </p:cNvGraphicFramePr>
          <p:nvPr>
            <p:extLst>
              <p:ext uri="{D42A27DB-BD31-4B8C-83A1-F6EECF244321}">
                <p14:modId xmlns:p14="http://schemas.microsoft.com/office/powerpoint/2010/main" val="865286794"/>
              </p:ext>
            </p:extLst>
          </p:nvPr>
        </p:nvGraphicFramePr>
        <p:xfrm>
          <a:off x="17116257" y="12353686"/>
          <a:ext cx="6249069" cy="421957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58" name="Chart 57"/>
          <p:cNvGraphicFramePr>
            <a:graphicFrameLocks/>
          </p:cNvGraphicFramePr>
          <p:nvPr>
            <p:extLst>
              <p:ext uri="{D42A27DB-BD31-4B8C-83A1-F6EECF244321}">
                <p14:modId xmlns:p14="http://schemas.microsoft.com/office/powerpoint/2010/main" val="261913617"/>
              </p:ext>
            </p:extLst>
          </p:nvPr>
        </p:nvGraphicFramePr>
        <p:xfrm>
          <a:off x="23943929" y="8922316"/>
          <a:ext cx="8202946" cy="3371165"/>
        </p:xfrm>
        <a:graphic>
          <a:graphicData uri="http://schemas.openxmlformats.org/drawingml/2006/chart">
            <c:chart xmlns:c="http://schemas.openxmlformats.org/drawingml/2006/chart" xmlns:r="http://schemas.openxmlformats.org/officeDocument/2006/relationships" r:id="rId10"/>
          </a:graphicData>
        </a:graphic>
      </p:graphicFrame>
      <p:sp>
        <p:nvSpPr>
          <p:cNvPr id="9" name="TextBox 8"/>
          <p:cNvSpPr txBox="1"/>
          <p:nvPr/>
        </p:nvSpPr>
        <p:spPr>
          <a:xfrm>
            <a:off x="25057100" y="5345660"/>
            <a:ext cx="184731" cy="1031051"/>
          </a:xfrm>
          <a:prstGeom prst="rect">
            <a:avLst/>
          </a:prstGeom>
          <a:noFill/>
        </p:spPr>
        <p:txBody>
          <a:bodyPr wrap="none" rtlCol="0">
            <a:spAutoFit/>
          </a:bodyPr>
          <a:lstStyle/>
          <a:p>
            <a:endParaRPr lang="en-US" dirty="0"/>
          </a:p>
        </p:txBody>
      </p:sp>
      <p:sp>
        <p:nvSpPr>
          <p:cNvPr id="60" name="Text Box 10"/>
          <p:cNvSpPr txBox="1">
            <a:spLocks noChangeArrowheads="1"/>
          </p:cNvSpPr>
          <p:nvPr/>
        </p:nvSpPr>
        <p:spPr bwMode="auto">
          <a:xfrm>
            <a:off x="16827667" y="17124831"/>
            <a:ext cx="7372350" cy="996950"/>
          </a:xfrm>
          <a:prstGeom prst="rect">
            <a:avLst/>
          </a:prstGeom>
          <a:noFill/>
          <a:ln w="9525">
            <a:noFill/>
            <a:miter lim="800000"/>
            <a:headEnd/>
            <a:tailEnd/>
          </a:ln>
          <a:effectLst/>
        </p:spPr>
        <p:txBody>
          <a:bodyPr lIns="65306" tIns="32653" rIns="65306" bIns="32653">
            <a:spAutoFit/>
          </a:bodyPr>
          <a:lstStyle/>
          <a:p>
            <a:pPr defTabSz="3135313">
              <a:spcBef>
                <a:spcPct val="50000"/>
              </a:spcBef>
            </a:pPr>
            <a:r>
              <a:rPr lang="en-US" b="1" dirty="0" smtClean="0"/>
              <a:t>Conclusion</a:t>
            </a:r>
            <a:endParaRPr lang="en-US" b="1" dirty="0"/>
          </a:p>
        </p:txBody>
      </p:sp>
      <p:graphicFrame>
        <p:nvGraphicFramePr>
          <p:cNvPr id="40" name="Chart 39"/>
          <p:cNvGraphicFramePr>
            <a:graphicFrameLocks/>
          </p:cNvGraphicFramePr>
          <p:nvPr>
            <p:extLst>
              <p:ext uri="{D42A27DB-BD31-4B8C-83A1-F6EECF244321}">
                <p14:modId xmlns:p14="http://schemas.microsoft.com/office/powerpoint/2010/main" val="4070776895"/>
              </p:ext>
            </p:extLst>
          </p:nvPr>
        </p:nvGraphicFramePr>
        <p:xfrm>
          <a:off x="23648904" y="12497017"/>
          <a:ext cx="8497971" cy="4161296"/>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p:cNvSpPr txBox="1"/>
          <p:nvPr/>
        </p:nvSpPr>
        <p:spPr>
          <a:xfrm>
            <a:off x="16827668" y="18088372"/>
            <a:ext cx="7372350" cy="3170099"/>
          </a:xfrm>
          <a:prstGeom prst="rect">
            <a:avLst/>
          </a:prstGeom>
          <a:noFill/>
        </p:spPr>
        <p:txBody>
          <a:bodyPr wrap="square" rtlCol="0">
            <a:spAutoFit/>
          </a:bodyPr>
          <a:lstStyle/>
          <a:p>
            <a:pPr algn="l"/>
            <a:r>
              <a:rPr lang="en-US" sz="2000" b="1" dirty="0"/>
              <a:t>The ICF-CY was created to assist in the documentation and measurement of health and disability in youth, yet the utilization and dissemination is limited in public health-related research.  The ICF-CY has most often been used in research in a clinical or rehabilitation context.  The vast majority of the references were found in the </a:t>
            </a:r>
            <a:r>
              <a:rPr lang="en-US" sz="2000" b="1" i="1" dirty="0"/>
              <a:t>Disability and Rehabilitation</a:t>
            </a:r>
            <a:r>
              <a:rPr lang="en-US" sz="2000" b="1" dirty="0"/>
              <a:t> journal.  While 48% of the author’s originated from Italy and Sweden, only 13% were published from the United States.  This review raises further questions on the international support of the objectives of the ICF-CY.       </a:t>
            </a:r>
          </a:p>
        </p:txBody>
      </p:sp>
      <p:sp>
        <p:nvSpPr>
          <p:cNvPr id="41" name="AutoShape 30"/>
          <p:cNvSpPr>
            <a:spLocks noChangeArrowheads="1"/>
          </p:cNvSpPr>
          <p:nvPr/>
        </p:nvSpPr>
        <p:spPr bwMode="auto">
          <a:xfrm>
            <a:off x="24488775" y="16981667"/>
            <a:ext cx="7915275" cy="4290677"/>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42" name="Text Box 10"/>
          <p:cNvSpPr txBox="1">
            <a:spLocks noChangeArrowheads="1"/>
          </p:cNvSpPr>
          <p:nvPr/>
        </p:nvSpPr>
        <p:spPr bwMode="auto">
          <a:xfrm>
            <a:off x="24979312" y="17170905"/>
            <a:ext cx="7372350" cy="996950"/>
          </a:xfrm>
          <a:prstGeom prst="rect">
            <a:avLst/>
          </a:prstGeom>
          <a:noFill/>
          <a:ln w="9525">
            <a:noFill/>
            <a:miter lim="800000"/>
            <a:headEnd/>
            <a:tailEnd/>
          </a:ln>
          <a:effectLst/>
        </p:spPr>
        <p:txBody>
          <a:bodyPr lIns="65306" tIns="32653" rIns="65306" bIns="32653">
            <a:spAutoFit/>
          </a:bodyPr>
          <a:lstStyle/>
          <a:p>
            <a:pPr defTabSz="3135313">
              <a:spcBef>
                <a:spcPct val="50000"/>
              </a:spcBef>
            </a:pPr>
            <a:r>
              <a:rPr lang="en-US" b="1" dirty="0" smtClean="0"/>
              <a:t>References</a:t>
            </a:r>
            <a:endParaRPr lang="en-US" b="1" dirty="0"/>
          </a:p>
        </p:txBody>
      </p:sp>
      <p:sp>
        <p:nvSpPr>
          <p:cNvPr id="10" name="TextBox 9"/>
          <p:cNvSpPr txBox="1"/>
          <p:nvPr/>
        </p:nvSpPr>
        <p:spPr>
          <a:xfrm>
            <a:off x="25057100" y="18143908"/>
            <a:ext cx="7294562" cy="3139321"/>
          </a:xfrm>
          <a:prstGeom prst="rect">
            <a:avLst/>
          </a:prstGeom>
          <a:noFill/>
        </p:spPr>
        <p:txBody>
          <a:bodyPr wrap="square" rtlCol="0">
            <a:spAutoFit/>
          </a:bodyPr>
          <a:lstStyle/>
          <a:p>
            <a:pPr algn="l"/>
            <a:r>
              <a:rPr lang="en-US" sz="1800" b="1" dirty="0"/>
              <a:t>1. World Health Organization. http://www.who.int/mediacentre/news/releases/2007/pr59/en/. Accessed October 21, 2010.</a:t>
            </a:r>
          </a:p>
          <a:p>
            <a:pPr algn="l"/>
            <a:r>
              <a:rPr lang="en-US" sz="1800" b="1" dirty="0"/>
              <a:t>2. World Health Organization. The International Classification of Functioning, Disability and Health-Children and Youth Version: ICF-CY. Geneva: WHO; 2007.</a:t>
            </a:r>
          </a:p>
          <a:p>
            <a:pPr algn="l"/>
            <a:r>
              <a:rPr lang="en-US" sz="1800" b="1" dirty="0"/>
              <a:t>3. </a:t>
            </a:r>
            <a:r>
              <a:rPr lang="en-US" sz="1800" b="1" dirty="0" err="1"/>
              <a:t>Cerniauskaite</a:t>
            </a:r>
            <a:r>
              <a:rPr lang="en-US" sz="1800" b="1" dirty="0"/>
              <a:t> M, </a:t>
            </a:r>
            <a:r>
              <a:rPr lang="en-US" sz="1800" b="1" dirty="0" err="1"/>
              <a:t>Quintas</a:t>
            </a:r>
            <a:r>
              <a:rPr lang="en-US" sz="1800" b="1" dirty="0"/>
              <a:t> R, </a:t>
            </a:r>
            <a:r>
              <a:rPr lang="en-US" sz="1800" b="1" dirty="0" err="1"/>
              <a:t>Boldt</a:t>
            </a:r>
            <a:r>
              <a:rPr lang="en-US" sz="1800" b="1" dirty="0"/>
              <a:t> C, et al. Systematic literature review on ICF from 2001 to 2009: its use, implementation and </a:t>
            </a:r>
            <a:r>
              <a:rPr lang="en-US" sz="1800" b="1" dirty="0" err="1"/>
              <a:t>operationalisation</a:t>
            </a:r>
            <a:r>
              <a:rPr lang="en-US" sz="1800" b="1" dirty="0"/>
              <a:t>. Disability and Rehabilitation. 2011;33(4):281-309.</a:t>
            </a:r>
          </a:p>
          <a:p>
            <a:pPr algn="l"/>
            <a:r>
              <a:rPr lang="en-US" sz="1800" b="1" dirty="0"/>
              <a:t>** 68 references available online for APHA attendees**</a:t>
            </a:r>
          </a:p>
        </p:txBody>
      </p:sp>
    </p:spTree>
  </p:cSld>
  <p:clrMapOvr>
    <a:masterClrMapping/>
  </p:clrMapOvr>
</p:sld>
</file>

<file path=ppt/theme/theme1.xml><?xml version="1.0" encoding="utf-8"?>
<a:theme xmlns:a="http://schemas.openxmlformats.org/drawingml/2006/main" name="Default Design">
  <a:themeElements>
    <a:clrScheme name="Custom 2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3135313" rtl="0" eaLnBrk="1" fontAlgn="base" latinLnBrk="0" hangingPunct="1">
          <a:lnSpc>
            <a:spcPct val="100000"/>
          </a:lnSpc>
          <a:spcBef>
            <a:spcPct val="0"/>
          </a:spcBef>
          <a:spcAft>
            <a:spcPct val="0"/>
          </a:spcAft>
          <a:buClrTx/>
          <a:buSzTx/>
          <a:buFontTx/>
          <a:buNone/>
          <a:tabLst/>
          <a:defRPr kumimoji="0" lang="en-US" sz="6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3135313" rtl="0" eaLnBrk="1" fontAlgn="base" latinLnBrk="0" hangingPunct="1">
          <a:lnSpc>
            <a:spcPct val="100000"/>
          </a:lnSpc>
          <a:spcBef>
            <a:spcPct val="0"/>
          </a:spcBef>
          <a:spcAft>
            <a:spcPct val="0"/>
          </a:spcAft>
          <a:buClrTx/>
          <a:buSzTx/>
          <a:buFontTx/>
          <a:buNone/>
          <a:tabLst/>
          <a:defRPr kumimoji="0" lang="en-US" sz="61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6051</TotalTime>
  <Words>851</Words>
  <Application>Microsoft Office PowerPoint</Application>
  <PresentationFormat>Custom</PresentationFormat>
  <Paragraphs>158</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48x72 Horizontal Template</dc:title>
  <dc:creator>Ethan Shulda</dc:creator>
  <dc:description>©MegaPrint Inc. 2009</dc:description>
  <cp:lastModifiedBy>johnpriscilla</cp:lastModifiedBy>
  <cp:revision>72</cp:revision>
  <dcterms:created xsi:type="dcterms:W3CDTF">2008-12-04T00:20:37Z</dcterms:created>
  <dcterms:modified xsi:type="dcterms:W3CDTF">2011-10-25T18:23:47Z</dcterms:modified>
  <cp:category>Research Poster</cp:category>
</cp:coreProperties>
</file>