
<file path=[Content_Types].xml><?xml version="1.0" encoding="utf-8"?>
<Types xmlns="http://schemas.openxmlformats.org/package/2006/content-types">
  <Override PartName="/ppt/slideLayouts/slideLayout8.xml" ContentType="application/vnd.openxmlformats-officedocument.presentationml.slideLayout+xml"/>
  <Override PartName="/ppt/slideLayouts/slideLayout4.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theme/theme2.xml" ContentType="application/vnd.openxmlformats-officedocument.theme+xml"/>
  <Override PartName="/ppt/diagrams/quickStyle1.xml" ContentType="application/vnd.openxmlformats-officedocument.drawingml.diagramStyle+xml"/>
  <Override PartName="/ppt/charts/chart6.xml" ContentType="application/vnd.openxmlformats-officedocument.drawingml.chart+xml"/>
  <Override PartName="/ppt/theme/theme1.xml" ContentType="application/vnd.openxmlformats-officedocument.theme+xml"/>
  <Override PartName="/ppt/slideLayouts/slideLayout6.xml" ContentType="application/vnd.openxmlformats-officedocument.presentationml.slideLayout+xml"/>
  <Override PartName="/ppt/diagrams/colors1.xml" ContentType="application/vnd.openxmlformats-officedocument.drawingml.diagramColors+xml"/>
  <Override PartName="/ppt/presentation.xml" ContentType="application/vnd.openxmlformats-officedocument.presentationml.presentation.main+xml"/>
  <Override PartName="/docProps/app.xml" ContentType="application/vnd.openxmlformats-officedocument.extended-properties+xml"/>
  <Override PartName="/ppt/diagrams/layout1.xml" ContentType="application/vnd.openxmlformats-officedocument.drawingml.diagramLayout+xml"/>
  <Override PartName="/ppt/slideLayouts/slideLayout7.xml" ContentType="application/vnd.openxmlformats-officedocument.presentationml.slideLayout+xml"/>
  <Override PartName="/ppt/charts/chart4.xml" ContentType="application/vnd.openxmlformats-officedocument.drawingml.chart+xml"/>
  <Override PartName="/ppt/charts/chart7.xml" ContentType="application/vnd.openxmlformats-officedocument.drawingml.chart+xml"/>
  <Override PartName="/ppt/presProps.xml" ContentType="application/vnd.openxmlformats-officedocument.presentationml.presProps+xml"/>
  <Override PartName="/ppt/charts/chart1.xml" ContentType="application/vnd.openxmlformats-officedocument.drawingml.chart+xml"/>
  <Default Extension="png" ContentType="image/png"/>
  <Override PartName="/ppt/slideLayouts/slideLayout10.xml" ContentType="application/vnd.openxmlformats-officedocument.presentationml.slideLayout+xml"/>
  <Override PartName="/ppt/commentAuthors.xml" ContentType="application/vnd.openxmlformats-officedocument.presentationml.commentAuthors+xml"/>
  <Override PartName="/ppt/slideLayouts/slideLayout9.xml" ContentType="application/vnd.openxmlformats-officedocument.presentationml.slideLayout+xml"/>
  <Override PartName="/ppt/slideLayouts/slideLayout3.xml" ContentType="application/vnd.openxmlformats-officedocument.presentationml.slideLayout+xml"/>
  <Override PartName="/ppt/slideLayouts/slideLayout11.xml" ContentType="application/vnd.openxmlformats-officedocument.presentationml.slideLayout+xml"/>
  <Override PartName="/ppt/slideLayouts/slideLayout5.xml" ContentType="application/vnd.openxmlformats-officedocument.presentationml.slideLayout+xml"/>
  <Override PartName="/ppt/charts/chart2.xml" ContentType="application/vnd.openxmlformats-officedocument.drawingml.chart+xml"/>
  <Override PartName="/ppt/notesMasters/notesMaster1.xml" ContentType="application/vnd.openxmlformats-officedocument.presentationml.notesMaster+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viewProps.xml" ContentType="application/vnd.openxmlformats-officedocument.presentationml.viewProps+xml"/>
  <Override PartName="/ppt/diagrams/data1.xml" ContentType="application/vnd.openxmlformats-officedocument.drawingml.diagramData+xml"/>
  <Override PartName="/ppt/slideMasters/slideMaster1.xml" ContentType="application/vnd.openxmlformats-officedocument.presentationml.slideMaster+xml"/>
  <Override PartName="/ppt/charts/chart3.xml" ContentType="application/vnd.openxmlformats-officedocument.drawingml.chart+xml"/>
  <Override PartName="/ppt/charts/chart5.xml" ContentType="application/vnd.openxmlformats-officedocument.drawingml.chart+xml"/>
  <Default Extension="bin" ContentType="application/vnd.openxmlformats-officedocument.presentationml.printerSettings"/>
  <Override PartName="/ppt/charts/chart8.xml" ContentType="application/vnd.openxmlformats-officedocument.drawingml.chart+xml"/>
  <Override PartName="/docProps/core.xml" ContentType="application/vnd.openxmlformats-package.core-properties+xml"/>
  <Default Extension="rels" ContentType="application/vnd.openxmlformats-package.relationships+xml"/>
  <Override PartName="/ppt/diagrams/drawing1.xml" ContentType="application/vnd.ms-office.drawingml.diagramDrawing+xml"/>
</Types>
</file>

<file path=_rels/.rels><?xml version="1.0" encoding="UTF-8" standalone="yes"?>
<Relationships xmlns="http://schemas.openxmlformats.org/package/2006/relationships"><Relationship Id="rId2" Type="http://schemas.openxmlformats.org/package/2006/relationships/metadata/core-properties" Target="docProps/core.xml"/><Relationship Id="rId3" Type="http://schemas.openxmlformats.org/officeDocument/2006/relationships/extended-properties" Target="docProps/app.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id="2147483648" r:id="rId1"/>
  </p:sldMasterIdLst>
  <p:notesMasterIdLst>
    <p:notesMasterId r:id="rId3"/>
  </p:notesMasterIdLst>
  <p:sldIdLst>
    <p:sldId id="256" r:id="rId2"/>
  </p:sldIdLst>
  <p:sldSz cx="43891200" cy="32918400"/>
  <p:notesSz cx="6858000" cy="9144000"/>
  <p:defaultTextStyle>
    <a:defPPr>
      <a:defRPr lang="en-US"/>
    </a:defPPr>
    <a:lvl1pPr marL="0" algn="l" defTabSz="4807092" rtl="0" eaLnBrk="1" latinLnBrk="0" hangingPunct="1">
      <a:defRPr sz="9500" kern="1200">
        <a:solidFill>
          <a:schemeClr val="tx1"/>
        </a:solidFill>
        <a:latin typeface="+mn-lt"/>
        <a:ea typeface="+mn-ea"/>
        <a:cs typeface="+mn-cs"/>
      </a:defRPr>
    </a:lvl1pPr>
    <a:lvl2pPr marL="2403546" algn="l" defTabSz="4807092" rtl="0" eaLnBrk="1" latinLnBrk="0" hangingPunct="1">
      <a:defRPr sz="9500" kern="1200">
        <a:solidFill>
          <a:schemeClr val="tx1"/>
        </a:solidFill>
        <a:latin typeface="+mn-lt"/>
        <a:ea typeface="+mn-ea"/>
        <a:cs typeface="+mn-cs"/>
      </a:defRPr>
    </a:lvl2pPr>
    <a:lvl3pPr marL="4807092" algn="l" defTabSz="4807092" rtl="0" eaLnBrk="1" latinLnBrk="0" hangingPunct="1">
      <a:defRPr sz="9500" kern="1200">
        <a:solidFill>
          <a:schemeClr val="tx1"/>
        </a:solidFill>
        <a:latin typeface="+mn-lt"/>
        <a:ea typeface="+mn-ea"/>
        <a:cs typeface="+mn-cs"/>
      </a:defRPr>
    </a:lvl3pPr>
    <a:lvl4pPr marL="7210638" algn="l" defTabSz="4807092" rtl="0" eaLnBrk="1" latinLnBrk="0" hangingPunct="1">
      <a:defRPr sz="9500" kern="1200">
        <a:solidFill>
          <a:schemeClr val="tx1"/>
        </a:solidFill>
        <a:latin typeface="+mn-lt"/>
        <a:ea typeface="+mn-ea"/>
        <a:cs typeface="+mn-cs"/>
      </a:defRPr>
    </a:lvl4pPr>
    <a:lvl5pPr marL="9614184" algn="l" defTabSz="4807092" rtl="0" eaLnBrk="1" latinLnBrk="0" hangingPunct="1">
      <a:defRPr sz="9500" kern="1200">
        <a:solidFill>
          <a:schemeClr val="tx1"/>
        </a:solidFill>
        <a:latin typeface="+mn-lt"/>
        <a:ea typeface="+mn-ea"/>
        <a:cs typeface="+mn-cs"/>
      </a:defRPr>
    </a:lvl5pPr>
    <a:lvl6pPr marL="12017731" algn="l" defTabSz="4807092" rtl="0" eaLnBrk="1" latinLnBrk="0" hangingPunct="1">
      <a:defRPr sz="9500" kern="1200">
        <a:solidFill>
          <a:schemeClr val="tx1"/>
        </a:solidFill>
        <a:latin typeface="+mn-lt"/>
        <a:ea typeface="+mn-ea"/>
        <a:cs typeface="+mn-cs"/>
      </a:defRPr>
    </a:lvl6pPr>
    <a:lvl7pPr marL="14421277" algn="l" defTabSz="4807092" rtl="0" eaLnBrk="1" latinLnBrk="0" hangingPunct="1">
      <a:defRPr sz="9500" kern="1200">
        <a:solidFill>
          <a:schemeClr val="tx1"/>
        </a:solidFill>
        <a:latin typeface="+mn-lt"/>
        <a:ea typeface="+mn-ea"/>
        <a:cs typeface="+mn-cs"/>
      </a:defRPr>
    </a:lvl7pPr>
    <a:lvl8pPr marL="16824823" algn="l" defTabSz="4807092" rtl="0" eaLnBrk="1" latinLnBrk="0" hangingPunct="1">
      <a:defRPr sz="9500" kern="1200">
        <a:solidFill>
          <a:schemeClr val="tx1"/>
        </a:solidFill>
        <a:latin typeface="+mn-lt"/>
        <a:ea typeface="+mn-ea"/>
        <a:cs typeface="+mn-cs"/>
      </a:defRPr>
    </a:lvl8pPr>
    <a:lvl9pPr marL="19228369" algn="l" defTabSz="4807092" rtl="0" eaLnBrk="1" latinLnBrk="0" hangingPunct="1">
      <a:defRPr sz="95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mAuthor id="0" name="semiddle" initials="sm" lastIdx="11" clrIdx="0"/>
  <p:cmAuthor id="1" name="Laurel" initials="Laurel" lastIdx="3" clrIdx="1"/>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extLst>
    <p:ext uri="{E76CE94A-603C-4142-B9EB-6D1370010A27}">
      <p14:discardImageEditData xmlns="" xmlns:p14="http://schemas.microsoft.com/office/powerpoint/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p:ext>
    <p:ext uri="{D31A062A-798A-4329-ABDD-BBA856620510}">
      <p14:defaultImageDpi xmlns="" xmlns:p14="http://schemas.microsoft.com/office/powerpoint/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vertBarState="minimized">
    <p:restoredLeft sz="15620"/>
    <p:restoredTop sz="97884" autoAdjust="0"/>
  </p:normalViewPr>
  <p:slideViewPr>
    <p:cSldViewPr>
      <p:cViewPr>
        <p:scale>
          <a:sx n="30" d="100"/>
          <a:sy n="30" d="100"/>
        </p:scale>
        <p:origin x="-88" y="-120"/>
      </p:cViewPr>
      <p:guideLst>
        <p:guide orient="horz" pos="10368"/>
        <p:guide pos="13824"/>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4" Type="http://schemas.openxmlformats.org/officeDocument/2006/relationships/printerSettings" Target="printerSettings/printerSettings1.bin"/><Relationship Id="rId5" Type="http://schemas.openxmlformats.org/officeDocument/2006/relationships/commentAuthors" Target="commentAuthors.xml"/><Relationship Id="rId7"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9" Type="http://schemas.openxmlformats.org/officeDocument/2006/relationships/tableStyles" Target="tableStyles.xml"/><Relationship Id="rId3" Type="http://schemas.openxmlformats.org/officeDocument/2006/relationships/notesMaster" Target="notesMasters/notesMaster1.xml"/><Relationship Id="rId6"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Workbook2"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Workbook2"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Workbook2"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Workbook2"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Workbook2"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Workbook2"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Workbook2"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Workbook2"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style val="18"/>
  <c:chart>
    <c:title>
      <c:tx>
        <c:rich>
          <a:bodyPr/>
          <a:lstStyle/>
          <a:p>
            <a:pPr>
              <a:defRPr u="sng"/>
            </a:pPr>
            <a:r>
              <a:rPr lang="en-US" u="sng"/>
              <a:t>Ethnicity</a:t>
            </a:r>
          </a:p>
        </c:rich>
      </c:tx>
      <c:layout>
        <c:manualLayout>
          <c:xMode val="edge"/>
          <c:yMode val="edge"/>
          <c:x val="0.0995549398917727"/>
          <c:y val="0.000991985376827897"/>
        </c:manualLayout>
      </c:layout>
    </c:title>
    <c:plotArea>
      <c:layout/>
      <c:pieChart>
        <c:varyColors val="1"/>
        <c:ser>
          <c:idx val="0"/>
          <c:order val="0"/>
          <c:dLbls>
            <c:dLbl>
              <c:idx val="2"/>
              <c:layout>
                <c:manualLayout>
                  <c:x val="-0.110311461067367"/>
                  <c:y val="0.0659722222222222"/>
                </c:manualLayout>
              </c:layout>
              <c:showCatName val="1"/>
              <c:showPercent val="1"/>
            </c:dLbl>
            <c:dLbl>
              <c:idx val="3"/>
              <c:delete val="1"/>
            </c:dLbl>
            <c:dLbl>
              <c:idx val="4"/>
              <c:layout>
                <c:manualLayout>
                  <c:x val="-0.0312749343832021"/>
                  <c:y val="0.00115740740740741"/>
                </c:manualLayout>
              </c:layout>
              <c:showCatName val="1"/>
              <c:showPercent val="1"/>
            </c:dLbl>
            <c:txPr>
              <a:bodyPr/>
              <a:lstStyle/>
              <a:p>
                <a:pPr>
                  <a:defRPr sz="1800"/>
                </a:pPr>
                <a:endParaRPr lang="en-US"/>
              </a:p>
            </c:txPr>
            <c:showCatName val="1"/>
            <c:showPercent val="1"/>
            <c:showLeaderLines val="1"/>
          </c:dLbls>
          <c:cat>
            <c:strRef>
              <c:f>Sheet1!$A$6:$A$10</c:f>
              <c:strCache>
                <c:ptCount val="5"/>
                <c:pt idx="0">
                  <c:v>    African American </c:v>
                </c:pt>
                <c:pt idx="1">
                  <c:v>    Caucasian, Non-Hispanic </c:v>
                </c:pt>
                <c:pt idx="2">
                  <c:v>    Latino or Hispanic </c:v>
                </c:pt>
                <c:pt idx="3">
                  <c:v>    Asian or Asian American </c:v>
                </c:pt>
                <c:pt idx="4">
                  <c:v>    Other </c:v>
                </c:pt>
              </c:strCache>
            </c:strRef>
          </c:cat>
          <c:val>
            <c:numRef>
              <c:f>Sheet1!$B$6:$B$10</c:f>
              <c:numCache>
                <c:formatCode>General</c:formatCode>
                <c:ptCount val="5"/>
                <c:pt idx="0">
                  <c:v>0.7</c:v>
                </c:pt>
                <c:pt idx="1">
                  <c:v>94.9</c:v>
                </c:pt>
                <c:pt idx="2">
                  <c:v>0.7</c:v>
                </c:pt>
                <c:pt idx="3">
                  <c:v>0.4</c:v>
                </c:pt>
                <c:pt idx="4">
                  <c:v>3.3</c:v>
                </c:pt>
              </c:numCache>
            </c:numRef>
          </c:val>
        </c:ser>
        <c:dLbls>
          <c:showCatName val="1"/>
          <c:showPercent val="1"/>
        </c:dLbls>
        <c:firstSliceAng val="0"/>
      </c:pieChart>
    </c:plotArea>
    <c:plotVisOnly val="1"/>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style val="18"/>
  <c:chart>
    <c:title>
      <c:tx>
        <c:rich>
          <a:bodyPr/>
          <a:lstStyle/>
          <a:p>
            <a:pPr>
              <a:defRPr u="sng"/>
            </a:pPr>
            <a:r>
              <a:rPr lang="en-US" u="sng" dirty="0"/>
              <a:t>Sex</a:t>
            </a:r>
          </a:p>
        </c:rich>
      </c:tx>
      <c:layout>
        <c:manualLayout>
          <c:xMode val="edge"/>
          <c:yMode val="edge"/>
          <c:x val="0.243495356349687"/>
          <c:y val="0.0012184003315375"/>
        </c:manualLayout>
      </c:layout>
    </c:title>
    <c:plotArea>
      <c:layout/>
      <c:pieChart>
        <c:varyColors val="1"/>
        <c:ser>
          <c:idx val="0"/>
          <c:order val="0"/>
          <c:dLbls>
            <c:dLbl>
              <c:idx val="0"/>
              <c:layout>
                <c:manualLayout>
                  <c:x val="-0.22924347196985"/>
                  <c:y val="-0.0426532209789566"/>
                </c:manualLayout>
              </c:layout>
              <c:showCatName val="1"/>
              <c:showPercent val="1"/>
            </c:dLbl>
            <c:dLbl>
              <c:idx val="1"/>
              <c:layout>
                <c:manualLayout>
                  <c:x val="0.205408759001279"/>
                  <c:y val="-0.0513523967398812"/>
                </c:manualLayout>
              </c:layout>
              <c:showCatName val="1"/>
              <c:showPercent val="1"/>
            </c:dLbl>
            <c:txPr>
              <a:bodyPr/>
              <a:lstStyle/>
              <a:p>
                <a:pPr>
                  <a:defRPr sz="1800"/>
                </a:pPr>
                <a:endParaRPr lang="en-US"/>
              </a:p>
            </c:txPr>
            <c:showCatName val="1"/>
            <c:showPercent val="1"/>
          </c:dLbls>
          <c:cat>
            <c:strRef>
              <c:f>Sheet1!$A$3:$A$4</c:f>
              <c:strCache>
                <c:ptCount val="2"/>
                <c:pt idx="0">
                  <c:v>    Boys </c:v>
                </c:pt>
                <c:pt idx="1">
                  <c:v>    Girls </c:v>
                </c:pt>
              </c:strCache>
            </c:strRef>
          </c:cat>
          <c:val>
            <c:numRef>
              <c:f>Sheet1!$B$3:$B$4</c:f>
              <c:numCache>
                <c:formatCode>General</c:formatCode>
                <c:ptCount val="2"/>
                <c:pt idx="0">
                  <c:v>46.6</c:v>
                </c:pt>
                <c:pt idx="1">
                  <c:v>53.4</c:v>
                </c:pt>
              </c:numCache>
            </c:numRef>
          </c:val>
        </c:ser>
        <c:dLbls>
          <c:showCatName val="1"/>
          <c:showPercent val="1"/>
        </c:dLbls>
        <c:firstSliceAng val="0"/>
      </c:pieChart>
    </c:plotArea>
    <c:plotVisOnly val="1"/>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style val="19"/>
  <c:chart>
    <c:title>
      <c:tx>
        <c:rich>
          <a:bodyPr/>
          <a:lstStyle/>
          <a:p>
            <a:pPr>
              <a:defRPr sz="2800" u="sng"/>
            </a:pPr>
            <a:r>
              <a:rPr lang="en-US" sz="2800" u="sng" dirty="0"/>
              <a:t>Figure </a:t>
            </a:r>
            <a:r>
              <a:rPr lang="en-US" sz="2800" u="sng" dirty="0" smtClean="0"/>
              <a:t>4:</a:t>
            </a:r>
            <a:r>
              <a:rPr lang="en-US" sz="2800" u="sng" baseline="0" dirty="0" smtClean="0"/>
              <a:t> </a:t>
            </a:r>
            <a:r>
              <a:rPr lang="en-US" sz="2800" u="sng" dirty="0" smtClean="0"/>
              <a:t>Percent </a:t>
            </a:r>
            <a:r>
              <a:rPr lang="en-US" sz="2800" u="sng" dirty="0"/>
              <a:t>mentioning salient disadvantages of playing actively in the house</a:t>
            </a:r>
          </a:p>
        </c:rich>
      </c:tx>
      <c:layout/>
    </c:title>
    <c:view3D>
      <c:rAngAx val="1"/>
    </c:view3D>
    <c:plotArea>
      <c:layout/>
      <c:bar3DChart>
        <c:barDir val="bar"/>
        <c:grouping val="stacked"/>
        <c:ser>
          <c:idx val="0"/>
          <c:order val="0"/>
          <c:cat>
            <c:strRef>
              <c:f>Sheet1!$A$118:$A$124</c:f>
              <c:strCache>
                <c:ptCount val="7"/>
                <c:pt idx="0">
                  <c:v>Will break something</c:v>
                </c:pt>
                <c:pt idx="1">
                  <c:v>Will cause injury or hurt me</c:v>
                </c:pt>
                <c:pt idx="2">
                  <c:v>Will get into trouble</c:v>
                </c:pt>
                <c:pt idx="3">
                  <c:v>Will make me tired</c:v>
                </c:pt>
                <c:pt idx="4">
                  <c:v>Will take time away from other activities</c:v>
                </c:pt>
                <c:pt idx="5">
                  <c:v>Won't be fun</c:v>
                </c:pt>
                <c:pt idx="6">
                  <c:v>No disadvantage</c:v>
                </c:pt>
              </c:strCache>
            </c:strRef>
          </c:cat>
          <c:val>
            <c:numRef>
              <c:f>Sheet1!$B$118:$B$124</c:f>
              <c:numCache>
                <c:formatCode>General</c:formatCode>
                <c:ptCount val="7"/>
                <c:pt idx="0">
                  <c:v>34.9</c:v>
                </c:pt>
                <c:pt idx="1">
                  <c:v>29.1</c:v>
                </c:pt>
                <c:pt idx="2">
                  <c:v>20.9</c:v>
                </c:pt>
                <c:pt idx="3">
                  <c:v>7.0</c:v>
                </c:pt>
                <c:pt idx="4">
                  <c:v>7.0</c:v>
                </c:pt>
                <c:pt idx="5">
                  <c:v>1.2</c:v>
                </c:pt>
                <c:pt idx="6">
                  <c:v>19.8</c:v>
                </c:pt>
              </c:numCache>
            </c:numRef>
          </c:val>
        </c:ser>
        <c:shape val="box"/>
        <c:axId val="577967560"/>
        <c:axId val="577973016"/>
        <c:axId val="0"/>
      </c:bar3DChart>
      <c:catAx>
        <c:axId val="577967560"/>
        <c:scaling>
          <c:orientation val="minMax"/>
        </c:scaling>
        <c:axPos val="l"/>
        <c:tickLblPos val="nextTo"/>
        <c:txPr>
          <a:bodyPr/>
          <a:lstStyle/>
          <a:p>
            <a:pPr>
              <a:defRPr sz="1800"/>
            </a:pPr>
            <a:endParaRPr lang="en-US"/>
          </a:p>
        </c:txPr>
        <c:crossAx val="577973016"/>
        <c:crosses val="autoZero"/>
        <c:auto val="1"/>
        <c:lblAlgn val="ctr"/>
        <c:lblOffset val="100"/>
      </c:catAx>
      <c:valAx>
        <c:axId val="577973016"/>
        <c:scaling>
          <c:orientation val="minMax"/>
        </c:scaling>
        <c:axPos val="b"/>
        <c:title>
          <c:tx>
            <c:rich>
              <a:bodyPr/>
              <a:lstStyle/>
              <a:p>
                <a:pPr>
                  <a:defRPr sz="1800"/>
                </a:pPr>
                <a:r>
                  <a:rPr lang="en-US" sz="1800"/>
                  <a:t>Percent (%)</a:t>
                </a:r>
              </a:p>
            </c:rich>
          </c:tx>
          <c:layout/>
        </c:title>
        <c:numFmt formatCode="General" sourceLinked="1"/>
        <c:tickLblPos val="nextTo"/>
        <c:txPr>
          <a:bodyPr/>
          <a:lstStyle/>
          <a:p>
            <a:pPr>
              <a:defRPr sz="1800"/>
            </a:pPr>
            <a:endParaRPr lang="en-US"/>
          </a:p>
        </c:txPr>
        <c:crossAx val="577967560"/>
        <c:crosses val="autoZero"/>
        <c:crossBetween val="between"/>
      </c:valAx>
    </c:plotArea>
    <c:plotVisOnly val="1"/>
  </c:chart>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style val="19"/>
  <c:chart>
    <c:title>
      <c:tx>
        <c:rich>
          <a:bodyPr/>
          <a:lstStyle/>
          <a:p>
            <a:pPr>
              <a:defRPr sz="2800" u="sng"/>
            </a:pPr>
            <a:r>
              <a:rPr lang="en-US" sz="2800" u="sng" dirty="0"/>
              <a:t>Figure </a:t>
            </a:r>
            <a:r>
              <a:rPr lang="en-US" sz="2800" u="sng" dirty="0" smtClean="0"/>
              <a:t>3. </a:t>
            </a:r>
            <a:r>
              <a:rPr lang="en-US" sz="2800" u="sng" dirty="0"/>
              <a:t>Percent mentioning salient advantages of playing actively in the house</a:t>
            </a:r>
          </a:p>
        </c:rich>
      </c:tx>
      <c:layout/>
    </c:title>
    <c:view3D>
      <c:rAngAx val="1"/>
    </c:view3D>
    <c:plotArea>
      <c:layout>
        <c:manualLayout>
          <c:layoutTarget val="inner"/>
          <c:xMode val="edge"/>
          <c:yMode val="edge"/>
          <c:x val="0.391988835902554"/>
          <c:y val="0.175876957687981"/>
          <c:w val="0.577146501053565"/>
          <c:h val="0.720368751982925"/>
        </c:manualLayout>
      </c:layout>
      <c:bar3DChart>
        <c:barDir val="bar"/>
        <c:grouping val="stacked"/>
        <c:ser>
          <c:idx val="0"/>
          <c:order val="0"/>
          <c:tx>
            <c:v>Percent</c:v>
          </c:tx>
          <c:cat>
            <c:strRef>
              <c:f>Sheet1!$A$93:$A$100</c:f>
              <c:strCache>
                <c:ptCount val="8"/>
                <c:pt idx="0">
                  <c:v>Will make me fit</c:v>
                </c:pt>
                <c:pt idx="1">
                  <c:v>Will get me to exercise</c:v>
                </c:pt>
                <c:pt idx="2">
                  <c:v> Will make me healthier</c:v>
                </c:pt>
                <c:pt idx="3">
                  <c:v>Will be fun</c:v>
                </c:pt>
                <c:pt idx="4">
                  <c:v> Will help me lose weight</c:v>
                </c:pt>
                <c:pt idx="5">
                  <c:v> Will help me spend time with friends and family</c:v>
                </c:pt>
                <c:pt idx="6">
                  <c:v>Will give me energy</c:v>
                </c:pt>
                <c:pt idx="7">
                  <c:v>Will help me feel better</c:v>
                </c:pt>
              </c:strCache>
            </c:strRef>
          </c:cat>
          <c:val>
            <c:numRef>
              <c:f>Sheet1!$B$93:$B$100</c:f>
              <c:numCache>
                <c:formatCode>General</c:formatCode>
                <c:ptCount val="8"/>
                <c:pt idx="0">
                  <c:v>34.9</c:v>
                </c:pt>
                <c:pt idx="1">
                  <c:v>27.9</c:v>
                </c:pt>
                <c:pt idx="2">
                  <c:v>25.6</c:v>
                </c:pt>
                <c:pt idx="3">
                  <c:v>24.4</c:v>
                </c:pt>
                <c:pt idx="4">
                  <c:v>19.8</c:v>
                </c:pt>
                <c:pt idx="5">
                  <c:v>14.0</c:v>
                </c:pt>
                <c:pt idx="6">
                  <c:v>12.8</c:v>
                </c:pt>
                <c:pt idx="7">
                  <c:v>11.6</c:v>
                </c:pt>
              </c:numCache>
            </c:numRef>
          </c:val>
        </c:ser>
        <c:shape val="box"/>
        <c:axId val="578023592"/>
        <c:axId val="578026936"/>
        <c:axId val="0"/>
      </c:bar3DChart>
      <c:catAx>
        <c:axId val="578023592"/>
        <c:scaling>
          <c:orientation val="minMax"/>
        </c:scaling>
        <c:axPos val="l"/>
        <c:tickLblPos val="nextTo"/>
        <c:txPr>
          <a:bodyPr/>
          <a:lstStyle/>
          <a:p>
            <a:pPr>
              <a:defRPr sz="1800"/>
            </a:pPr>
            <a:endParaRPr lang="en-US"/>
          </a:p>
        </c:txPr>
        <c:crossAx val="578026936"/>
        <c:crosses val="autoZero"/>
        <c:auto val="1"/>
        <c:lblAlgn val="ctr"/>
        <c:lblOffset val="100"/>
      </c:catAx>
      <c:valAx>
        <c:axId val="578026936"/>
        <c:scaling>
          <c:orientation val="minMax"/>
        </c:scaling>
        <c:axPos val="b"/>
        <c:title>
          <c:tx>
            <c:rich>
              <a:bodyPr/>
              <a:lstStyle/>
              <a:p>
                <a:pPr>
                  <a:defRPr sz="1800"/>
                </a:pPr>
                <a:r>
                  <a:rPr lang="en-US" sz="1800"/>
                  <a:t>Percent (%)</a:t>
                </a:r>
              </a:p>
            </c:rich>
          </c:tx>
          <c:layout/>
        </c:title>
        <c:numFmt formatCode="General" sourceLinked="1"/>
        <c:tickLblPos val="nextTo"/>
        <c:txPr>
          <a:bodyPr/>
          <a:lstStyle/>
          <a:p>
            <a:pPr>
              <a:defRPr sz="1800"/>
            </a:pPr>
            <a:endParaRPr lang="en-US"/>
          </a:p>
        </c:txPr>
        <c:crossAx val="578023592"/>
        <c:crosses val="autoZero"/>
        <c:crossBetween val="between"/>
      </c:valAx>
    </c:plotArea>
    <c:plotVisOnly val="1"/>
  </c:chart>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style val="18"/>
  <c:chart>
    <c:title>
      <c:tx>
        <c:rich>
          <a:bodyPr/>
          <a:lstStyle/>
          <a:p>
            <a:pPr>
              <a:defRPr sz="2800" u="sng"/>
            </a:pPr>
            <a:r>
              <a:rPr lang="en-US" sz="2800" u="sng" dirty="0"/>
              <a:t>Figure </a:t>
            </a:r>
            <a:r>
              <a:rPr lang="en-US" sz="2800" u="sng" dirty="0" smtClean="0"/>
              <a:t>5. </a:t>
            </a:r>
            <a:r>
              <a:rPr lang="en-US" sz="2800" u="sng" dirty="0"/>
              <a:t>Percent mentioning salient approving referents</a:t>
            </a:r>
            <a:r>
              <a:rPr lang="en-US" sz="2800" u="sng" dirty="0" smtClean="0"/>
              <a:t> for </a:t>
            </a:r>
            <a:r>
              <a:rPr lang="en-US" sz="2800" u="sng" dirty="0"/>
              <a:t>playing actively in the house</a:t>
            </a:r>
          </a:p>
        </c:rich>
      </c:tx>
      <c:layout/>
    </c:title>
    <c:view3D>
      <c:rAngAx val="1"/>
    </c:view3D>
    <c:plotArea>
      <c:layout/>
      <c:bar3DChart>
        <c:barDir val="bar"/>
        <c:grouping val="stacked"/>
        <c:ser>
          <c:idx val="0"/>
          <c:order val="0"/>
          <c:cat>
            <c:strRef>
              <c:f>Sheet1!$A$58:$A$65</c:f>
              <c:strCache>
                <c:ptCount val="8"/>
                <c:pt idx="0">
                  <c:v>Parents</c:v>
                </c:pt>
                <c:pt idx="1">
                  <c:v>Grandparents</c:v>
                </c:pt>
                <c:pt idx="2">
                  <c:v>Family</c:v>
                </c:pt>
                <c:pt idx="3">
                  <c:v>Siblings</c:v>
                </c:pt>
                <c:pt idx="4">
                  <c:v>Teachers</c:v>
                </c:pt>
                <c:pt idx="5">
                  <c:v>Friends</c:v>
                </c:pt>
                <c:pt idx="6">
                  <c:v>Health Professional </c:v>
                </c:pt>
                <c:pt idx="7">
                  <c:v>Everyone</c:v>
                </c:pt>
              </c:strCache>
            </c:strRef>
          </c:cat>
          <c:val>
            <c:numRef>
              <c:f>Sheet1!$B$58:$B$65</c:f>
              <c:numCache>
                <c:formatCode>General</c:formatCode>
                <c:ptCount val="8"/>
                <c:pt idx="0">
                  <c:v>58.1</c:v>
                </c:pt>
                <c:pt idx="1">
                  <c:v>5.8</c:v>
                </c:pt>
                <c:pt idx="2">
                  <c:v>23.2</c:v>
                </c:pt>
                <c:pt idx="3">
                  <c:v>15.1</c:v>
                </c:pt>
                <c:pt idx="4">
                  <c:v>26.7</c:v>
                </c:pt>
                <c:pt idx="5">
                  <c:v>26.7</c:v>
                </c:pt>
                <c:pt idx="6">
                  <c:v>4.7</c:v>
                </c:pt>
                <c:pt idx="7">
                  <c:v>11.6</c:v>
                </c:pt>
              </c:numCache>
            </c:numRef>
          </c:val>
        </c:ser>
        <c:shape val="box"/>
        <c:axId val="578055608"/>
        <c:axId val="578058936"/>
        <c:axId val="0"/>
      </c:bar3DChart>
      <c:catAx>
        <c:axId val="578055608"/>
        <c:scaling>
          <c:orientation val="minMax"/>
        </c:scaling>
        <c:axPos val="l"/>
        <c:tickLblPos val="nextTo"/>
        <c:txPr>
          <a:bodyPr/>
          <a:lstStyle/>
          <a:p>
            <a:pPr>
              <a:defRPr sz="1800"/>
            </a:pPr>
            <a:endParaRPr lang="en-US"/>
          </a:p>
        </c:txPr>
        <c:crossAx val="578058936"/>
        <c:crosses val="autoZero"/>
        <c:auto val="1"/>
        <c:lblAlgn val="ctr"/>
        <c:lblOffset val="100"/>
      </c:catAx>
      <c:valAx>
        <c:axId val="578058936"/>
        <c:scaling>
          <c:orientation val="minMax"/>
        </c:scaling>
        <c:axPos val="b"/>
        <c:title>
          <c:tx>
            <c:rich>
              <a:bodyPr/>
              <a:lstStyle/>
              <a:p>
                <a:pPr>
                  <a:defRPr sz="1800"/>
                </a:pPr>
                <a:r>
                  <a:rPr lang="en-US" sz="1800"/>
                  <a:t>Percent (%)</a:t>
                </a:r>
              </a:p>
            </c:rich>
          </c:tx>
          <c:layout/>
        </c:title>
        <c:numFmt formatCode="General" sourceLinked="1"/>
        <c:tickLblPos val="nextTo"/>
        <c:txPr>
          <a:bodyPr/>
          <a:lstStyle/>
          <a:p>
            <a:pPr>
              <a:defRPr sz="1800"/>
            </a:pPr>
            <a:endParaRPr lang="en-US"/>
          </a:p>
        </c:txPr>
        <c:crossAx val="578055608"/>
        <c:crosses val="autoZero"/>
        <c:crossBetween val="between"/>
      </c:valAx>
    </c:plotArea>
    <c:plotVisOnly val="1"/>
  </c:chart>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n-US"/>
  <c:style val="18"/>
  <c:chart>
    <c:title>
      <c:tx>
        <c:rich>
          <a:bodyPr/>
          <a:lstStyle/>
          <a:p>
            <a:pPr>
              <a:defRPr sz="2800" u="sng"/>
            </a:pPr>
            <a:r>
              <a:rPr lang="en-US" sz="2800" u="sng" dirty="0"/>
              <a:t>Figure </a:t>
            </a:r>
            <a:r>
              <a:rPr lang="en-US" sz="2800" u="sng" dirty="0" smtClean="0"/>
              <a:t>6. </a:t>
            </a:r>
            <a:r>
              <a:rPr lang="en-US" sz="2800" u="sng" dirty="0"/>
              <a:t>Percent mentioning salient disapproving referents for playing actively in the house</a:t>
            </a:r>
          </a:p>
        </c:rich>
      </c:tx>
      <c:layout/>
    </c:title>
    <c:view3D>
      <c:rAngAx val="1"/>
    </c:view3D>
    <c:plotArea>
      <c:layout/>
      <c:bar3DChart>
        <c:barDir val="bar"/>
        <c:grouping val="stacked"/>
        <c:ser>
          <c:idx val="0"/>
          <c:order val="0"/>
          <c:cat>
            <c:strRef>
              <c:f>Sheet1!$A$71:$A$78</c:f>
              <c:strCache>
                <c:ptCount val="8"/>
                <c:pt idx="0">
                  <c:v>Parents</c:v>
                </c:pt>
                <c:pt idx="1">
                  <c:v>Grandparents</c:v>
                </c:pt>
                <c:pt idx="2">
                  <c:v>Family</c:v>
                </c:pt>
                <c:pt idx="3">
                  <c:v>Siblings</c:v>
                </c:pt>
                <c:pt idx="4">
                  <c:v>Teachers</c:v>
                </c:pt>
                <c:pt idx="5">
                  <c:v>Friends</c:v>
                </c:pt>
                <c:pt idx="6">
                  <c:v>Health Professional </c:v>
                </c:pt>
                <c:pt idx="7">
                  <c:v>None</c:v>
                </c:pt>
              </c:strCache>
            </c:strRef>
          </c:cat>
          <c:val>
            <c:numRef>
              <c:f>Sheet1!$B$71:$B$78</c:f>
              <c:numCache>
                <c:formatCode>General</c:formatCode>
                <c:ptCount val="8"/>
                <c:pt idx="0">
                  <c:v>19.8</c:v>
                </c:pt>
                <c:pt idx="1">
                  <c:v>8.1</c:v>
                </c:pt>
                <c:pt idx="2">
                  <c:v>2.3</c:v>
                </c:pt>
                <c:pt idx="3">
                  <c:v>8.6</c:v>
                </c:pt>
                <c:pt idx="4">
                  <c:v>5.8</c:v>
                </c:pt>
                <c:pt idx="5">
                  <c:v>10.5</c:v>
                </c:pt>
                <c:pt idx="6">
                  <c:v>1.2</c:v>
                </c:pt>
                <c:pt idx="7">
                  <c:v>37.2</c:v>
                </c:pt>
              </c:numCache>
            </c:numRef>
          </c:val>
        </c:ser>
        <c:shape val="box"/>
        <c:axId val="578087320"/>
        <c:axId val="578090648"/>
        <c:axId val="0"/>
      </c:bar3DChart>
      <c:catAx>
        <c:axId val="578087320"/>
        <c:scaling>
          <c:orientation val="minMax"/>
        </c:scaling>
        <c:axPos val="l"/>
        <c:tickLblPos val="nextTo"/>
        <c:txPr>
          <a:bodyPr/>
          <a:lstStyle/>
          <a:p>
            <a:pPr>
              <a:defRPr sz="1800"/>
            </a:pPr>
            <a:endParaRPr lang="en-US"/>
          </a:p>
        </c:txPr>
        <c:crossAx val="578090648"/>
        <c:crosses val="autoZero"/>
        <c:auto val="1"/>
        <c:lblAlgn val="ctr"/>
        <c:lblOffset val="100"/>
      </c:catAx>
      <c:valAx>
        <c:axId val="578090648"/>
        <c:scaling>
          <c:orientation val="minMax"/>
          <c:max val="60.0"/>
        </c:scaling>
        <c:axPos val="b"/>
        <c:title>
          <c:tx>
            <c:rich>
              <a:bodyPr/>
              <a:lstStyle/>
              <a:p>
                <a:pPr>
                  <a:defRPr sz="1800"/>
                </a:pPr>
                <a:r>
                  <a:rPr lang="en-US" sz="1800"/>
                  <a:t>Percent (%)</a:t>
                </a:r>
              </a:p>
            </c:rich>
          </c:tx>
          <c:layout/>
        </c:title>
        <c:numFmt formatCode="General" sourceLinked="1"/>
        <c:tickLblPos val="nextTo"/>
        <c:txPr>
          <a:bodyPr/>
          <a:lstStyle/>
          <a:p>
            <a:pPr>
              <a:defRPr sz="1800"/>
            </a:pPr>
            <a:endParaRPr lang="en-US"/>
          </a:p>
        </c:txPr>
        <c:crossAx val="578087320"/>
        <c:crosses val="autoZero"/>
        <c:crossBetween val="between"/>
      </c:valAx>
    </c:plotArea>
    <c:plotVisOnly val="1"/>
  </c:chart>
  <c:externalData r:id="rId1"/>
</c:chartSpace>
</file>

<file path=ppt/charts/chart7.xml><?xml version="1.0" encoding="utf-8"?>
<c:chartSpace xmlns:c="http://schemas.openxmlformats.org/drawingml/2006/chart" xmlns:a="http://schemas.openxmlformats.org/drawingml/2006/main" xmlns:r="http://schemas.openxmlformats.org/officeDocument/2006/relationships">
  <c:date1904 val="1"/>
  <c:lang val="en-US"/>
  <c:style val="18"/>
  <c:chart>
    <c:title>
      <c:tx>
        <c:rich>
          <a:bodyPr/>
          <a:lstStyle/>
          <a:p>
            <a:pPr>
              <a:defRPr sz="2800" u="sng"/>
            </a:pPr>
            <a:r>
              <a:rPr lang="en-US" sz="2800" u="sng" dirty="0"/>
              <a:t>Figure </a:t>
            </a:r>
            <a:r>
              <a:rPr lang="en-US" sz="2800" u="sng" dirty="0" smtClean="0"/>
              <a:t>8. </a:t>
            </a:r>
            <a:r>
              <a:rPr lang="en-US" sz="2800" u="sng" dirty="0"/>
              <a:t>Percent mentioning salient barriers of playing actively in the house</a:t>
            </a:r>
          </a:p>
        </c:rich>
      </c:tx>
      <c:layout/>
    </c:title>
    <c:view3D>
      <c:rAngAx val="1"/>
    </c:view3D>
    <c:plotArea>
      <c:layout/>
      <c:bar3DChart>
        <c:barDir val="bar"/>
        <c:grouping val="stacked"/>
        <c:ser>
          <c:idx val="0"/>
          <c:order val="0"/>
          <c:cat>
            <c:strRef>
              <c:f>Sheet1!$A$33:$A$38</c:f>
              <c:strCache>
                <c:ptCount val="6"/>
                <c:pt idx="0">
                  <c:v> Not having a space at home to play</c:v>
                </c:pt>
                <c:pt idx="1">
                  <c:v>Not having enough time</c:v>
                </c:pt>
                <c:pt idx="2">
                  <c:v> Not having someone to do it with</c:v>
                </c:pt>
                <c:pt idx="3">
                  <c:v> Not having fun things to do</c:v>
                </c:pt>
                <c:pt idx="4">
                  <c:v>Having disapproval from parents</c:v>
                </c:pt>
                <c:pt idx="5">
                  <c:v>Being tired</c:v>
                </c:pt>
              </c:strCache>
            </c:strRef>
          </c:cat>
          <c:val>
            <c:numRef>
              <c:f>Sheet1!$B$33:$B$38</c:f>
              <c:numCache>
                <c:formatCode>General</c:formatCode>
                <c:ptCount val="6"/>
                <c:pt idx="0">
                  <c:v>30.2</c:v>
                </c:pt>
                <c:pt idx="1">
                  <c:v>59.3</c:v>
                </c:pt>
                <c:pt idx="2">
                  <c:v>8.100000000000001</c:v>
                </c:pt>
                <c:pt idx="3">
                  <c:v>4.7</c:v>
                </c:pt>
                <c:pt idx="4">
                  <c:v>15.1</c:v>
                </c:pt>
                <c:pt idx="5">
                  <c:v>10.5</c:v>
                </c:pt>
              </c:numCache>
            </c:numRef>
          </c:val>
        </c:ser>
        <c:shape val="box"/>
        <c:axId val="578118888"/>
        <c:axId val="578122296"/>
        <c:axId val="0"/>
      </c:bar3DChart>
      <c:catAx>
        <c:axId val="578118888"/>
        <c:scaling>
          <c:orientation val="minMax"/>
        </c:scaling>
        <c:axPos val="l"/>
        <c:tickLblPos val="nextTo"/>
        <c:txPr>
          <a:bodyPr/>
          <a:lstStyle/>
          <a:p>
            <a:pPr>
              <a:defRPr sz="1800"/>
            </a:pPr>
            <a:endParaRPr lang="en-US"/>
          </a:p>
        </c:txPr>
        <c:crossAx val="578122296"/>
        <c:crosses val="autoZero"/>
        <c:auto val="1"/>
        <c:lblAlgn val="ctr"/>
        <c:lblOffset val="100"/>
      </c:catAx>
      <c:valAx>
        <c:axId val="578122296"/>
        <c:scaling>
          <c:orientation val="minMax"/>
        </c:scaling>
        <c:axPos val="b"/>
        <c:title>
          <c:tx>
            <c:rich>
              <a:bodyPr/>
              <a:lstStyle/>
              <a:p>
                <a:pPr>
                  <a:defRPr sz="1800"/>
                </a:pPr>
                <a:r>
                  <a:rPr lang="en-US" sz="1800"/>
                  <a:t>Percent (%)</a:t>
                </a:r>
              </a:p>
            </c:rich>
          </c:tx>
          <c:layout/>
        </c:title>
        <c:numFmt formatCode="General" sourceLinked="1"/>
        <c:tickLblPos val="nextTo"/>
        <c:txPr>
          <a:bodyPr/>
          <a:lstStyle/>
          <a:p>
            <a:pPr>
              <a:defRPr sz="1800"/>
            </a:pPr>
            <a:endParaRPr lang="en-US"/>
          </a:p>
        </c:txPr>
        <c:crossAx val="578118888"/>
        <c:crosses val="autoZero"/>
        <c:crossBetween val="between"/>
      </c:valAx>
    </c:plotArea>
    <c:plotVisOnly val="1"/>
  </c:chart>
  <c:externalData r:id="rId1"/>
</c:chartSpace>
</file>

<file path=ppt/charts/chart8.xml><?xml version="1.0" encoding="utf-8"?>
<c:chartSpace xmlns:c="http://schemas.openxmlformats.org/drawingml/2006/chart" xmlns:a="http://schemas.openxmlformats.org/drawingml/2006/main" xmlns:r="http://schemas.openxmlformats.org/officeDocument/2006/relationships">
  <c:date1904 val="1"/>
  <c:lang val="en-US"/>
  <c:style val="18"/>
  <c:chart>
    <c:title>
      <c:tx>
        <c:rich>
          <a:bodyPr/>
          <a:lstStyle/>
          <a:p>
            <a:pPr>
              <a:defRPr sz="2800" u="sng"/>
            </a:pPr>
            <a:r>
              <a:rPr lang="en-US" sz="2800" u="sng" dirty="0"/>
              <a:t>Figure </a:t>
            </a:r>
            <a:r>
              <a:rPr lang="en-US" sz="2800" u="sng" dirty="0" smtClean="0"/>
              <a:t>7. </a:t>
            </a:r>
            <a:r>
              <a:rPr lang="en-US" sz="2800" u="sng" dirty="0"/>
              <a:t>Percent mentioning salient facilitators of playing actively in the house</a:t>
            </a:r>
          </a:p>
        </c:rich>
      </c:tx>
      <c:layout/>
    </c:title>
    <c:view3D>
      <c:rAngAx val="1"/>
    </c:view3D>
    <c:plotArea>
      <c:layout/>
      <c:bar3DChart>
        <c:barDir val="bar"/>
        <c:grouping val="stacked"/>
        <c:ser>
          <c:idx val="0"/>
          <c:order val="0"/>
          <c:cat>
            <c:strRef>
              <c:f>Sheet1!$A$23:$A$28</c:f>
              <c:strCache>
                <c:ptCount val="6"/>
                <c:pt idx="0">
                  <c:v>Having enough space</c:v>
                </c:pt>
                <c:pt idx="1">
                  <c:v>Having more time</c:v>
                </c:pt>
                <c:pt idx="2">
                  <c:v>Having someone to do it with</c:v>
                </c:pt>
                <c:pt idx="3">
                  <c:v>Having fun things to do</c:v>
                </c:pt>
                <c:pt idx="4">
                  <c:v>Planning for it</c:v>
                </c:pt>
                <c:pt idx="5">
                  <c:v>Nothing</c:v>
                </c:pt>
              </c:strCache>
            </c:strRef>
          </c:cat>
          <c:val>
            <c:numRef>
              <c:f>Sheet1!$B$23:$B$28</c:f>
              <c:numCache>
                <c:formatCode>General</c:formatCode>
                <c:ptCount val="6"/>
                <c:pt idx="0">
                  <c:v>29.1</c:v>
                </c:pt>
                <c:pt idx="1">
                  <c:v>26.7</c:v>
                </c:pt>
                <c:pt idx="2">
                  <c:v>22.1</c:v>
                </c:pt>
                <c:pt idx="3">
                  <c:v>14.0</c:v>
                </c:pt>
                <c:pt idx="4">
                  <c:v>15.1</c:v>
                </c:pt>
                <c:pt idx="5">
                  <c:v>5.8</c:v>
                </c:pt>
              </c:numCache>
            </c:numRef>
          </c:val>
        </c:ser>
        <c:shape val="box"/>
        <c:axId val="578150488"/>
        <c:axId val="578153896"/>
        <c:axId val="0"/>
      </c:bar3DChart>
      <c:catAx>
        <c:axId val="578150488"/>
        <c:scaling>
          <c:orientation val="minMax"/>
        </c:scaling>
        <c:axPos val="l"/>
        <c:tickLblPos val="nextTo"/>
        <c:txPr>
          <a:bodyPr/>
          <a:lstStyle/>
          <a:p>
            <a:pPr>
              <a:defRPr sz="1800"/>
            </a:pPr>
            <a:endParaRPr lang="en-US"/>
          </a:p>
        </c:txPr>
        <c:crossAx val="578153896"/>
        <c:crosses val="autoZero"/>
        <c:auto val="1"/>
        <c:lblAlgn val="ctr"/>
        <c:lblOffset val="100"/>
      </c:catAx>
      <c:valAx>
        <c:axId val="578153896"/>
        <c:scaling>
          <c:orientation val="minMax"/>
          <c:max val="60.0"/>
        </c:scaling>
        <c:axPos val="b"/>
        <c:title>
          <c:tx>
            <c:rich>
              <a:bodyPr/>
              <a:lstStyle/>
              <a:p>
                <a:pPr>
                  <a:defRPr sz="1800"/>
                </a:pPr>
                <a:r>
                  <a:rPr lang="en-US" sz="1800"/>
                  <a:t>Percent (%)</a:t>
                </a:r>
              </a:p>
            </c:rich>
          </c:tx>
          <c:layout/>
        </c:title>
        <c:numFmt formatCode="General" sourceLinked="1"/>
        <c:tickLblPos val="nextTo"/>
        <c:txPr>
          <a:bodyPr/>
          <a:lstStyle/>
          <a:p>
            <a:pPr>
              <a:defRPr sz="1800"/>
            </a:pPr>
            <a:endParaRPr lang="en-US"/>
          </a:p>
        </c:txPr>
        <c:crossAx val="578150488"/>
        <c:crosses val="autoZero"/>
        <c:crossBetween val="between"/>
      </c:valAx>
    </c:plotArea>
    <c:plotVisOnly val="1"/>
  </c:chart>
  <c:externalData r:id="rId1"/>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18920AA-1BE2-4820-B950-28A2137C3845}"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US"/>
        </a:p>
      </dgm:t>
    </dgm:pt>
    <dgm:pt modelId="{CEEF8986-BDFE-4D34-AADF-AF4028AAD0D5}">
      <dgm:prSet phldrT="[Text]" custT="1"/>
      <dgm:spPr/>
      <dgm:t>
        <a:bodyPr/>
        <a:lstStyle/>
        <a:p>
          <a:r>
            <a:rPr lang="en-US" sz="2200" b="1" smtClean="0">
              <a:solidFill>
                <a:schemeClr val="tx1"/>
              </a:solidFill>
            </a:rPr>
            <a:t>Attitude toward the act</a:t>
          </a:r>
          <a:endParaRPr lang="en-US" sz="2200" b="1" dirty="0" smtClean="0">
            <a:solidFill>
              <a:schemeClr val="tx1"/>
            </a:solidFill>
          </a:endParaRPr>
        </a:p>
      </dgm:t>
    </dgm:pt>
    <dgm:pt modelId="{CD413931-3610-4A65-9E96-101ED8640A99}" type="parTrans" cxnId="{9670D206-549C-4DB6-B2E3-2297A851B059}">
      <dgm:prSet/>
      <dgm:spPr/>
      <dgm:t>
        <a:bodyPr/>
        <a:lstStyle/>
        <a:p>
          <a:endParaRPr lang="en-US" b="1">
            <a:solidFill>
              <a:schemeClr val="tx1"/>
            </a:solidFill>
          </a:endParaRPr>
        </a:p>
      </dgm:t>
    </dgm:pt>
    <dgm:pt modelId="{84A3E711-E21E-4013-8D9E-824F60E32980}" type="sibTrans" cxnId="{9670D206-549C-4DB6-B2E3-2297A851B059}">
      <dgm:prSet/>
      <dgm:spPr/>
      <dgm:t>
        <a:bodyPr/>
        <a:lstStyle/>
        <a:p>
          <a:endParaRPr lang="en-US" b="1">
            <a:solidFill>
              <a:schemeClr val="tx1"/>
            </a:solidFill>
          </a:endParaRPr>
        </a:p>
      </dgm:t>
    </dgm:pt>
    <dgm:pt modelId="{CB35E7CB-3E92-48A4-A222-52ACEF68817C}">
      <dgm:prSet phldrT="[Text]" custT="1"/>
      <dgm:spPr/>
      <dgm:t>
        <a:bodyPr/>
        <a:lstStyle/>
        <a:p>
          <a:r>
            <a:rPr lang="en-US" sz="2200" b="1" smtClean="0">
              <a:solidFill>
                <a:schemeClr val="tx1"/>
              </a:solidFill>
            </a:rPr>
            <a:t>Behavioral beliefs</a:t>
          </a:r>
          <a:endParaRPr lang="en-US" sz="2200" b="1" dirty="0">
            <a:solidFill>
              <a:schemeClr val="tx1"/>
            </a:solidFill>
          </a:endParaRPr>
        </a:p>
      </dgm:t>
    </dgm:pt>
    <dgm:pt modelId="{8B75D2B9-E205-4EC6-99AA-49AE2E9C2DC7}" type="parTrans" cxnId="{2D68A9E0-13D0-455D-83D9-EA617EC35946}">
      <dgm:prSet/>
      <dgm:spPr/>
      <dgm:t>
        <a:bodyPr/>
        <a:lstStyle/>
        <a:p>
          <a:endParaRPr lang="en-US" b="1">
            <a:solidFill>
              <a:schemeClr val="tx1"/>
            </a:solidFill>
          </a:endParaRPr>
        </a:p>
      </dgm:t>
    </dgm:pt>
    <dgm:pt modelId="{0DE827AA-BF66-4026-A9F0-263293155AC3}" type="sibTrans" cxnId="{2D68A9E0-13D0-455D-83D9-EA617EC35946}">
      <dgm:prSet/>
      <dgm:spPr/>
      <dgm:t>
        <a:bodyPr/>
        <a:lstStyle/>
        <a:p>
          <a:endParaRPr lang="en-US" b="1">
            <a:solidFill>
              <a:schemeClr val="tx1"/>
            </a:solidFill>
          </a:endParaRPr>
        </a:p>
      </dgm:t>
    </dgm:pt>
    <dgm:pt modelId="{B017CFAE-20FD-45A0-9565-49E91CE25956}">
      <dgm:prSet phldrT="[Text]" custT="1"/>
      <dgm:spPr/>
      <dgm:t>
        <a:bodyPr/>
        <a:lstStyle/>
        <a:p>
          <a:r>
            <a:rPr lang="en-US" sz="2200" b="1" smtClean="0">
              <a:solidFill>
                <a:schemeClr val="tx1"/>
              </a:solidFill>
            </a:rPr>
            <a:t>Subjective norm</a:t>
          </a:r>
          <a:endParaRPr lang="en-US" sz="2200" b="1" dirty="0">
            <a:solidFill>
              <a:schemeClr val="tx1"/>
            </a:solidFill>
          </a:endParaRPr>
        </a:p>
      </dgm:t>
    </dgm:pt>
    <dgm:pt modelId="{58DBCF2C-000C-472C-A079-21E02B076F83}" type="parTrans" cxnId="{F8CA974D-9EA5-4EFB-A63F-4ED2A563402A}">
      <dgm:prSet/>
      <dgm:spPr/>
      <dgm:t>
        <a:bodyPr/>
        <a:lstStyle/>
        <a:p>
          <a:endParaRPr lang="en-US" b="1">
            <a:solidFill>
              <a:schemeClr val="tx1"/>
            </a:solidFill>
          </a:endParaRPr>
        </a:p>
      </dgm:t>
    </dgm:pt>
    <dgm:pt modelId="{9C09338F-F67C-43C5-A13F-77C603768350}" type="sibTrans" cxnId="{F8CA974D-9EA5-4EFB-A63F-4ED2A563402A}">
      <dgm:prSet/>
      <dgm:spPr/>
      <dgm:t>
        <a:bodyPr/>
        <a:lstStyle/>
        <a:p>
          <a:endParaRPr lang="en-US" b="1">
            <a:solidFill>
              <a:schemeClr val="tx1"/>
            </a:solidFill>
          </a:endParaRPr>
        </a:p>
      </dgm:t>
    </dgm:pt>
    <dgm:pt modelId="{BAB414F6-79E6-4740-BC9C-9316D197CB69}">
      <dgm:prSet phldrT="[Text]" custT="1"/>
      <dgm:spPr/>
      <dgm:t>
        <a:bodyPr/>
        <a:lstStyle/>
        <a:p>
          <a:r>
            <a:rPr lang="en-US" sz="2200" b="1" smtClean="0">
              <a:solidFill>
                <a:schemeClr val="tx1"/>
              </a:solidFill>
            </a:rPr>
            <a:t>Intentions</a:t>
          </a:r>
          <a:endParaRPr lang="en-US" sz="2200" b="1" dirty="0">
            <a:solidFill>
              <a:schemeClr val="tx1"/>
            </a:solidFill>
          </a:endParaRPr>
        </a:p>
      </dgm:t>
    </dgm:pt>
    <dgm:pt modelId="{00460237-AF03-44A5-9D9C-4CB5EDA3F720}" type="parTrans" cxnId="{84D1C2DC-09FB-4B4C-86E1-562BA1EC328E}">
      <dgm:prSet/>
      <dgm:spPr/>
      <dgm:t>
        <a:bodyPr/>
        <a:lstStyle/>
        <a:p>
          <a:endParaRPr lang="en-US" b="1">
            <a:solidFill>
              <a:schemeClr val="tx1"/>
            </a:solidFill>
          </a:endParaRPr>
        </a:p>
      </dgm:t>
    </dgm:pt>
    <dgm:pt modelId="{E7BD841E-9814-4224-A6B4-D8149D4AE599}" type="sibTrans" cxnId="{84D1C2DC-09FB-4B4C-86E1-562BA1EC328E}">
      <dgm:prSet/>
      <dgm:spPr/>
      <dgm:t>
        <a:bodyPr/>
        <a:lstStyle/>
        <a:p>
          <a:endParaRPr lang="en-US" b="1">
            <a:solidFill>
              <a:schemeClr val="tx1"/>
            </a:solidFill>
          </a:endParaRPr>
        </a:p>
      </dgm:t>
    </dgm:pt>
    <dgm:pt modelId="{5890D637-B949-4327-AE65-38B14D25BFAD}">
      <dgm:prSet phldrT="[Text]" custT="1">
        <dgm:style>
          <a:lnRef idx="1">
            <a:schemeClr val="accent1"/>
          </a:lnRef>
          <a:fillRef idx="3">
            <a:schemeClr val="accent1"/>
          </a:fillRef>
          <a:effectRef idx="2">
            <a:schemeClr val="accent1"/>
          </a:effectRef>
          <a:fontRef idx="minor">
            <a:schemeClr val="lt1"/>
          </a:fontRef>
        </dgm:style>
      </dgm:prSet>
      <dgm:spPr>
        <a:solidFill>
          <a:srgbClr val="4F81BD"/>
        </a:solidFill>
      </dgm:spPr>
      <dgm:t>
        <a:bodyPr/>
        <a:lstStyle/>
        <a:p>
          <a:r>
            <a:rPr lang="en-US" sz="2200" b="1" dirty="0" smtClean="0">
              <a:solidFill>
                <a:schemeClr val="tx1"/>
              </a:solidFill>
            </a:rPr>
            <a:t>Normative beliefs</a:t>
          </a:r>
          <a:endParaRPr lang="en-US" sz="2200" b="1" dirty="0">
            <a:solidFill>
              <a:schemeClr val="tx1"/>
            </a:solidFill>
          </a:endParaRPr>
        </a:p>
      </dgm:t>
    </dgm:pt>
    <dgm:pt modelId="{E25A6C80-1C33-44EE-BBF8-76F0631F5C89}" type="parTrans" cxnId="{B4758650-8332-4E82-B2B8-07204DF3E438}">
      <dgm:prSet/>
      <dgm:spPr/>
      <dgm:t>
        <a:bodyPr/>
        <a:lstStyle/>
        <a:p>
          <a:endParaRPr lang="en-US" b="1">
            <a:solidFill>
              <a:schemeClr val="tx1"/>
            </a:solidFill>
          </a:endParaRPr>
        </a:p>
      </dgm:t>
    </dgm:pt>
    <dgm:pt modelId="{3A59C65E-B67B-48DB-8FBF-09F6B9470C36}" type="sibTrans" cxnId="{B4758650-8332-4E82-B2B8-07204DF3E438}">
      <dgm:prSet/>
      <dgm:spPr/>
      <dgm:t>
        <a:bodyPr/>
        <a:lstStyle/>
        <a:p>
          <a:endParaRPr lang="en-US" b="1">
            <a:solidFill>
              <a:schemeClr val="tx1"/>
            </a:solidFill>
          </a:endParaRPr>
        </a:p>
      </dgm:t>
    </dgm:pt>
    <dgm:pt modelId="{D061CE3A-267A-4819-8847-07E7FB1F9227}">
      <dgm:prSet phldrT="[Text]" custT="1"/>
      <dgm:spPr/>
      <dgm:t>
        <a:bodyPr/>
        <a:lstStyle/>
        <a:p>
          <a:r>
            <a:rPr lang="en-US" sz="2200" b="1" smtClean="0">
              <a:solidFill>
                <a:schemeClr val="tx1"/>
              </a:solidFill>
            </a:rPr>
            <a:t>Perceived behavioral control</a:t>
          </a:r>
          <a:endParaRPr lang="en-US" sz="2200" b="1" dirty="0">
            <a:solidFill>
              <a:schemeClr val="tx1"/>
            </a:solidFill>
          </a:endParaRPr>
        </a:p>
      </dgm:t>
    </dgm:pt>
    <dgm:pt modelId="{96E100FC-C995-4A8F-9868-D1F9C5154126}" type="parTrans" cxnId="{1DFC823C-D9FA-463A-853E-CA0502CC81EC}">
      <dgm:prSet/>
      <dgm:spPr/>
      <dgm:t>
        <a:bodyPr/>
        <a:lstStyle/>
        <a:p>
          <a:endParaRPr lang="en-US" b="1">
            <a:solidFill>
              <a:schemeClr val="tx1"/>
            </a:solidFill>
          </a:endParaRPr>
        </a:p>
      </dgm:t>
    </dgm:pt>
    <dgm:pt modelId="{0872C79A-E60F-4EB1-92B6-C06A8D43383B}" type="sibTrans" cxnId="{1DFC823C-D9FA-463A-853E-CA0502CC81EC}">
      <dgm:prSet/>
      <dgm:spPr/>
      <dgm:t>
        <a:bodyPr/>
        <a:lstStyle/>
        <a:p>
          <a:endParaRPr lang="en-US" b="1">
            <a:solidFill>
              <a:schemeClr val="tx1"/>
            </a:solidFill>
          </a:endParaRPr>
        </a:p>
      </dgm:t>
    </dgm:pt>
    <dgm:pt modelId="{0275AFF3-0BED-4E83-853E-1A552F9D74A9}">
      <dgm:prSet phldrT="[Text]" custT="1"/>
      <dgm:spPr/>
      <dgm:t>
        <a:bodyPr/>
        <a:lstStyle/>
        <a:p>
          <a:r>
            <a:rPr lang="en-US" sz="2200" b="1" smtClean="0">
              <a:solidFill>
                <a:schemeClr val="tx1"/>
              </a:solidFill>
            </a:rPr>
            <a:t>Control beliefs</a:t>
          </a:r>
          <a:endParaRPr lang="en-US" sz="2200" b="1" dirty="0">
            <a:solidFill>
              <a:schemeClr val="tx1"/>
            </a:solidFill>
          </a:endParaRPr>
        </a:p>
      </dgm:t>
    </dgm:pt>
    <dgm:pt modelId="{2E29AB5F-2D00-433F-9236-8CAB96579910}" type="parTrans" cxnId="{95167E33-68A5-4736-9773-EBFE4AF4FF91}">
      <dgm:prSet/>
      <dgm:spPr/>
      <dgm:t>
        <a:bodyPr/>
        <a:lstStyle/>
        <a:p>
          <a:endParaRPr lang="en-US" b="1">
            <a:solidFill>
              <a:schemeClr val="tx1"/>
            </a:solidFill>
          </a:endParaRPr>
        </a:p>
      </dgm:t>
    </dgm:pt>
    <dgm:pt modelId="{9FB74F2C-A589-4D6B-B7F4-A6864D219868}" type="sibTrans" cxnId="{95167E33-68A5-4736-9773-EBFE4AF4FF91}">
      <dgm:prSet/>
      <dgm:spPr/>
      <dgm:t>
        <a:bodyPr/>
        <a:lstStyle/>
        <a:p>
          <a:endParaRPr lang="en-US" b="1">
            <a:solidFill>
              <a:schemeClr val="tx1"/>
            </a:solidFill>
          </a:endParaRPr>
        </a:p>
      </dgm:t>
    </dgm:pt>
    <dgm:pt modelId="{4E112608-AFA2-403C-9D15-EF3A54F8E8A8}" type="pres">
      <dgm:prSet presAssocID="{B18920AA-1BE2-4820-B950-28A2137C3845}" presName="diagram" presStyleCnt="0">
        <dgm:presLayoutVars>
          <dgm:chPref val="1"/>
          <dgm:dir val="rev"/>
          <dgm:animOne val="branch"/>
          <dgm:animLvl val="lvl"/>
          <dgm:resizeHandles val="exact"/>
        </dgm:presLayoutVars>
      </dgm:prSet>
      <dgm:spPr/>
      <dgm:t>
        <a:bodyPr/>
        <a:lstStyle/>
        <a:p>
          <a:endParaRPr lang="en-US"/>
        </a:p>
      </dgm:t>
    </dgm:pt>
    <dgm:pt modelId="{43480302-81E5-4E72-91A3-FB28326E0788}" type="pres">
      <dgm:prSet presAssocID="{BAB414F6-79E6-4740-BC9C-9316D197CB69}" presName="root1" presStyleCnt="0"/>
      <dgm:spPr/>
      <dgm:t>
        <a:bodyPr/>
        <a:lstStyle/>
        <a:p>
          <a:endParaRPr lang="en-US"/>
        </a:p>
      </dgm:t>
    </dgm:pt>
    <dgm:pt modelId="{CA1EA8B3-04F7-4E01-9651-3FE032637846}" type="pres">
      <dgm:prSet presAssocID="{BAB414F6-79E6-4740-BC9C-9316D197CB69}" presName="LevelOneTextNode" presStyleLbl="node0" presStyleIdx="0" presStyleCnt="1" custScaleY="69096">
        <dgm:presLayoutVars>
          <dgm:chPref val="3"/>
        </dgm:presLayoutVars>
      </dgm:prSet>
      <dgm:spPr/>
      <dgm:t>
        <a:bodyPr/>
        <a:lstStyle/>
        <a:p>
          <a:endParaRPr lang="en-US"/>
        </a:p>
      </dgm:t>
    </dgm:pt>
    <dgm:pt modelId="{7B2AF3A0-EB3A-422B-8964-107C814ABF57}" type="pres">
      <dgm:prSet presAssocID="{BAB414F6-79E6-4740-BC9C-9316D197CB69}" presName="level2hierChild" presStyleCnt="0"/>
      <dgm:spPr/>
      <dgm:t>
        <a:bodyPr/>
        <a:lstStyle/>
        <a:p>
          <a:endParaRPr lang="en-US"/>
        </a:p>
      </dgm:t>
    </dgm:pt>
    <dgm:pt modelId="{F988F7BF-6C39-41CB-8585-D89DF315EA00}" type="pres">
      <dgm:prSet presAssocID="{CD413931-3610-4A65-9E96-101ED8640A99}" presName="conn2-1" presStyleLbl="parChTrans1D2" presStyleIdx="0" presStyleCnt="3"/>
      <dgm:spPr/>
      <dgm:t>
        <a:bodyPr/>
        <a:lstStyle/>
        <a:p>
          <a:endParaRPr lang="en-US"/>
        </a:p>
      </dgm:t>
    </dgm:pt>
    <dgm:pt modelId="{DB29FE5E-C14B-464C-AAD2-8C8CE0E3FE24}" type="pres">
      <dgm:prSet presAssocID="{CD413931-3610-4A65-9E96-101ED8640A99}" presName="connTx" presStyleLbl="parChTrans1D2" presStyleIdx="0" presStyleCnt="3"/>
      <dgm:spPr/>
      <dgm:t>
        <a:bodyPr/>
        <a:lstStyle/>
        <a:p>
          <a:endParaRPr lang="en-US"/>
        </a:p>
      </dgm:t>
    </dgm:pt>
    <dgm:pt modelId="{4B03AB29-28AC-4E44-9F66-43AD4E517437}" type="pres">
      <dgm:prSet presAssocID="{CEEF8986-BDFE-4D34-AADF-AF4028AAD0D5}" presName="root2" presStyleCnt="0"/>
      <dgm:spPr/>
      <dgm:t>
        <a:bodyPr/>
        <a:lstStyle/>
        <a:p>
          <a:endParaRPr lang="en-US"/>
        </a:p>
      </dgm:t>
    </dgm:pt>
    <dgm:pt modelId="{0AC78484-3877-466A-8456-33BD31BE03A9}" type="pres">
      <dgm:prSet presAssocID="{CEEF8986-BDFE-4D34-AADF-AF4028AAD0D5}" presName="LevelTwoTextNode" presStyleLbl="node2" presStyleIdx="0" presStyleCnt="3">
        <dgm:presLayoutVars>
          <dgm:chPref val="3"/>
        </dgm:presLayoutVars>
      </dgm:prSet>
      <dgm:spPr/>
      <dgm:t>
        <a:bodyPr/>
        <a:lstStyle/>
        <a:p>
          <a:endParaRPr lang="en-US"/>
        </a:p>
      </dgm:t>
    </dgm:pt>
    <dgm:pt modelId="{CEDF5A56-8F87-489F-9946-BFCA0F83C60B}" type="pres">
      <dgm:prSet presAssocID="{CEEF8986-BDFE-4D34-AADF-AF4028AAD0D5}" presName="level3hierChild" presStyleCnt="0"/>
      <dgm:spPr/>
      <dgm:t>
        <a:bodyPr/>
        <a:lstStyle/>
        <a:p>
          <a:endParaRPr lang="en-US"/>
        </a:p>
      </dgm:t>
    </dgm:pt>
    <dgm:pt modelId="{C17DCAAB-4A61-4A25-83F6-6C207F28E1EF}" type="pres">
      <dgm:prSet presAssocID="{8B75D2B9-E205-4EC6-99AA-49AE2E9C2DC7}" presName="conn2-1" presStyleLbl="parChTrans1D3" presStyleIdx="0" presStyleCnt="3"/>
      <dgm:spPr/>
      <dgm:t>
        <a:bodyPr/>
        <a:lstStyle/>
        <a:p>
          <a:endParaRPr lang="en-US"/>
        </a:p>
      </dgm:t>
    </dgm:pt>
    <dgm:pt modelId="{B953DCE9-B92D-463D-802E-C574CECD0FD9}" type="pres">
      <dgm:prSet presAssocID="{8B75D2B9-E205-4EC6-99AA-49AE2E9C2DC7}" presName="connTx" presStyleLbl="parChTrans1D3" presStyleIdx="0" presStyleCnt="3"/>
      <dgm:spPr/>
      <dgm:t>
        <a:bodyPr/>
        <a:lstStyle/>
        <a:p>
          <a:endParaRPr lang="en-US"/>
        </a:p>
      </dgm:t>
    </dgm:pt>
    <dgm:pt modelId="{77F80AEC-D436-4B5F-9F6E-48319EB0D44D}" type="pres">
      <dgm:prSet presAssocID="{CB35E7CB-3E92-48A4-A222-52ACEF68817C}" presName="root2" presStyleCnt="0"/>
      <dgm:spPr/>
      <dgm:t>
        <a:bodyPr/>
        <a:lstStyle/>
        <a:p>
          <a:endParaRPr lang="en-US"/>
        </a:p>
      </dgm:t>
    </dgm:pt>
    <dgm:pt modelId="{AFDFDA33-9197-4A84-8E52-DA03D4DB99FE}" type="pres">
      <dgm:prSet presAssocID="{CB35E7CB-3E92-48A4-A222-52ACEF68817C}" presName="LevelTwoTextNode" presStyleLbl="node3" presStyleIdx="0" presStyleCnt="3">
        <dgm:presLayoutVars>
          <dgm:chPref val="3"/>
        </dgm:presLayoutVars>
      </dgm:prSet>
      <dgm:spPr/>
      <dgm:t>
        <a:bodyPr/>
        <a:lstStyle/>
        <a:p>
          <a:endParaRPr lang="en-US"/>
        </a:p>
      </dgm:t>
    </dgm:pt>
    <dgm:pt modelId="{0E5AA56D-4C73-4312-9A5A-DC906A23D0BB}" type="pres">
      <dgm:prSet presAssocID="{CB35E7CB-3E92-48A4-A222-52ACEF68817C}" presName="level3hierChild" presStyleCnt="0"/>
      <dgm:spPr/>
      <dgm:t>
        <a:bodyPr/>
        <a:lstStyle/>
        <a:p>
          <a:endParaRPr lang="en-US"/>
        </a:p>
      </dgm:t>
    </dgm:pt>
    <dgm:pt modelId="{C841EB27-79AE-468B-90CB-F7C0F7759FD8}" type="pres">
      <dgm:prSet presAssocID="{58DBCF2C-000C-472C-A079-21E02B076F83}" presName="conn2-1" presStyleLbl="parChTrans1D2" presStyleIdx="1" presStyleCnt="3"/>
      <dgm:spPr/>
      <dgm:t>
        <a:bodyPr/>
        <a:lstStyle/>
        <a:p>
          <a:endParaRPr lang="en-US"/>
        </a:p>
      </dgm:t>
    </dgm:pt>
    <dgm:pt modelId="{8ADA25D0-BE06-4FC2-B016-77CBD2EC2257}" type="pres">
      <dgm:prSet presAssocID="{58DBCF2C-000C-472C-A079-21E02B076F83}" presName="connTx" presStyleLbl="parChTrans1D2" presStyleIdx="1" presStyleCnt="3"/>
      <dgm:spPr/>
      <dgm:t>
        <a:bodyPr/>
        <a:lstStyle/>
        <a:p>
          <a:endParaRPr lang="en-US"/>
        </a:p>
      </dgm:t>
    </dgm:pt>
    <dgm:pt modelId="{6F386506-DD9F-4309-B870-854A1FF78365}" type="pres">
      <dgm:prSet presAssocID="{B017CFAE-20FD-45A0-9565-49E91CE25956}" presName="root2" presStyleCnt="0"/>
      <dgm:spPr/>
      <dgm:t>
        <a:bodyPr/>
        <a:lstStyle/>
        <a:p>
          <a:endParaRPr lang="en-US"/>
        </a:p>
      </dgm:t>
    </dgm:pt>
    <dgm:pt modelId="{75BD8AC1-5F3F-4C02-B19D-0E2AA33286FB}" type="pres">
      <dgm:prSet presAssocID="{B017CFAE-20FD-45A0-9565-49E91CE25956}" presName="LevelTwoTextNode" presStyleLbl="node2" presStyleIdx="1" presStyleCnt="3">
        <dgm:presLayoutVars>
          <dgm:chPref val="3"/>
        </dgm:presLayoutVars>
      </dgm:prSet>
      <dgm:spPr/>
      <dgm:t>
        <a:bodyPr/>
        <a:lstStyle/>
        <a:p>
          <a:endParaRPr lang="en-US"/>
        </a:p>
      </dgm:t>
    </dgm:pt>
    <dgm:pt modelId="{E2D820F0-14E3-4366-A128-12E6F3799FE4}" type="pres">
      <dgm:prSet presAssocID="{B017CFAE-20FD-45A0-9565-49E91CE25956}" presName="level3hierChild" presStyleCnt="0"/>
      <dgm:spPr/>
      <dgm:t>
        <a:bodyPr/>
        <a:lstStyle/>
        <a:p>
          <a:endParaRPr lang="en-US"/>
        </a:p>
      </dgm:t>
    </dgm:pt>
    <dgm:pt modelId="{CB3350C7-2884-4D0C-80E5-F9F52E4D075E}" type="pres">
      <dgm:prSet presAssocID="{E25A6C80-1C33-44EE-BBF8-76F0631F5C89}" presName="conn2-1" presStyleLbl="parChTrans1D3" presStyleIdx="1" presStyleCnt="3"/>
      <dgm:spPr/>
      <dgm:t>
        <a:bodyPr/>
        <a:lstStyle/>
        <a:p>
          <a:endParaRPr lang="en-US"/>
        </a:p>
      </dgm:t>
    </dgm:pt>
    <dgm:pt modelId="{CA4A04A7-CCEB-48EE-8FB9-2D9065D6BEB4}" type="pres">
      <dgm:prSet presAssocID="{E25A6C80-1C33-44EE-BBF8-76F0631F5C89}" presName="connTx" presStyleLbl="parChTrans1D3" presStyleIdx="1" presStyleCnt="3"/>
      <dgm:spPr/>
      <dgm:t>
        <a:bodyPr/>
        <a:lstStyle/>
        <a:p>
          <a:endParaRPr lang="en-US"/>
        </a:p>
      </dgm:t>
    </dgm:pt>
    <dgm:pt modelId="{BB3916B3-47B8-4787-BF19-8DC2B28DE1B9}" type="pres">
      <dgm:prSet presAssocID="{5890D637-B949-4327-AE65-38B14D25BFAD}" presName="root2" presStyleCnt="0"/>
      <dgm:spPr/>
      <dgm:t>
        <a:bodyPr/>
        <a:lstStyle/>
        <a:p>
          <a:endParaRPr lang="en-US"/>
        </a:p>
      </dgm:t>
    </dgm:pt>
    <dgm:pt modelId="{4FDF907D-6EE2-4841-99DF-918E262920C0}" type="pres">
      <dgm:prSet presAssocID="{5890D637-B949-4327-AE65-38B14D25BFAD}" presName="LevelTwoTextNode" presStyleLbl="node3" presStyleIdx="1" presStyleCnt="3">
        <dgm:presLayoutVars>
          <dgm:chPref val="3"/>
        </dgm:presLayoutVars>
      </dgm:prSet>
      <dgm:spPr/>
      <dgm:t>
        <a:bodyPr/>
        <a:lstStyle/>
        <a:p>
          <a:endParaRPr lang="en-US"/>
        </a:p>
      </dgm:t>
    </dgm:pt>
    <dgm:pt modelId="{82391497-43F6-41E6-836E-7791D780A729}" type="pres">
      <dgm:prSet presAssocID="{5890D637-B949-4327-AE65-38B14D25BFAD}" presName="level3hierChild" presStyleCnt="0"/>
      <dgm:spPr/>
      <dgm:t>
        <a:bodyPr/>
        <a:lstStyle/>
        <a:p>
          <a:endParaRPr lang="en-US"/>
        </a:p>
      </dgm:t>
    </dgm:pt>
    <dgm:pt modelId="{2E6CFB58-34CC-4A4F-A633-B4E8F7E9F6AE}" type="pres">
      <dgm:prSet presAssocID="{96E100FC-C995-4A8F-9868-D1F9C5154126}" presName="conn2-1" presStyleLbl="parChTrans1D2" presStyleIdx="2" presStyleCnt="3"/>
      <dgm:spPr/>
      <dgm:t>
        <a:bodyPr/>
        <a:lstStyle/>
        <a:p>
          <a:endParaRPr lang="en-US"/>
        </a:p>
      </dgm:t>
    </dgm:pt>
    <dgm:pt modelId="{4B557747-6AE1-4ACA-AD9C-BBD3F4C74060}" type="pres">
      <dgm:prSet presAssocID="{96E100FC-C995-4A8F-9868-D1F9C5154126}" presName="connTx" presStyleLbl="parChTrans1D2" presStyleIdx="2" presStyleCnt="3"/>
      <dgm:spPr/>
      <dgm:t>
        <a:bodyPr/>
        <a:lstStyle/>
        <a:p>
          <a:endParaRPr lang="en-US"/>
        </a:p>
      </dgm:t>
    </dgm:pt>
    <dgm:pt modelId="{C2F30545-C3F6-48FB-8BCC-586636B03BDF}" type="pres">
      <dgm:prSet presAssocID="{D061CE3A-267A-4819-8847-07E7FB1F9227}" presName="root2" presStyleCnt="0"/>
      <dgm:spPr/>
      <dgm:t>
        <a:bodyPr/>
        <a:lstStyle/>
        <a:p>
          <a:endParaRPr lang="en-US"/>
        </a:p>
      </dgm:t>
    </dgm:pt>
    <dgm:pt modelId="{0214476B-7A4B-41E5-A370-2D09D6F0180B}" type="pres">
      <dgm:prSet presAssocID="{D061CE3A-267A-4819-8847-07E7FB1F9227}" presName="LevelTwoTextNode" presStyleLbl="node2" presStyleIdx="2" presStyleCnt="3">
        <dgm:presLayoutVars>
          <dgm:chPref val="3"/>
        </dgm:presLayoutVars>
      </dgm:prSet>
      <dgm:spPr/>
      <dgm:t>
        <a:bodyPr/>
        <a:lstStyle/>
        <a:p>
          <a:endParaRPr lang="en-US"/>
        </a:p>
      </dgm:t>
    </dgm:pt>
    <dgm:pt modelId="{A5D57252-EC8E-4CAF-9B23-197212D53B60}" type="pres">
      <dgm:prSet presAssocID="{D061CE3A-267A-4819-8847-07E7FB1F9227}" presName="level3hierChild" presStyleCnt="0"/>
      <dgm:spPr/>
      <dgm:t>
        <a:bodyPr/>
        <a:lstStyle/>
        <a:p>
          <a:endParaRPr lang="en-US"/>
        </a:p>
      </dgm:t>
    </dgm:pt>
    <dgm:pt modelId="{041F233C-45BD-4FC2-AE52-67A93858712D}" type="pres">
      <dgm:prSet presAssocID="{2E29AB5F-2D00-433F-9236-8CAB96579910}" presName="conn2-1" presStyleLbl="parChTrans1D3" presStyleIdx="2" presStyleCnt="3"/>
      <dgm:spPr/>
      <dgm:t>
        <a:bodyPr/>
        <a:lstStyle/>
        <a:p>
          <a:endParaRPr lang="en-US"/>
        </a:p>
      </dgm:t>
    </dgm:pt>
    <dgm:pt modelId="{F8AA858A-E60C-4009-8BC3-88E572C190FB}" type="pres">
      <dgm:prSet presAssocID="{2E29AB5F-2D00-433F-9236-8CAB96579910}" presName="connTx" presStyleLbl="parChTrans1D3" presStyleIdx="2" presStyleCnt="3"/>
      <dgm:spPr/>
      <dgm:t>
        <a:bodyPr/>
        <a:lstStyle/>
        <a:p>
          <a:endParaRPr lang="en-US"/>
        </a:p>
      </dgm:t>
    </dgm:pt>
    <dgm:pt modelId="{56C68C62-44CD-4AC0-9FE8-F6E2873CE057}" type="pres">
      <dgm:prSet presAssocID="{0275AFF3-0BED-4E83-853E-1A552F9D74A9}" presName="root2" presStyleCnt="0"/>
      <dgm:spPr/>
      <dgm:t>
        <a:bodyPr/>
        <a:lstStyle/>
        <a:p>
          <a:endParaRPr lang="en-US"/>
        </a:p>
      </dgm:t>
    </dgm:pt>
    <dgm:pt modelId="{0B8BDC76-2F1A-4C49-8307-B6BB770CA5B6}" type="pres">
      <dgm:prSet presAssocID="{0275AFF3-0BED-4E83-853E-1A552F9D74A9}" presName="LevelTwoTextNode" presStyleLbl="node3" presStyleIdx="2" presStyleCnt="3">
        <dgm:presLayoutVars>
          <dgm:chPref val="3"/>
        </dgm:presLayoutVars>
      </dgm:prSet>
      <dgm:spPr/>
      <dgm:t>
        <a:bodyPr/>
        <a:lstStyle/>
        <a:p>
          <a:endParaRPr lang="en-US"/>
        </a:p>
      </dgm:t>
    </dgm:pt>
    <dgm:pt modelId="{497F20FE-98BA-4E6C-8CCC-223BEB45B472}" type="pres">
      <dgm:prSet presAssocID="{0275AFF3-0BED-4E83-853E-1A552F9D74A9}" presName="level3hierChild" presStyleCnt="0"/>
      <dgm:spPr/>
      <dgm:t>
        <a:bodyPr/>
        <a:lstStyle/>
        <a:p>
          <a:endParaRPr lang="en-US"/>
        </a:p>
      </dgm:t>
    </dgm:pt>
  </dgm:ptLst>
  <dgm:cxnLst>
    <dgm:cxn modelId="{9CD4C67B-2FAE-4E0E-AEF2-AF9996BD5834}" type="presOf" srcId="{96E100FC-C995-4A8F-9868-D1F9C5154126}" destId="{4B557747-6AE1-4ACA-AD9C-BBD3F4C74060}" srcOrd="1" destOrd="0" presId="urn:microsoft.com/office/officeart/2005/8/layout/hierarchy2"/>
    <dgm:cxn modelId="{B9C04285-9D2D-4F40-B249-26A0D061EFA9}" type="presOf" srcId="{58DBCF2C-000C-472C-A079-21E02B076F83}" destId="{8ADA25D0-BE06-4FC2-B016-77CBD2EC2257}" srcOrd="1" destOrd="0" presId="urn:microsoft.com/office/officeart/2005/8/layout/hierarchy2"/>
    <dgm:cxn modelId="{0CD322E8-C013-4322-9891-2659020B9843}" type="presOf" srcId="{E25A6C80-1C33-44EE-BBF8-76F0631F5C89}" destId="{CB3350C7-2884-4D0C-80E5-F9F52E4D075E}" srcOrd="0" destOrd="0" presId="urn:microsoft.com/office/officeart/2005/8/layout/hierarchy2"/>
    <dgm:cxn modelId="{F8CA974D-9EA5-4EFB-A63F-4ED2A563402A}" srcId="{BAB414F6-79E6-4740-BC9C-9316D197CB69}" destId="{B017CFAE-20FD-45A0-9565-49E91CE25956}" srcOrd="1" destOrd="0" parTransId="{58DBCF2C-000C-472C-A079-21E02B076F83}" sibTransId="{9C09338F-F67C-43C5-A13F-77C603768350}"/>
    <dgm:cxn modelId="{814AA2EB-2453-45CC-94E5-6C676F2AD2B4}" type="presOf" srcId="{D061CE3A-267A-4819-8847-07E7FB1F9227}" destId="{0214476B-7A4B-41E5-A370-2D09D6F0180B}" srcOrd="0" destOrd="0" presId="urn:microsoft.com/office/officeart/2005/8/layout/hierarchy2"/>
    <dgm:cxn modelId="{95167E33-68A5-4736-9773-EBFE4AF4FF91}" srcId="{D061CE3A-267A-4819-8847-07E7FB1F9227}" destId="{0275AFF3-0BED-4E83-853E-1A552F9D74A9}" srcOrd="0" destOrd="0" parTransId="{2E29AB5F-2D00-433F-9236-8CAB96579910}" sibTransId="{9FB74F2C-A589-4D6B-B7F4-A6864D219868}"/>
    <dgm:cxn modelId="{91BA39E3-D491-4912-B0E0-7E64FA0BB5A7}" type="presOf" srcId="{CEEF8986-BDFE-4D34-AADF-AF4028AAD0D5}" destId="{0AC78484-3877-466A-8456-33BD31BE03A9}" srcOrd="0" destOrd="0" presId="urn:microsoft.com/office/officeart/2005/8/layout/hierarchy2"/>
    <dgm:cxn modelId="{E3F20880-EB69-4EA9-94E2-54E97268DD61}" type="presOf" srcId="{96E100FC-C995-4A8F-9868-D1F9C5154126}" destId="{2E6CFB58-34CC-4A4F-A633-B4E8F7E9F6AE}" srcOrd="0" destOrd="0" presId="urn:microsoft.com/office/officeart/2005/8/layout/hierarchy2"/>
    <dgm:cxn modelId="{56783950-C4DB-4778-BF90-DE69D5AF3BD9}" type="presOf" srcId="{CD413931-3610-4A65-9E96-101ED8640A99}" destId="{F988F7BF-6C39-41CB-8585-D89DF315EA00}" srcOrd="0" destOrd="0" presId="urn:microsoft.com/office/officeart/2005/8/layout/hierarchy2"/>
    <dgm:cxn modelId="{1DFAA96D-55E4-4D25-9C39-7E93CE53A51E}" type="presOf" srcId="{B017CFAE-20FD-45A0-9565-49E91CE25956}" destId="{75BD8AC1-5F3F-4C02-B19D-0E2AA33286FB}" srcOrd="0" destOrd="0" presId="urn:microsoft.com/office/officeart/2005/8/layout/hierarchy2"/>
    <dgm:cxn modelId="{E547B2A6-DD2A-4D3D-A7C9-24243B9CE16A}" type="presOf" srcId="{8B75D2B9-E205-4EC6-99AA-49AE2E9C2DC7}" destId="{B953DCE9-B92D-463D-802E-C574CECD0FD9}" srcOrd="1" destOrd="0" presId="urn:microsoft.com/office/officeart/2005/8/layout/hierarchy2"/>
    <dgm:cxn modelId="{30475105-088F-4910-8154-97C6527B7159}" type="presOf" srcId="{5890D637-B949-4327-AE65-38B14D25BFAD}" destId="{4FDF907D-6EE2-4841-99DF-918E262920C0}" srcOrd="0" destOrd="0" presId="urn:microsoft.com/office/officeart/2005/8/layout/hierarchy2"/>
    <dgm:cxn modelId="{D4AC710E-F397-4A18-B0F8-F32DFA54FAC7}" type="presOf" srcId="{0275AFF3-0BED-4E83-853E-1A552F9D74A9}" destId="{0B8BDC76-2F1A-4C49-8307-B6BB770CA5B6}" srcOrd="0" destOrd="0" presId="urn:microsoft.com/office/officeart/2005/8/layout/hierarchy2"/>
    <dgm:cxn modelId="{F06867B9-4D43-4D75-894C-242214C922C5}" type="presOf" srcId="{58DBCF2C-000C-472C-A079-21E02B076F83}" destId="{C841EB27-79AE-468B-90CB-F7C0F7759FD8}" srcOrd="0" destOrd="0" presId="urn:microsoft.com/office/officeart/2005/8/layout/hierarchy2"/>
    <dgm:cxn modelId="{EEF84089-F39A-4115-93CA-4D71B5CE51E3}" type="presOf" srcId="{2E29AB5F-2D00-433F-9236-8CAB96579910}" destId="{041F233C-45BD-4FC2-AE52-67A93858712D}" srcOrd="0" destOrd="0" presId="urn:microsoft.com/office/officeart/2005/8/layout/hierarchy2"/>
    <dgm:cxn modelId="{9670D206-549C-4DB6-B2E3-2297A851B059}" srcId="{BAB414F6-79E6-4740-BC9C-9316D197CB69}" destId="{CEEF8986-BDFE-4D34-AADF-AF4028AAD0D5}" srcOrd="0" destOrd="0" parTransId="{CD413931-3610-4A65-9E96-101ED8640A99}" sibTransId="{84A3E711-E21E-4013-8D9E-824F60E32980}"/>
    <dgm:cxn modelId="{DC0E2773-26A0-41D1-BFE0-76F5BD266D47}" type="presOf" srcId="{CB35E7CB-3E92-48A4-A222-52ACEF68817C}" destId="{AFDFDA33-9197-4A84-8E52-DA03D4DB99FE}" srcOrd="0" destOrd="0" presId="urn:microsoft.com/office/officeart/2005/8/layout/hierarchy2"/>
    <dgm:cxn modelId="{354EF550-2FAE-4E06-B866-84851ACFDAB0}" type="presOf" srcId="{CD413931-3610-4A65-9E96-101ED8640A99}" destId="{DB29FE5E-C14B-464C-AAD2-8C8CE0E3FE24}" srcOrd="1" destOrd="0" presId="urn:microsoft.com/office/officeart/2005/8/layout/hierarchy2"/>
    <dgm:cxn modelId="{22C498F6-5172-483A-94D1-A6B65C9B470A}" type="presOf" srcId="{B18920AA-1BE2-4820-B950-28A2137C3845}" destId="{4E112608-AFA2-403C-9D15-EF3A54F8E8A8}" srcOrd="0" destOrd="0" presId="urn:microsoft.com/office/officeart/2005/8/layout/hierarchy2"/>
    <dgm:cxn modelId="{84D1C2DC-09FB-4B4C-86E1-562BA1EC328E}" srcId="{B18920AA-1BE2-4820-B950-28A2137C3845}" destId="{BAB414F6-79E6-4740-BC9C-9316D197CB69}" srcOrd="0" destOrd="0" parTransId="{00460237-AF03-44A5-9D9C-4CB5EDA3F720}" sibTransId="{E7BD841E-9814-4224-A6B4-D8149D4AE599}"/>
    <dgm:cxn modelId="{1DFC823C-D9FA-463A-853E-CA0502CC81EC}" srcId="{BAB414F6-79E6-4740-BC9C-9316D197CB69}" destId="{D061CE3A-267A-4819-8847-07E7FB1F9227}" srcOrd="2" destOrd="0" parTransId="{96E100FC-C995-4A8F-9868-D1F9C5154126}" sibTransId="{0872C79A-E60F-4EB1-92B6-C06A8D43383B}"/>
    <dgm:cxn modelId="{B4758650-8332-4E82-B2B8-07204DF3E438}" srcId="{B017CFAE-20FD-45A0-9565-49E91CE25956}" destId="{5890D637-B949-4327-AE65-38B14D25BFAD}" srcOrd="0" destOrd="0" parTransId="{E25A6C80-1C33-44EE-BBF8-76F0631F5C89}" sibTransId="{3A59C65E-B67B-48DB-8FBF-09F6B9470C36}"/>
    <dgm:cxn modelId="{21EDD80D-ACEA-40E0-B532-CCAC59D19C2E}" type="presOf" srcId="{BAB414F6-79E6-4740-BC9C-9316D197CB69}" destId="{CA1EA8B3-04F7-4E01-9651-3FE032637846}" srcOrd="0" destOrd="0" presId="urn:microsoft.com/office/officeart/2005/8/layout/hierarchy2"/>
    <dgm:cxn modelId="{DF333657-A262-417E-9FFF-779E191FB20F}" type="presOf" srcId="{8B75D2B9-E205-4EC6-99AA-49AE2E9C2DC7}" destId="{C17DCAAB-4A61-4A25-83F6-6C207F28E1EF}" srcOrd="0" destOrd="0" presId="urn:microsoft.com/office/officeart/2005/8/layout/hierarchy2"/>
    <dgm:cxn modelId="{2D68A9E0-13D0-455D-83D9-EA617EC35946}" srcId="{CEEF8986-BDFE-4D34-AADF-AF4028AAD0D5}" destId="{CB35E7CB-3E92-48A4-A222-52ACEF68817C}" srcOrd="0" destOrd="0" parTransId="{8B75D2B9-E205-4EC6-99AA-49AE2E9C2DC7}" sibTransId="{0DE827AA-BF66-4026-A9F0-263293155AC3}"/>
    <dgm:cxn modelId="{5B5CBBE2-FD6C-4898-9BD4-CB850ECF7E42}" type="presOf" srcId="{2E29AB5F-2D00-433F-9236-8CAB96579910}" destId="{F8AA858A-E60C-4009-8BC3-88E572C190FB}" srcOrd="1" destOrd="0" presId="urn:microsoft.com/office/officeart/2005/8/layout/hierarchy2"/>
    <dgm:cxn modelId="{2033DC61-8A5A-4EC3-AF41-270EB40C38DA}" type="presOf" srcId="{E25A6C80-1C33-44EE-BBF8-76F0631F5C89}" destId="{CA4A04A7-CCEB-48EE-8FB9-2D9065D6BEB4}" srcOrd="1" destOrd="0" presId="urn:microsoft.com/office/officeart/2005/8/layout/hierarchy2"/>
    <dgm:cxn modelId="{50F9712D-9F8A-43D8-9449-8220D3C6E934}" type="presParOf" srcId="{4E112608-AFA2-403C-9D15-EF3A54F8E8A8}" destId="{43480302-81E5-4E72-91A3-FB28326E0788}" srcOrd="0" destOrd="0" presId="urn:microsoft.com/office/officeart/2005/8/layout/hierarchy2"/>
    <dgm:cxn modelId="{B64C59BB-8784-4B58-ADE9-5A0FA4D4C3E0}" type="presParOf" srcId="{43480302-81E5-4E72-91A3-FB28326E0788}" destId="{CA1EA8B3-04F7-4E01-9651-3FE032637846}" srcOrd="0" destOrd="0" presId="urn:microsoft.com/office/officeart/2005/8/layout/hierarchy2"/>
    <dgm:cxn modelId="{F48CF9BD-0687-4010-B444-344BBA1CF304}" type="presParOf" srcId="{43480302-81E5-4E72-91A3-FB28326E0788}" destId="{7B2AF3A0-EB3A-422B-8964-107C814ABF57}" srcOrd="1" destOrd="0" presId="urn:microsoft.com/office/officeart/2005/8/layout/hierarchy2"/>
    <dgm:cxn modelId="{86F03ADD-2AE2-4FAE-8C25-A4A747048C5F}" type="presParOf" srcId="{7B2AF3A0-EB3A-422B-8964-107C814ABF57}" destId="{F988F7BF-6C39-41CB-8585-D89DF315EA00}" srcOrd="0" destOrd="0" presId="urn:microsoft.com/office/officeart/2005/8/layout/hierarchy2"/>
    <dgm:cxn modelId="{F4BF8444-B68F-4DFC-A1CC-C5409176A648}" type="presParOf" srcId="{F988F7BF-6C39-41CB-8585-D89DF315EA00}" destId="{DB29FE5E-C14B-464C-AAD2-8C8CE0E3FE24}" srcOrd="0" destOrd="0" presId="urn:microsoft.com/office/officeart/2005/8/layout/hierarchy2"/>
    <dgm:cxn modelId="{1F72990A-676A-4DE4-B8F4-82AEEA3564DB}" type="presParOf" srcId="{7B2AF3A0-EB3A-422B-8964-107C814ABF57}" destId="{4B03AB29-28AC-4E44-9F66-43AD4E517437}" srcOrd="1" destOrd="0" presId="urn:microsoft.com/office/officeart/2005/8/layout/hierarchy2"/>
    <dgm:cxn modelId="{C512304C-1644-4C70-84C7-D20634A8962A}" type="presParOf" srcId="{4B03AB29-28AC-4E44-9F66-43AD4E517437}" destId="{0AC78484-3877-466A-8456-33BD31BE03A9}" srcOrd="0" destOrd="0" presId="urn:microsoft.com/office/officeart/2005/8/layout/hierarchy2"/>
    <dgm:cxn modelId="{62F834FD-02C3-4C21-A470-FA93DE4E2B3B}" type="presParOf" srcId="{4B03AB29-28AC-4E44-9F66-43AD4E517437}" destId="{CEDF5A56-8F87-489F-9946-BFCA0F83C60B}" srcOrd="1" destOrd="0" presId="urn:microsoft.com/office/officeart/2005/8/layout/hierarchy2"/>
    <dgm:cxn modelId="{212B1DAE-813A-4289-AA98-B1DB2B0C7519}" type="presParOf" srcId="{CEDF5A56-8F87-489F-9946-BFCA0F83C60B}" destId="{C17DCAAB-4A61-4A25-83F6-6C207F28E1EF}" srcOrd="0" destOrd="0" presId="urn:microsoft.com/office/officeart/2005/8/layout/hierarchy2"/>
    <dgm:cxn modelId="{0B3A4516-DDB6-4C22-BB80-855142AD3FC6}" type="presParOf" srcId="{C17DCAAB-4A61-4A25-83F6-6C207F28E1EF}" destId="{B953DCE9-B92D-463D-802E-C574CECD0FD9}" srcOrd="0" destOrd="0" presId="urn:microsoft.com/office/officeart/2005/8/layout/hierarchy2"/>
    <dgm:cxn modelId="{E3D907E9-402A-4123-B358-0F9AED0748AE}" type="presParOf" srcId="{CEDF5A56-8F87-489F-9946-BFCA0F83C60B}" destId="{77F80AEC-D436-4B5F-9F6E-48319EB0D44D}" srcOrd="1" destOrd="0" presId="urn:microsoft.com/office/officeart/2005/8/layout/hierarchy2"/>
    <dgm:cxn modelId="{E135C946-7B62-49DA-B113-4D7AF2E72BFD}" type="presParOf" srcId="{77F80AEC-D436-4B5F-9F6E-48319EB0D44D}" destId="{AFDFDA33-9197-4A84-8E52-DA03D4DB99FE}" srcOrd="0" destOrd="0" presId="urn:microsoft.com/office/officeart/2005/8/layout/hierarchy2"/>
    <dgm:cxn modelId="{2480CFC5-45A2-4495-8941-853DA62D06AC}" type="presParOf" srcId="{77F80AEC-D436-4B5F-9F6E-48319EB0D44D}" destId="{0E5AA56D-4C73-4312-9A5A-DC906A23D0BB}" srcOrd="1" destOrd="0" presId="urn:microsoft.com/office/officeart/2005/8/layout/hierarchy2"/>
    <dgm:cxn modelId="{254E1298-C445-45C9-A709-EA775E6A112C}" type="presParOf" srcId="{7B2AF3A0-EB3A-422B-8964-107C814ABF57}" destId="{C841EB27-79AE-468B-90CB-F7C0F7759FD8}" srcOrd="2" destOrd="0" presId="urn:microsoft.com/office/officeart/2005/8/layout/hierarchy2"/>
    <dgm:cxn modelId="{E1A9B363-3C7F-4A99-AFB2-43E3060F13BD}" type="presParOf" srcId="{C841EB27-79AE-468B-90CB-F7C0F7759FD8}" destId="{8ADA25D0-BE06-4FC2-B016-77CBD2EC2257}" srcOrd="0" destOrd="0" presId="urn:microsoft.com/office/officeart/2005/8/layout/hierarchy2"/>
    <dgm:cxn modelId="{F7888FD2-0A62-4140-94FD-E770549B9F15}" type="presParOf" srcId="{7B2AF3A0-EB3A-422B-8964-107C814ABF57}" destId="{6F386506-DD9F-4309-B870-854A1FF78365}" srcOrd="3" destOrd="0" presId="urn:microsoft.com/office/officeart/2005/8/layout/hierarchy2"/>
    <dgm:cxn modelId="{87D97097-6D51-468D-B7FB-A5BFC8A35BDF}" type="presParOf" srcId="{6F386506-DD9F-4309-B870-854A1FF78365}" destId="{75BD8AC1-5F3F-4C02-B19D-0E2AA33286FB}" srcOrd="0" destOrd="0" presId="urn:microsoft.com/office/officeart/2005/8/layout/hierarchy2"/>
    <dgm:cxn modelId="{2F8FB81D-2BD2-4612-AB0F-C6E50EA1A8BF}" type="presParOf" srcId="{6F386506-DD9F-4309-B870-854A1FF78365}" destId="{E2D820F0-14E3-4366-A128-12E6F3799FE4}" srcOrd="1" destOrd="0" presId="urn:microsoft.com/office/officeart/2005/8/layout/hierarchy2"/>
    <dgm:cxn modelId="{59EB2D89-ED51-45EE-B10D-D9DD90BF2CA0}" type="presParOf" srcId="{E2D820F0-14E3-4366-A128-12E6F3799FE4}" destId="{CB3350C7-2884-4D0C-80E5-F9F52E4D075E}" srcOrd="0" destOrd="0" presId="urn:microsoft.com/office/officeart/2005/8/layout/hierarchy2"/>
    <dgm:cxn modelId="{34E89CA6-0B59-4F5D-9DF8-72FB40FF408D}" type="presParOf" srcId="{CB3350C7-2884-4D0C-80E5-F9F52E4D075E}" destId="{CA4A04A7-CCEB-48EE-8FB9-2D9065D6BEB4}" srcOrd="0" destOrd="0" presId="urn:microsoft.com/office/officeart/2005/8/layout/hierarchy2"/>
    <dgm:cxn modelId="{2EB8EF51-8ADC-4704-A474-876C5A3C9D94}" type="presParOf" srcId="{E2D820F0-14E3-4366-A128-12E6F3799FE4}" destId="{BB3916B3-47B8-4787-BF19-8DC2B28DE1B9}" srcOrd="1" destOrd="0" presId="urn:microsoft.com/office/officeart/2005/8/layout/hierarchy2"/>
    <dgm:cxn modelId="{895E48B0-A27F-448A-ABCE-5A1EE5762666}" type="presParOf" srcId="{BB3916B3-47B8-4787-BF19-8DC2B28DE1B9}" destId="{4FDF907D-6EE2-4841-99DF-918E262920C0}" srcOrd="0" destOrd="0" presId="urn:microsoft.com/office/officeart/2005/8/layout/hierarchy2"/>
    <dgm:cxn modelId="{FFA68951-217E-4845-A095-2C5DDECA2299}" type="presParOf" srcId="{BB3916B3-47B8-4787-BF19-8DC2B28DE1B9}" destId="{82391497-43F6-41E6-836E-7791D780A729}" srcOrd="1" destOrd="0" presId="urn:microsoft.com/office/officeart/2005/8/layout/hierarchy2"/>
    <dgm:cxn modelId="{64479617-CD9E-4C69-B128-F68AE7D6391B}" type="presParOf" srcId="{7B2AF3A0-EB3A-422B-8964-107C814ABF57}" destId="{2E6CFB58-34CC-4A4F-A633-B4E8F7E9F6AE}" srcOrd="4" destOrd="0" presId="urn:microsoft.com/office/officeart/2005/8/layout/hierarchy2"/>
    <dgm:cxn modelId="{B02B3785-5E48-4A00-BEE8-EA031FF2EF5A}" type="presParOf" srcId="{2E6CFB58-34CC-4A4F-A633-B4E8F7E9F6AE}" destId="{4B557747-6AE1-4ACA-AD9C-BBD3F4C74060}" srcOrd="0" destOrd="0" presId="urn:microsoft.com/office/officeart/2005/8/layout/hierarchy2"/>
    <dgm:cxn modelId="{19EFB920-705B-48BC-B4E3-56BC53512A7C}" type="presParOf" srcId="{7B2AF3A0-EB3A-422B-8964-107C814ABF57}" destId="{C2F30545-C3F6-48FB-8BCC-586636B03BDF}" srcOrd="5" destOrd="0" presId="urn:microsoft.com/office/officeart/2005/8/layout/hierarchy2"/>
    <dgm:cxn modelId="{7F36B472-D8D3-4E0A-98D5-9B0B62E72AFF}" type="presParOf" srcId="{C2F30545-C3F6-48FB-8BCC-586636B03BDF}" destId="{0214476B-7A4B-41E5-A370-2D09D6F0180B}" srcOrd="0" destOrd="0" presId="urn:microsoft.com/office/officeart/2005/8/layout/hierarchy2"/>
    <dgm:cxn modelId="{28E80BF0-F6F7-4541-BF3F-34030FEF0009}" type="presParOf" srcId="{C2F30545-C3F6-48FB-8BCC-586636B03BDF}" destId="{A5D57252-EC8E-4CAF-9B23-197212D53B60}" srcOrd="1" destOrd="0" presId="urn:microsoft.com/office/officeart/2005/8/layout/hierarchy2"/>
    <dgm:cxn modelId="{FDA34804-AA61-4249-9D5D-38C5A52772B8}" type="presParOf" srcId="{A5D57252-EC8E-4CAF-9B23-197212D53B60}" destId="{041F233C-45BD-4FC2-AE52-67A93858712D}" srcOrd="0" destOrd="0" presId="urn:microsoft.com/office/officeart/2005/8/layout/hierarchy2"/>
    <dgm:cxn modelId="{C101B43E-DD67-4199-AEF2-CE5513202410}" type="presParOf" srcId="{041F233C-45BD-4FC2-AE52-67A93858712D}" destId="{F8AA858A-E60C-4009-8BC3-88E572C190FB}" srcOrd="0" destOrd="0" presId="urn:microsoft.com/office/officeart/2005/8/layout/hierarchy2"/>
    <dgm:cxn modelId="{6AB86BC5-DEB5-4617-B3D4-3B3579DAF6CF}" type="presParOf" srcId="{A5D57252-EC8E-4CAF-9B23-197212D53B60}" destId="{56C68C62-44CD-4AC0-9FE8-F6E2873CE057}" srcOrd="1" destOrd="0" presId="urn:microsoft.com/office/officeart/2005/8/layout/hierarchy2"/>
    <dgm:cxn modelId="{8B69E4E1-B3A8-4618-8CD6-78483B2D5B31}" type="presParOf" srcId="{56C68C62-44CD-4AC0-9FE8-F6E2873CE057}" destId="{0B8BDC76-2F1A-4C49-8307-B6BB770CA5B6}" srcOrd="0" destOrd="0" presId="urn:microsoft.com/office/officeart/2005/8/layout/hierarchy2"/>
    <dgm:cxn modelId="{A4823640-5AAE-4801-B559-97AD82A0BFB8}" type="presParOf" srcId="{56C68C62-44CD-4AC0-9FE8-F6E2873CE057}" destId="{497F20FE-98BA-4E6C-8CCC-223BEB45B472}" srcOrd="1" destOrd="0" presId="urn:microsoft.com/office/officeart/2005/8/layout/hierarchy2"/>
  </dgm:cxnLst>
  <dgm:bg/>
  <dgm:whole>
    <a:ln>
      <a:noFill/>
    </a:ln>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A1EA8B3-04F7-4E01-9651-3FE032637846}">
      <dsp:nvSpPr>
        <dsp:cNvPr id="0" name=""/>
        <dsp:cNvSpPr/>
      </dsp:nvSpPr>
      <dsp:spPr>
        <a:xfrm>
          <a:off x="5756932" y="1295939"/>
          <a:ext cx="1981941" cy="68472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n-US" sz="2200" b="1" kern="1200" smtClean="0">
              <a:solidFill>
                <a:schemeClr val="tx1"/>
              </a:solidFill>
            </a:rPr>
            <a:t>Intentions</a:t>
          </a:r>
          <a:endParaRPr lang="en-US" sz="2200" b="1" kern="1200" dirty="0">
            <a:solidFill>
              <a:schemeClr val="tx1"/>
            </a:solidFill>
          </a:endParaRPr>
        </a:p>
      </dsp:txBody>
      <dsp:txXfrm>
        <a:off x="5756932" y="1295939"/>
        <a:ext cx="1981941" cy="684721"/>
      </dsp:txXfrm>
    </dsp:sp>
    <dsp:sp modelId="{F988F7BF-6C39-41CB-8585-D89DF315EA00}">
      <dsp:nvSpPr>
        <dsp:cNvPr id="0" name=""/>
        <dsp:cNvSpPr/>
      </dsp:nvSpPr>
      <dsp:spPr>
        <a:xfrm rot="14110531">
          <a:off x="4666422" y="1041272"/>
          <a:ext cx="1388243" cy="54438"/>
        </a:xfrm>
        <a:custGeom>
          <a:avLst/>
          <a:gdLst/>
          <a:ahLst/>
          <a:cxnLst/>
          <a:rect l="0" t="0" r="0" b="0"/>
          <a:pathLst>
            <a:path>
              <a:moveTo>
                <a:pt x="0" y="27219"/>
              </a:moveTo>
              <a:lnTo>
                <a:pt x="1388243" y="2721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b="1" kern="1200">
            <a:solidFill>
              <a:schemeClr val="tx1"/>
            </a:solidFill>
          </a:endParaRPr>
        </a:p>
      </dsp:txBody>
      <dsp:txXfrm rot="14110531">
        <a:off x="5325838" y="1033785"/>
        <a:ext cx="69412" cy="69412"/>
      </dsp:txXfrm>
    </dsp:sp>
    <dsp:sp modelId="{0AC78484-3877-466A-8456-33BD31BE03A9}">
      <dsp:nvSpPr>
        <dsp:cNvPr id="0" name=""/>
        <dsp:cNvSpPr/>
      </dsp:nvSpPr>
      <dsp:spPr>
        <a:xfrm>
          <a:off x="2982214" y="3198"/>
          <a:ext cx="1981941" cy="99097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n-US" sz="2200" b="1" kern="1200" smtClean="0">
              <a:solidFill>
                <a:schemeClr val="tx1"/>
              </a:solidFill>
            </a:rPr>
            <a:t>Attitude toward the act</a:t>
          </a:r>
          <a:endParaRPr lang="en-US" sz="2200" b="1" kern="1200" dirty="0" smtClean="0">
            <a:solidFill>
              <a:schemeClr val="tx1"/>
            </a:solidFill>
          </a:endParaRPr>
        </a:p>
      </dsp:txBody>
      <dsp:txXfrm>
        <a:off x="2982214" y="3198"/>
        <a:ext cx="1981941" cy="990970"/>
      </dsp:txXfrm>
    </dsp:sp>
    <dsp:sp modelId="{C17DCAAB-4A61-4A25-83F6-6C207F28E1EF}">
      <dsp:nvSpPr>
        <dsp:cNvPr id="0" name=""/>
        <dsp:cNvSpPr/>
      </dsp:nvSpPr>
      <dsp:spPr>
        <a:xfrm rot="10800000">
          <a:off x="2189438" y="471464"/>
          <a:ext cx="792776" cy="54438"/>
        </a:xfrm>
        <a:custGeom>
          <a:avLst/>
          <a:gdLst/>
          <a:ahLst/>
          <a:cxnLst/>
          <a:rect l="0" t="0" r="0" b="0"/>
          <a:pathLst>
            <a:path>
              <a:moveTo>
                <a:pt x="0" y="27219"/>
              </a:moveTo>
              <a:lnTo>
                <a:pt x="792776" y="2721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b="1" kern="1200">
            <a:solidFill>
              <a:schemeClr val="tx1"/>
            </a:solidFill>
          </a:endParaRPr>
        </a:p>
      </dsp:txBody>
      <dsp:txXfrm rot="10800000">
        <a:off x="2566007" y="478864"/>
        <a:ext cx="39638" cy="39638"/>
      </dsp:txXfrm>
    </dsp:sp>
    <dsp:sp modelId="{AFDFDA33-9197-4A84-8E52-DA03D4DB99FE}">
      <dsp:nvSpPr>
        <dsp:cNvPr id="0" name=""/>
        <dsp:cNvSpPr/>
      </dsp:nvSpPr>
      <dsp:spPr>
        <a:xfrm>
          <a:off x="207496" y="3198"/>
          <a:ext cx="1981941" cy="99097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n-US" sz="2200" b="1" kern="1200" smtClean="0">
              <a:solidFill>
                <a:schemeClr val="tx1"/>
              </a:solidFill>
            </a:rPr>
            <a:t>Behavioral beliefs</a:t>
          </a:r>
          <a:endParaRPr lang="en-US" sz="2200" b="1" kern="1200" dirty="0">
            <a:solidFill>
              <a:schemeClr val="tx1"/>
            </a:solidFill>
          </a:endParaRPr>
        </a:p>
      </dsp:txBody>
      <dsp:txXfrm>
        <a:off x="207496" y="3198"/>
        <a:ext cx="1981941" cy="990970"/>
      </dsp:txXfrm>
    </dsp:sp>
    <dsp:sp modelId="{C841EB27-79AE-468B-90CB-F7C0F7759FD8}">
      <dsp:nvSpPr>
        <dsp:cNvPr id="0" name=""/>
        <dsp:cNvSpPr/>
      </dsp:nvSpPr>
      <dsp:spPr>
        <a:xfrm rot="10800000">
          <a:off x="4964156" y="1611080"/>
          <a:ext cx="792776" cy="54438"/>
        </a:xfrm>
        <a:custGeom>
          <a:avLst/>
          <a:gdLst/>
          <a:ahLst/>
          <a:cxnLst/>
          <a:rect l="0" t="0" r="0" b="0"/>
          <a:pathLst>
            <a:path>
              <a:moveTo>
                <a:pt x="0" y="27219"/>
              </a:moveTo>
              <a:lnTo>
                <a:pt x="792776" y="2721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b="1" kern="1200">
            <a:solidFill>
              <a:schemeClr val="tx1"/>
            </a:solidFill>
          </a:endParaRPr>
        </a:p>
      </dsp:txBody>
      <dsp:txXfrm rot="10800000">
        <a:off x="5340725" y="1618480"/>
        <a:ext cx="39638" cy="39638"/>
      </dsp:txXfrm>
    </dsp:sp>
    <dsp:sp modelId="{75BD8AC1-5F3F-4C02-B19D-0E2AA33286FB}">
      <dsp:nvSpPr>
        <dsp:cNvPr id="0" name=""/>
        <dsp:cNvSpPr/>
      </dsp:nvSpPr>
      <dsp:spPr>
        <a:xfrm>
          <a:off x="2982214" y="1142814"/>
          <a:ext cx="1981941" cy="99097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n-US" sz="2200" b="1" kern="1200" smtClean="0">
              <a:solidFill>
                <a:schemeClr val="tx1"/>
              </a:solidFill>
            </a:rPr>
            <a:t>Subjective norm</a:t>
          </a:r>
          <a:endParaRPr lang="en-US" sz="2200" b="1" kern="1200" dirty="0">
            <a:solidFill>
              <a:schemeClr val="tx1"/>
            </a:solidFill>
          </a:endParaRPr>
        </a:p>
      </dsp:txBody>
      <dsp:txXfrm>
        <a:off x="2982214" y="1142814"/>
        <a:ext cx="1981941" cy="990970"/>
      </dsp:txXfrm>
    </dsp:sp>
    <dsp:sp modelId="{CB3350C7-2884-4D0C-80E5-F9F52E4D075E}">
      <dsp:nvSpPr>
        <dsp:cNvPr id="0" name=""/>
        <dsp:cNvSpPr/>
      </dsp:nvSpPr>
      <dsp:spPr>
        <a:xfrm rot="10800000">
          <a:off x="2189438" y="1611080"/>
          <a:ext cx="792776" cy="54438"/>
        </a:xfrm>
        <a:custGeom>
          <a:avLst/>
          <a:gdLst/>
          <a:ahLst/>
          <a:cxnLst/>
          <a:rect l="0" t="0" r="0" b="0"/>
          <a:pathLst>
            <a:path>
              <a:moveTo>
                <a:pt x="0" y="27219"/>
              </a:moveTo>
              <a:lnTo>
                <a:pt x="792776" y="2721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b="1" kern="1200">
            <a:solidFill>
              <a:schemeClr val="tx1"/>
            </a:solidFill>
          </a:endParaRPr>
        </a:p>
      </dsp:txBody>
      <dsp:txXfrm rot="10800000">
        <a:off x="2566007" y="1618480"/>
        <a:ext cx="39638" cy="39638"/>
      </dsp:txXfrm>
    </dsp:sp>
    <dsp:sp modelId="{4FDF907D-6EE2-4841-99DF-918E262920C0}">
      <dsp:nvSpPr>
        <dsp:cNvPr id="0" name=""/>
        <dsp:cNvSpPr/>
      </dsp:nvSpPr>
      <dsp:spPr>
        <a:xfrm>
          <a:off x="207496" y="1142814"/>
          <a:ext cx="1981941" cy="990970"/>
        </a:xfrm>
        <a:prstGeom prst="roundRect">
          <a:avLst>
            <a:gd name="adj" fmla="val 10000"/>
          </a:avLst>
        </a:prstGeom>
        <a:solidFill>
          <a:srgbClr val="4F81BD"/>
        </a:solidFill>
        <a:ln w="9525" cap="flat" cmpd="sng" algn="ctr">
          <a:solidFill>
            <a:schemeClr val="accent1">
              <a:shade val="95000"/>
              <a:satMod val="105000"/>
            </a:schemeClr>
          </a:solidFill>
          <a:prstDash val="solid"/>
        </a:ln>
        <a:effectLst>
          <a:outerShdw blurRad="40000" dist="23000" dir="5400000" rotWithShape="0">
            <a:srgbClr val="000000">
              <a:alpha val="35000"/>
            </a:srgbClr>
          </a:outerShdw>
        </a:effectLst>
      </dsp:spPr>
      <dsp:style>
        <a:lnRef idx="1">
          <a:schemeClr val="accent1"/>
        </a:lnRef>
        <a:fillRef idx="3">
          <a:schemeClr val="accent1"/>
        </a:fillRef>
        <a:effectRef idx="2">
          <a:schemeClr val="accent1"/>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n-US" sz="2200" b="1" kern="1200" dirty="0" smtClean="0">
              <a:solidFill>
                <a:schemeClr val="tx1"/>
              </a:solidFill>
            </a:rPr>
            <a:t>Normative beliefs</a:t>
          </a:r>
          <a:endParaRPr lang="en-US" sz="2200" b="1" kern="1200" dirty="0">
            <a:solidFill>
              <a:schemeClr val="tx1"/>
            </a:solidFill>
          </a:endParaRPr>
        </a:p>
      </dsp:txBody>
      <dsp:txXfrm>
        <a:off x="207496" y="1142814"/>
        <a:ext cx="1981941" cy="990970"/>
      </dsp:txXfrm>
    </dsp:sp>
    <dsp:sp modelId="{2E6CFB58-34CC-4A4F-A633-B4E8F7E9F6AE}">
      <dsp:nvSpPr>
        <dsp:cNvPr id="0" name=""/>
        <dsp:cNvSpPr/>
      </dsp:nvSpPr>
      <dsp:spPr>
        <a:xfrm rot="7489469">
          <a:off x="4666422" y="2180888"/>
          <a:ext cx="1388243" cy="54438"/>
        </a:xfrm>
        <a:custGeom>
          <a:avLst/>
          <a:gdLst/>
          <a:ahLst/>
          <a:cxnLst/>
          <a:rect l="0" t="0" r="0" b="0"/>
          <a:pathLst>
            <a:path>
              <a:moveTo>
                <a:pt x="0" y="27219"/>
              </a:moveTo>
              <a:lnTo>
                <a:pt x="1388243" y="2721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b="1" kern="1200">
            <a:solidFill>
              <a:schemeClr val="tx1"/>
            </a:solidFill>
          </a:endParaRPr>
        </a:p>
      </dsp:txBody>
      <dsp:txXfrm rot="7489469">
        <a:off x="5325838" y="2173402"/>
        <a:ext cx="69412" cy="69412"/>
      </dsp:txXfrm>
    </dsp:sp>
    <dsp:sp modelId="{0214476B-7A4B-41E5-A370-2D09D6F0180B}">
      <dsp:nvSpPr>
        <dsp:cNvPr id="0" name=""/>
        <dsp:cNvSpPr/>
      </dsp:nvSpPr>
      <dsp:spPr>
        <a:xfrm>
          <a:off x="2982214" y="2282430"/>
          <a:ext cx="1981941" cy="99097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n-US" sz="2200" b="1" kern="1200" smtClean="0">
              <a:solidFill>
                <a:schemeClr val="tx1"/>
              </a:solidFill>
            </a:rPr>
            <a:t>Perceived behavioral control</a:t>
          </a:r>
          <a:endParaRPr lang="en-US" sz="2200" b="1" kern="1200" dirty="0">
            <a:solidFill>
              <a:schemeClr val="tx1"/>
            </a:solidFill>
          </a:endParaRPr>
        </a:p>
      </dsp:txBody>
      <dsp:txXfrm>
        <a:off x="2982214" y="2282430"/>
        <a:ext cx="1981941" cy="990970"/>
      </dsp:txXfrm>
    </dsp:sp>
    <dsp:sp modelId="{041F233C-45BD-4FC2-AE52-67A93858712D}">
      <dsp:nvSpPr>
        <dsp:cNvPr id="0" name=""/>
        <dsp:cNvSpPr/>
      </dsp:nvSpPr>
      <dsp:spPr>
        <a:xfrm rot="10800000">
          <a:off x="2189438" y="2750696"/>
          <a:ext cx="792776" cy="54438"/>
        </a:xfrm>
        <a:custGeom>
          <a:avLst/>
          <a:gdLst/>
          <a:ahLst/>
          <a:cxnLst/>
          <a:rect l="0" t="0" r="0" b="0"/>
          <a:pathLst>
            <a:path>
              <a:moveTo>
                <a:pt x="0" y="27219"/>
              </a:moveTo>
              <a:lnTo>
                <a:pt x="792776" y="2721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b="1" kern="1200">
            <a:solidFill>
              <a:schemeClr val="tx1"/>
            </a:solidFill>
          </a:endParaRPr>
        </a:p>
      </dsp:txBody>
      <dsp:txXfrm rot="10800000">
        <a:off x="2566007" y="2758096"/>
        <a:ext cx="39638" cy="39638"/>
      </dsp:txXfrm>
    </dsp:sp>
    <dsp:sp modelId="{0B8BDC76-2F1A-4C49-8307-B6BB770CA5B6}">
      <dsp:nvSpPr>
        <dsp:cNvPr id="0" name=""/>
        <dsp:cNvSpPr/>
      </dsp:nvSpPr>
      <dsp:spPr>
        <a:xfrm>
          <a:off x="207496" y="2282430"/>
          <a:ext cx="1981941" cy="99097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n-US" sz="2200" b="1" kern="1200" smtClean="0">
              <a:solidFill>
                <a:schemeClr val="tx1"/>
              </a:solidFill>
            </a:rPr>
            <a:t>Control beliefs</a:t>
          </a:r>
          <a:endParaRPr lang="en-US" sz="2200" b="1" kern="1200" dirty="0">
            <a:solidFill>
              <a:schemeClr val="tx1"/>
            </a:solidFill>
          </a:endParaRPr>
        </a:p>
      </dsp:txBody>
      <dsp:txXfrm>
        <a:off x="207496" y="2282430"/>
        <a:ext cx="1981941" cy="99097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331ECB7-730D-4555-B01A-6893F4461096}" type="datetimeFigureOut">
              <a:rPr lang="en-US" smtClean="0"/>
              <a:pPr/>
              <a:t>10/30/11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643E583-0596-4047-89A6-23772E7AF69D}" type="slidenum">
              <a:rPr lang="en-US" smtClean="0"/>
              <a:pPr/>
              <a:t>‹#›</a:t>
            </a:fld>
            <a:endParaRPr lang="en-US"/>
          </a:p>
        </p:txBody>
      </p:sp>
    </p:spTree>
    <p:extLst>
      <p:ext uri="{BB962C8B-B14F-4D97-AF65-F5344CB8AC3E}">
        <p14:creationId xmlns="" xmlns:p14="http://schemas.microsoft.com/office/powerpoint/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7933958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10226042"/>
            <a:ext cx="37307520" cy="7056120"/>
          </a:xfrm>
        </p:spPr>
        <p:txBody>
          <a:bodyPr/>
          <a:lstStyle/>
          <a:p>
            <a:r>
              <a:rPr lang="en-US" smtClean="0"/>
              <a:t>Click to edit Master title style</a:t>
            </a:r>
            <a:endParaRPr lang="en-US"/>
          </a:p>
        </p:txBody>
      </p:sp>
      <p:sp>
        <p:nvSpPr>
          <p:cNvPr id="3" name="Subtitle 2"/>
          <p:cNvSpPr>
            <a:spLocks noGrp="1"/>
          </p:cNvSpPr>
          <p:nvPr>
            <p:ph type="subTitle" idx="1"/>
          </p:nvPr>
        </p:nvSpPr>
        <p:spPr>
          <a:xfrm>
            <a:off x="6583680" y="18653760"/>
            <a:ext cx="30723840" cy="8412480"/>
          </a:xfrm>
        </p:spPr>
        <p:txBody>
          <a:bodyPr/>
          <a:lstStyle>
            <a:lvl1pPr marL="0" indent="0" algn="ctr">
              <a:buNone/>
              <a:defRPr>
                <a:solidFill>
                  <a:schemeClr val="tx1">
                    <a:tint val="75000"/>
                  </a:schemeClr>
                </a:solidFill>
              </a:defRPr>
            </a:lvl1pPr>
            <a:lvl2pPr marL="2403546" indent="0" algn="ctr">
              <a:buNone/>
              <a:defRPr>
                <a:solidFill>
                  <a:schemeClr val="tx1">
                    <a:tint val="75000"/>
                  </a:schemeClr>
                </a:solidFill>
              </a:defRPr>
            </a:lvl2pPr>
            <a:lvl3pPr marL="4807092" indent="0" algn="ctr">
              <a:buNone/>
              <a:defRPr>
                <a:solidFill>
                  <a:schemeClr val="tx1">
                    <a:tint val="75000"/>
                  </a:schemeClr>
                </a:solidFill>
              </a:defRPr>
            </a:lvl3pPr>
            <a:lvl4pPr marL="7210638" indent="0" algn="ctr">
              <a:buNone/>
              <a:defRPr>
                <a:solidFill>
                  <a:schemeClr val="tx1">
                    <a:tint val="75000"/>
                  </a:schemeClr>
                </a:solidFill>
              </a:defRPr>
            </a:lvl4pPr>
            <a:lvl5pPr marL="9614184" indent="0" algn="ctr">
              <a:buNone/>
              <a:defRPr>
                <a:solidFill>
                  <a:schemeClr val="tx1">
                    <a:tint val="75000"/>
                  </a:schemeClr>
                </a:solidFill>
              </a:defRPr>
            </a:lvl5pPr>
            <a:lvl6pPr marL="12017731" indent="0" algn="ctr">
              <a:buNone/>
              <a:defRPr>
                <a:solidFill>
                  <a:schemeClr val="tx1">
                    <a:tint val="75000"/>
                  </a:schemeClr>
                </a:solidFill>
              </a:defRPr>
            </a:lvl6pPr>
            <a:lvl7pPr marL="14421277" indent="0" algn="ctr">
              <a:buNone/>
              <a:defRPr>
                <a:solidFill>
                  <a:schemeClr val="tx1">
                    <a:tint val="75000"/>
                  </a:schemeClr>
                </a:solidFill>
              </a:defRPr>
            </a:lvl7pPr>
            <a:lvl8pPr marL="16824823" indent="0" algn="ctr">
              <a:buNone/>
              <a:defRPr>
                <a:solidFill>
                  <a:schemeClr val="tx1">
                    <a:tint val="75000"/>
                  </a:schemeClr>
                </a:solidFill>
              </a:defRPr>
            </a:lvl8pPr>
            <a:lvl9pPr marL="19228369"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3002611-4CEF-4C6D-A786-28034B9D7B4B}" type="datetimeFigureOut">
              <a:rPr lang="en-US" smtClean="0"/>
              <a:pPr/>
              <a:t>10/30/11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4F2E32-B44A-479E-AFE7-D4294AE9295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3002611-4CEF-4C6D-A786-28034B9D7B4B}" type="datetimeFigureOut">
              <a:rPr lang="en-US" smtClean="0"/>
              <a:pPr/>
              <a:t>10/30/11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4F2E32-B44A-479E-AFE7-D4294AE9295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3" y="21153122"/>
            <a:ext cx="37307520" cy="6537960"/>
          </a:xfrm>
        </p:spPr>
        <p:txBody>
          <a:bodyPr anchor="t"/>
          <a:lstStyle>
            <a:lvl1pPr algn="l">
              <a:defRPr sz="21000" b="1" cap="all"/>
            </a:lvl1pPr>
          </a:lstStyle>
          <a:p>
            <a:r>
              <a:rPr lang="en-US" smtClean="0"/>
              <a:t>Click to edit Master title style</a:t>
            </a:r>
            <a:endParaRPr lang="en-US"/>
          </a:p>
        </p:txBody>
      </p:sp>
      <p:sp>
        <p:nvSpPr>
          <p:cNvPr id="3" name="Text Placeholder 2"/>
          <p:cNvSpPr>
            <a:spLocks noGrp="1"/>
          </p:cNvSpPr>
          <p:nvPr>
            <p:ph type="body" idx="1"/>
          </p:nvPr>
        </p:nvSpPr>
        <p:spPr>
          <a:xfrm>
            <a:off x="3467103" y="13952225"/>
            <a:ext cx="37307520" cy="7200898"/>
          </a:xfrm>
        </p:spPr>
        <p:txBody>
          <a:bodyPr anchor="b"/>
          <a:lstStyle>
            <a:lvl1pPr marL="0" indent="0">
              <a:buNone/>
              <a:defRPr sz="10500">
                <a:solidFill>
                  <a:schemeClr val="tx1">
                    <a:tint val="75000"/>
                  </a:schemeClr>
                </a:solidFill>
              </a:defRPr>
            </a:lvl1pPr>
            <a:lvl2pPr marL="2403546" indent="0">
              <a:buNone/>
              <a:defRPr sz="9500">
                <a:solidFill>
                  <a:schemeClr val="tx1">
                    <a:tint val="75000"/>
                  </a:schemeClr>
                </a:solidFill>
              </a:defRPr>
            </a:lvl2pPr>
            <a:lvl3pPr marL="4807092" indent="0">
              <a:buNone/>
              <a:defRPr sz="8400">
                <a:solidFill>
                  <a:schemeClr val="tx1">
                    <a:tint val="75000"/>
                  </a:schemeClr>
                </a:solidFill>
              </a:defRPr>
            </a:lvl3pPr>
            <a:lvl4pPr marL="7210638" indent="0">
              <a:buNone/>
              <a:defRPr sz="7400">
                <a:solidFill>
                  <a:schemeClr val="tx1">
                    <a:tint val="75000"/>
                  </a:schemeClr>
                </a:solidFill>
              </a:defRPr>
            </a:lvl4pPr>
            <a:lvl5pPr marL="9614184" indent="0">
              <a:buNone/>
              <a:defRPr sz="7400">
                <a:solidFill>
                  <a:schemeClr val="tx1">
                    <a:tint val="75000"/>
                  </a:schemeClr>
                </a:solidFill>
              </a:defRPr>
            </a:lvl5pPr>
            <a:lvl6pPr marL="12017731" indent="0">
              <a:buNone/>
              <a:defRPr sz="7400">
                <a:solidFill>
                  <a:schemeClr val="tx1">
                    <a:tint val="75000"/>
                  </a:schemeClr>
                </a:solidFill>
              </a:defRPr>
            </a:lvl6pPr>
            <a:lvl7pPr marL="14421277" indent="0">
              <a:buNone/>
              <a:defRPr sz="7400">
                <a:solidFill>
                  <a:schemeClr val="tx1">
                    <a:tint val="75000"/>
                  </a:schemeClr>
                </a:solidFill>
              </a:defRPr>
            </a:lvl7pPr>
            <a:lvl8pPr marL="16824823" indent="0">
              <a:buNone/>
              <a:defRPr sz="7400">
                <a:solidFill>
                  <a:schemeClr val="tx1">
                    <a:tint val="75000"/>
                  </a:schemeClr>
                </a:solidFill>
              </a:defRPr>
            </a:lvl8pPr>
            <a:lvl9pPr marL="19228369" indent="0">
              <a:buNone/>
              <a:defRPr sz="7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3002611-4CEF-4C6D-A786-28034B9D7B4B}" type="datetimeFigureOut">
              <a:rPr lang="en-US" smtClean="0"/>
              <a:pPr/>
              <a:t>10/30/11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4F2E32-B44A-479E-AFE7-D4294AE9295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291063" y="36865560"/>
            <a:ext cx="110238537" cy="104279702"/>
          </a:xfrm>
        </p:spPr>
        <p:txBody>
          <a:bodyPr/>
          <a:lstStyle>
            <a:lvl1pPr>
              <a:defRPr sz="14700"/>
            </a:lvl1pPr>
            <a:lvl2pPr>
              <a:defRPr sz="12600"/>
            </a:lvl2pPr>
            <a:lvl3pPr>
              <a:defRPr sz="10500"/>
            </a:lvl3pPr>
            <a:lvl4pPr>
              <a:defRPr sz="9500"/>
            </a:lvl4pPr>
            <a:lvl5pPr>
              <a:defRPr sz="9500"/>
            </a:lvl5pPr>
            <a:lvl6pPr>
              <a:defRPr sz="9500"/>
            </a:lvl6pPr>
            <a:lvl7pPr>
              <a:defRPr sz="9500"/>
            </a:lvl7pPr>
            <a:lvl8pPr>
              <a:defRPr sz="9500"/>
            </a:lvl8pPr>
            <a:lvl9pPr>
              <a:defRPr sz="9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23261123" y="36865560"/>
            <a:ext cx="110238543" cy="104279702"/>
          </a:xfrm>
        </p:spPr>
        <p:txBody>
          <a:bodyPr/>
          <a:lstStyle>
            <a:lvl1pPr>
              <a:defRPr sz="14700"/>
            </a:lvl1pPr>
            <a:lvl2pPr>
              <a:defRPr sz="12600"/>
            </a:lvl2pPr>
            <a:lvl3pPr>
              <a:defRPr sz="10500"/>
            </a:lvl3pPr>
            <a:lvl4pPr>
              <a:defRPr sz="9500"/>
            </a:lvl4pPr>
            <a:lvl5pPr>
              <a:defRPr sz="9500"/>
            </a:lvl5pPr>
            <a:lvl6pPr>
              <a:defRPr sz="9500"/>
            </a:lvl6pPr>
            <a:lvl7pPr>
              <a:defRPr sz="9500"/>
            </a:lvl7pPr>
            <a:lvl8pPr>
              <a:defRPr sz="9500"/>
            </a:lvl8pPr>
            <a:lvl9pPr>
              <a:defRPr sz="9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3002611-4CEF-4C6D-A786-28034B9D7B4B}" type="datetimeFigureOut">
              <a:rPr lang="en-US" smtClean="0"/>
              <a:pPr/>
              <a:t>10/30/11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4F2E32-B44A-479E-AFE7-D4294AE9295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94560" y="1318262"/>
            <a:ext cx="39502080" cy="54864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194560" y="7368542"/>
            <a:ext cx="19392903" cy="3070858"/>
          </a:xfrm>
        </p:spPr>
        <p:txBody>
          <a:bodyPr anchor="b"/>
          <a:lstStyle>
            <a:lvl1pPr marL="0" indent="0">
              <a:buNone/>
              <a:defRPr sz="12600" b="1"/>
            </a:lvl1pPr>
            <a:lvl2pPr marL="2403546" indent="0">
              <a:buNone/>
              <a:defRPr sz="10500" b="1"/>
            </a:lvl2pPr>
            <a:lvl3pPr marL="4807092" indent="0">
              <a:buNone/>
              <a:defRPr sz="9500" b="1"/>
            </a:lvl3pPr>
            <a:lvl4pPr marL="7210638" indent="0">
              <a:buNone/>
              <a:defRPr sz="8400" b="1"/>
            </a:lvl4pPr>
            <a:lvl5pPr marL="9614184" indent="0">
              <a:buNone/>
              <a:defRPr sz="8400" b="1"/>
            </a:lvl5pPr>
            <a:lvl6pPr marL="12017731" indent="0">
              <a:buNone/>
              <a:defRPr sz="8400" b="1"/>
            </a:lvl6pPr>
            <a:lvl7pPr marL="14421277" indent="0">
              <a:buNone/>
              <a:defRPr sz="8400" b="1"/>
            </a:lvl7pPr>
            <a:lvl8pPr marL="16824823" indent="0">
              <a:buNone/>
              <a:defRPr sz="8400" b="1"/>
            </a:lvl8pPr>
            <a:lvl9pPr marL="19228369" indent="0">
              <a:buNone/>
              <a:defRPr sz="8400" b="1"/>
            </a:lvl9pPr>
          </a:lstStyle>
          <a:p>
            <a:pPr lvl="0"/>
            <a:r>
              <a:rPr lang="en-US" smtClean="0"/>
              <a:t>Click to edit Master text styles</a:t>
            </a:r>
          </a:p>
        </p:txBody>
      </p:sp>
      <p:sp>
        <p:nvSpPr>
          <p:cNvPr id="4" name="Content Placeholder 3"/>
          <p:cNvSpPr>
            <a:spLocks noGrp="1"/>
          </p:cNvSpPr>
          <p:nvPr>
            <p:ph sz="half" idx="2"/>
          </p:nvPr>
        </p:nvSpPr>
        <p:spPr>
          <a:xfrm>
            <a:off x="2194560" y="10439400"/>
            <a:ext cx="19392903" cy="18966182"/>
          </a:xfrm>
        </p:spPr>
        <p:txBody>
          <a:bodyPr/>
          <a:lstStyle>
            <a:lvl1pPr>
              <a:defRPr sz="12600"/>
            </a:lvl1pPr>
            <a:lvl2pPr>
              <a:defRPr sz="10500"/>
            </a:lvl2pPr>
            <a:lvl3pPr>
              <a:defRPr sz="9500"/>
            </a:lvl3pPr>
            <a:lvl4pPr>
              <a:defRPr sz="8400"/>
            </a:lvl4pPr>
            <a:lvl5pPr>
              <a:defRPr sz="8400"/>
            </a:lvl5pPr>
            <a:lvl6pPr>
              <a:defRPr sz="8400"/>
            </a:lvl6pPr>
            <a:lvl7pPr>
              <a:defRPr sz="8400"/>
            </a:lvl7pPr>
            <a:lvl8pPr>
              <a:defRPr sz="8400"/>
            </a:lvl8pPr>
            <a:lvl9pPr>
              <a:defRPr sz="8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22296123" y="7368542"/>
            <a:ext cx="19400520" cy="3070858"/>
          </a:xfrm>
        </p:spPr>
        <p:txBody>
          <a:bodyPr anchor="b"/>
          <a:lstStyle>
            <a:lvl1pPr marL="0" indent="0">
              <a:buNone/>
              <a:defRPr sz="12600" b="1"/>
            </a:lvl1pPr>
            <a:lvl2pPr marL="2403546" indent="0">
              <a:buNone/>
              <a:defRPr sz="10500" b="1"/>
            </a:lvl2pPr>
            <a:lvl3pPr marL="4807092" indent="0">
              <a:buNone/>
              <a:defRPr sz="9500" b="1"/>
            </a:lvl3pPr>
            <a:lvl4pPr marL="7210638" indent="0">
              <a:buNone/>
              <a:defRPr sz="8400" b="1"/>
            </a:lvl4pPr>
            <a:lvl5pPr marL="9614184" indent="0">
              <a:buNone/>
              <a:defRPr sz="8400" b="1"/>
            </a:lvl5pPr>
            <a:lvl6pPr marL="12017731" indent="0">
              <a:buNone/>
              <a:defRPr sz="8400" b="1"/>
            </a:lvl6pPr>
            <a:lvl7pPr marL="14421277" indent="0">
              <a:buNone/>
              <a:defRPr sz="8400" b="1"/>
            </a:lvl7pPr>
            <a:lvl8pPr marL="16824823" indent="0">
              <a:buNone/>
              <a:defRPr sz="8400" b="1"/>
            </a:lvl8pPr>
            <a:lvl9pPr marL="19228369" indent="0">
              <a:buNone/>
              <a:defRPr sz="8400" b="1"/>
            </a:lvl9pPr>
          </a:lstStyle>
          <a:p>
            <a:pPr lvl="0"/>
            <a:r>
              <a:rPr lang="en-US" smtClean="0"/>
              <a:t>Click to edit Master text styles</a:t>
            </a:r>
          </a:p>
        </p:txBody>
      </p:sp>
      <p:sp>
        <p:nvSpPr>
          <p:cNvPr id="6" name="Content Placeholder 5"/>
          <p:cNvSpPr>
            <a:spLocks noGrp="1"/>
          </p:cNvSpPr>
          <p:nvPr>
            <p:ph sz="quarter" idx="4"/>
          </p:nvPr>
        </p:nvSpPr>
        <p:spPr>
          <a:xfrm>
            <a:off x="22296123" y="10439400"/>
            <a:ext cx="19400520" cy="18966182"/>
          </a:xfrm>
        </p:spPr>
        <p:txBody>
          <a:bodyPr/>
          <a:lstStyle>
            <a:lvl1pPr>
              <a:defRPr sz="12600"/>
            </a:lvl1pPr>
            <a:lvl2pPr>
              <a:defRPr sz="10500"/>
            </a:lvl2pPr>
            <a:lvl3pPr>
              <a:defRPr sz="9500"/>
            </a:lvl3pPr>
            <a:lvl4pPr>
              <a:defRPr sz="8400"/>
            </a:lvl4pPr>
            <a:lvl5pPr>
              <a:defRPr sz="8400"/>
            </a:lvl5pPr>
            <a:lvl6pPr>
              <a:defRPr sz="8400"/>
            </a:lvl6pPr>
            <a:lvl7pPr>
              <a:defRPr sz="8400"/>
            </a:lvl7pPr>
            <a:lvl8pPr>
              <a:defRPr sz="8400"/>
            </a:lvl8pPr>
            <a:lvl9pPr>
              <a:defRPr sz="8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3002611-4CEF-4C6D-A786-28034B9D7B4B}" type="datetimeFigureOut">
              <a:rPr lang="en-US" smtClean="0"/>
              <a:pPr/>
              <a:t>10/30/11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64F2E32-B44A-479E-AFE7-D4294AE9295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3002611-4CEF-4C6D-A786-28034B9D7B4B}" type="datetimeFigureOut">
              <a:rPr lang="en-US" smtClean="0"/>
              <a:pPr/>
              <a:t>10/30/11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64F2E32-B44A-479E-AFE7-D4294AE9295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3002611-4CEF-4C6D-A786-28034B9D7B4B}" type="datetimeFigureOut">
              <a:rPr lang="en-US" smtClean="0"/>
              <a:pPr/>
              <a:t>10/30/11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64F2E32-B44A-479E-AFE7-D4294AE9295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3" y="1310640"/>
            <a:ext cx="14439903" cy="5577840"/>
          </a:xfrm>
        </p:spPr>
        <p:txBody>
          <a:bodyPr anchor="b"/>
          <a:lstStyle>
            <a:lvl1pPr algn="l">
              <a:defRPr sz="10500" b="1"/>
            </a:lvl1pPr>
          </a:lstStyle>
          <a:p>
            <a:r>
              <a:rPr lang="en-US" smtClean="0"/>
              <a:t>Click to edit Master title style</a:t>
            </a:r>
            <a:endParaRPr lang="en-US"/>
          </a:p>
        </p:txBody>
      </p:sp>
      <p:sp>
        <p:nvSpPr>
          <p:cNvPr id="3" name="Content Placeholder 2"/>
          <p:cNvSpPr>
            <a:spLocks noGrp="1"/>
          </p:cNvSpPr>
          <p:nvPr>
            <p:ph idx="1"/>
          </p:nvPr>
        </p:nvSpPr>
        <p:spPr>
          <a:xfrm>
            <a:off x="17160240" y="1310643"/>
            <a:ext cx="24536400" cy="28094942"/>
          </a:xfrm>
        </p:spPr>
        <p:txBody>
          <a:bodyPr/>
          <a:lstStyle>
            <a:lvl1pPr>
              <a:defRPr sz="16800"/>
            </a:lvl1pPr>
            <a:lvl2pPr>
              <a:defRPr sz="14700"/>
            </a:lvl2pPr>
            <a:lvl3pPr>
              <a:defRPr sz="12600"/>
            </a:lvl3pPr>
            <a:lvl4pPr>
              <a:defRPr sz="10500"/>
            </a:lvl4pPr>
            <a:lvl5pPr>
              <a:defRPr sz="10500"/>
            </a:lvl5pPr>
            <a:lvl6pPr>
              <a:defRPr sz="10500"/>
            </a:lvl6pPr>
            <a:lvl7pPr>
              <a:defRPr sz="10500"/>
            </a:lvl7pPr>
            <a:lvl8pPr>
              <a:defRPr sz="10500"/>
            </a:lvl8pPr>
            <a:lvl9pPr>
              <a:defRPr sz="10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2194563" y="6888483"/>
            <a:ext cx="14439903" cy="22517102"/>
          </a:xfrm>
        </p:spPr>
        <p:txBody>
          <a:bodyPr/>
          <a:lstStyle>
            <a:lvl1pPr marL="0" indent="0">
              <a:buNone/>
              <a:defRPr sz="7400"/>
            </a:lvl1pPr>
            <a:lvl2pPr marL="2403546" indent="0">
              <a:buNone/>
              <a:defRPr sz="6300"/>
            </a:lvl2pPr>
            <a:lvl3pPr marL="4807092" indent="0">
              <a:buNone/>
              <a:defRPr sz="5300"/>
            </a:lvl3pPr>
            <a:lvl4pPr marL="7210638" indent="0">
              <a:buNone/>
              <a:defRPr sz="4700"/>
            </a:lvl4pPr>
            <a:lvl5pPr marL="9614184" indent="0">
              <a:buNone/>
              <a:defRPr sz="4700"/>
            </a:lvl5pPr>
            <a:lvl6pPr marL="12017731" indent="0">
              <a:buNone/>
              <a:defRPr sz="4700"/>
            </a:lvl6pPr>
            <a:lvl7pPr marL="14421277" indent="0">
              <a:buNone/>
              <a:defRPr sz="4700"/>
            </a:lvl7pPr>
            <a:lvl8pPr marL="16824823" indent="0">
              <a:buNone/>
              <a:defRPr sz="4700"/>
            </a:lvl8pPr>
            <a:lvl9pPr marL="19228369" indent="0">
              <a:buNone/>
              <a:defRPr sz="47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3002611-4CEF-4C6D-A786-28034B9D7B4B}" type="datetimeFigureOut">
              <a:rPr lang="en-US" smtClean="0"/>
              <a:pPr/>
              <a:t>10/30/11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4F2E32-B44A-479E-AFE7-D4294AE9295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983" y="23042880"/>
            <a:ext cx="26334720" cy="2720342"/>
          </a:xfrm>
        </p:spPr>
        <p:txBody>
          <a:bodyPr anchor="b"/>
          <a:lstStyle>
            <a:lvl1pPr algn="l">
              <a:defRPr sz="10500" b="1"/>
            </a:lvl1pPr>
          </a:lstStyle>
          <a:p>
            <a:r>
              <a:rPr lang="en-US" smtClean="0"/>
              <a:t>Click to edit Master title style</a:t>
            </a:r>
            <a:endParaRPr lang="en-US"/>
          </a:p>
        </p:txBody>
      </p:sp>
      <p:sp>
        <p:nvSpPr>
          <p:cNvPr id="3" name="Picture Placeholder 2"/>
          <p:cNvSpPr>
            <a:spLocks noGrp="1"/>
          </p:cNvSpPr>
          <p:nvPr>
            <p:ph type="pic" idx="1"/>
          </p:nvPr>
        </p:nvSpPr>
        <p:spPr>
          <a:xfrm>
            <a:off x="8602983" y="2941320"/>
            <a:ext cx="26334720" cy="19751040"/>
          </a:xfrm>
        </p:spPr>
        <p:txBody>
          <a:bodyPr/>
          <a:lstStyle>
            <a:lvl1pPr marL="0" indent="0">
              <a:buNone/>
              <a:defRPr sz="16800"/>
            </a:lvl1pPr>
            <a:lvl2pPr marL="2403546" indent="0">
              <a:buNone/>
              <a:defRPr sz="14700"/>
            </a:lvl2pPr>
            <a:lvl3pPr marL="4807092" indent="0">
              <a:buNone/>
              <a:defRPr sz="12600"/>
            </a:lvl3pPr>
            <a:lvl4pPr marL="7210638" indent="0">
              <a:buNone/>
              <a:defRPr sz="10500"/>
            </a:lvl4pPr>
            <a:lvl5pPr marL="9614184" indent="0">
              <a:buNone/>
              <a:defRPr sz="10500"/>
            </a:lvl5pPr>
            <a:lvl6pPr marL="12017731" indent="0">
              <a:buNone/>
              <a:defRPr sz="10500"/>
            </a:lvl6pPr>
            <a:lvl7pPr marL="14421277" indent="0">
              <a:buNone/>
              <a:defRPr sz="10500"/>
            </a:lvl7pPr>
            <a:lvl8pPr marL="16824823" indent="0">
              <a:buNone/>
              <a:defRPr sz="10500"/>
            </a:lvl8pPr>
            <a:lvl9pPr marL="19228369" indent="0">
              <a:buNone/>
              <a:defRPr sz="10500"/>
            </a:lvl9pPr>
          </a:lstStyle>
          <a:p>
            <a:endParaRPr lang="en-US"/>
          </a:p>
        </p:txBody>
      </p:sp>
      <p:sp>
        <p:nvSpPr>
          <p:cNvPr id="4" name="Text Placeholder 3"/>
          <p:cNvSpPr>
            <a:spLocks noGrp="1"/>
          </p:cNvSpPr>
          <p:nvPr>
            <p:ph type="body" sz="half" idx="2"/>
          </p:nvPr>
        </p:nvSpPr>
        <p:spPr>
          <a:xfrm>
            <a:off x="8602983" y="25763222"/>
            <a:ext cx="26334720" cy="3863338"/>
          </a:xfrm>
        </p:spPr>
        <p:txBody>
          <a:bodyPr/>
          <a:lstStyle>
            <a:lvl1pPr marL="0" indent="0">
              <a:buNone/>
              <a:defRPr sz="7400"/>
            </a:lvl1pPr>
            <a:lvl2pPr marL="2403546" indent="0">
              <a:buNone/>
              <a:defRPr sz="6300"/>
            </a:lvl2pPr>
            <a:lvl3pPr marL="4807092" indent="0">
              <a:buNone/>
              <a:defRPr sz="5300"/>
            </a:lvl3pPr>
            <a:lvl4pPr marL="7210638" indent="0">
              <a:buNone/>
              <a:defRPr sz="4700"/>
            </a:lvl4pPr>
            <a:lvl5pPr marL="9614184" indent="0">
              <a:buNone/>
              <a:defRPr sz="4700"/>
            </a:lvl5pPr>
            <a:lvl6pPr marL="12017731" indent="0">
              <a:buNone/>
              <a:defRPr sz="4700"/>
            </a:lvl6pPr>
            <a:lvl7pPr marL="14421277" indent="0">
              <a:buNone/>
              <a:defRPr sz="4700"/>
            </a:lvl7pPr>
            <a:lvl8pPr marL="16824823" indent="0">
              <a:buNone/>
              <a:defRPr sz="4700"/>
            </a:lvl8pPr>
            <a:lvl9pPr marL="19228369" indent="0">
              <a:buNone/>
              <a:defRPr sz="47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3002611-4CEF-4C6D-A786-28034B9D7B4B}" type="datetimeFigureOut">
              <a:rPr lang="en-US" smtClean="0"/>
              <a:pPr/>
              <a:t>10/30/11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4F2E32-B44A-479E-AFE7-D4294AE9295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3002611-4CEF-4C6D-A786-28034B9D7B4B}" type="datetimeFigureOut">
              <a:rPr lang="en-US" smtClean="0"/>
              <a:pPr/>
              <a:t>10/30/11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4F2E32-B44A-479E-AFE7-D4294AE9295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78201320" y="6324600"/>
            <a:ext cx="55298343" cy="1348206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291066" y="6324600"/>
            <a:ext cx="165178737" cy="1348206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3002611-4CEF-4C6D-A786-28034B9D7B4B}" type="datetimeFigureOut">
              <a:rPr lang="en-US" smtClean="0"/>
              <a:pPr/>
              <a:t>10/30/11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4F2E32-B44A-479E-AFE7-D4294AE9295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4" Type="http://schemas.openxmlformats.org/officeDocument/2006/relationships/slideLayout" Target="../slideLayouts/slideLayout4.xml"/><Relationship Id="rId10" Type="http://schemas.openxmlformats.org/officeDocument/2006/relationships/slideLayout" Target="../slideLayouts/slideLayout10.xml"/><Relationship Id="rId5" Type="http://schemas.openxmlformats.org/officeDocument/2006/relationships/slideLayout" Target="../slideLayouts/slideLayout5.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194560" y="1318262"/>
            <a:ext cx="39502080" cy="5486400"/>
          </a:xfrm>
          <a:prstGeom prst="rect">
            <a:avLst/>
          </a:prstGeom>
        </p:spPr>
        <p:txBody>
          <a:bodyPr vert="horz" lIns="480709" tIns="240355" rIns="480709" bIns="240355"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2194560" y="7680963"/>
            <a:ext cx="39502080" cy="21724622"/>
          </a:xfrm>
          <a:prstGeom prst="rect">
            <a:avLst/>
          </a:prstGeom>
        </p:spPr>
        <p:txBody>
          <a:bodyPr vert="horz" lIns="480709" tIns="240355" rIns="480709" bIns="240355"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2194560" y="30510482"/>
            <a:ext cx="10241280" cy="1752600"/>
          </a:xfrm>
          <a:prstGeom prst="rect">
            <a:avLst/>
          </a:prstGeom>
        </p:spPr>
        <p:txBody>
          <a:bodyPr vert="horz" lIns="480709" tIns="240355" rIns="480709" bIns="240355" rtlCol="0" anchor="ctr"/>
          <a:lstStyle>
            <a:lvl1pPr algn="l">
              <a:defRPr sz="6300">
                <a:solidFill>
                  <a:schemeClr val="tx1">
                    <a:tint val="75000"/>
                  </a:schemeClr>
                </a:solidFill>
              </a:defRPr>
            </a:lvl1pPr>
          </a:lstStyle>
          <a:p>
            <a:fld id="{43002611-4CEF-4C6D-A786-28034B9D7B4B}" type="datetimeFigureOut">
              <a:rPr lang="en-US" smtClean="0"/>
              <a:pPr/>
              <a:t>10/30/11</a:t>
            </a:fld>
            <a:endParaRPr lang="en-US"/>
          </a:p>
        </p:txBody>
      </p:sp>
      <p:sp>
        <p:nvSpPr>
          <p:cNvPr id="5" name="Footer Placeholder 4"/>
          <p:cNvSpPr>
            <a:spLocks noGrp="1"/>
          </p:cNvSpPr>
          <p:nvPr>
            <p:ph type="ftr" sz="quarter" idx="3"/>
          </p:nvPr>
        </p:nvSpPr>
        <p:spPr>
          <a:xfrm>
            <a:off x="14996160" y="30510482"/>
            <a:ext cx="13898880" cy="1752600"/>
          </a:xfrm>
          <a:prstGeom prst="rect">
            <a:avLst/>
          </a:prstGeom>
        </p:spPr>
        <p:txBody>
          <a:bodyPr vert="horz" lIns="480709" tIns="240355" rIns="480709" bIns="240355" rtlCol="0" anchor="ctr"/>
          <a:lstStyle>
            <a:lvl1pPr algn="ctr">
              <a:defRPr sz="63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1455360" y="30510482"/>
            <a:ext cx="10241280" cy="1752600"/>
          </a:xfrm>
          <a:prstGeom prst="rect">
            <a:avLst/>
          </a:prstGeom>
        </p:spPr>
        <p:txBody>
          <a:bodyPr vert="horz" lIns="480709" tIns="240355" rIns="480709" bIns="240355" rtlCol="0" anchor="ctr"/>
          <a:lstStyle>
            <a:lvl1pPr algn="r">
              <a:defRPr sz="6300">
                <a:solidFill>
                  <a:schemeClr val="tx1">
                    <a:tint val="75000"/>
                  </a:schemeClr>
                </a:solidFill>
              </a:defRPr>
            </a:lvl1pPr>
          </a:lstStyle>
          <a:p>
            <a:fld id="{F64F2E32-B44A-479E-AFE7-D4294AE9295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807092" rtl="0" eaLnBrk="1" latinLnBrk="0" hangingPunct="1">
        <a:spcBef>
          <a:spcPct val="0"/>
        </a:spcBef>
        <a:buNone/>
        <a:defRPr sz="23100" kern="1200">
          <a:solidFill>
            <a:schemeClr val="tx1"/>
          </a:solidFill>
          <a:latin typeface="+mj-lt"/>
          <a:ea typeface="+mj-ea"/>
          <a:cs typeface="+mj-cs"/>
        </a:defRPr>
      </a:lvl1pPr>
    </p:titleStyle>
    <p:bodyStyle>
      <a:lvl1pPr marL="1802660" indent="-1802660" algn="l" defTabSz="4807092" rtl="0" eaLnBrk="1" latinLnBrk="0" hangingPunct="1">
        <a:spcBef>
          <a:spcPct val="20000"/>
        </a:spcBef>
        <a:buFont typeface="Arial" pitchFamily="34" charset="0"/>
        <a:buChar char="•"/>
        <a:defRPr sz="16800" kern="1200">
          <a:solidFill>
            <a:schemeClr val="tx1"/>
          </a:solidFill>
          <a:latin typeface="+mn-lt"/>
          <a:ea typeface="+mn-ea"/>
          <a:cs typeface="+mn-cs"/>
        </a:defRPr>
      </a:lvl1pPr>
      <a:lvl2pPr marL="3905762" indent="-1502216" algn="l" defTabSz="4807092" rtl="0" eaLnBrk="1" latinLnBrk="0" hangingPunct="1">
        <a:spcBef>
          <a:spcPct val="20000"/>
        </a:spcBef>
        <a:buFont typeface="Arial" pitchFamily="34" charset="0"/>
        <a:buChar char="–"/>
        <a:defRPr sz="14700" kern="1200">
          <a:solidFill>
            <a:schemeClr val="tx1"/>
          </a:solidFill>
          <a:latin typeface="+mn-lt"/>
          <a:ea typeface="+mn-ea"/>
          <a:cs typeface="+mn-cs"/>
        </a:defRPr>
      </a:lvl2pPr>
      <a:lvl3pPr marL="6008865" indent="-1201773" algn="l" defTabSz="4807092" rtl="0" eaLnBrk="1" latinLnBrk="0" hangingPunct="1">
        <a:spcBef>
          <a:spcPct val="20000"/>
        </a:spcBef>
        <a:buFont typeface="Arial" pitchFamily="34" charset="0"/>
        <a:buChar char="•"/>
        <a:defRPr sz="12600" kern="1200">
          <a:solidFill>
            <a:schemeClr val="tx1"/>
          </a:solidFill>
          <a:latin typeface="+mn-lt"/>
          <a:ea typeface="+mn-ea"/>
          <a:cs typeface="+mn-cs"/>
        </a:defRPr>
      </a:lvl3pPr>
      <a:lvl4pPr marL="8412411" indent="-1201773" algn="l" defTabSz="4807092" rtl="0" eaLnBrk="1" latinLnBrk="0" hangingPunct="1">
        <a:spcBef>
          <a:spcPct val="20000"/>
        </a:spcBef>
        <a:buFont typeface="Arial" pitchFamily="34" charset="0"/>
        <a:buChar char="–"/>
        <a:defRPr sz="10500" kern="1200">
          <a:solidFill>
            <a:schemeClr val="tx1"/>
          </a:solidFill>
          <a:latin typeface="+mn-lt"/>
          <a:ea typeface="+mn-ea"/>
          <a:cs typeface="+mn-cs"/>
        </a:defRPr>
      </a:lvl4pPr>
      <a:lvl5pPr marL="10815958" indent="-1201773" algn="l" defTabSz="4807092" rtl="0" eaLnBrk="1" latinLnBrk="0" hangingPunct="1">
        <a:spcBef>
          <a:spcPct val="20000"/>
        </a:spcBef>
        <a:buFont typeface="Arial" pitchFamily="34" charset="0"/>
        <a:buChar char="»"/>
        <a:defRPr sz="10500" kern="1200">
          <a:solidFill>
            <a:schemeClr val="tx1"/>
          </a:solidFill>
          <a:latin typeface="+mn-lt"/>
          <a:ea typeface="+mn-ea"/>
          <a:cs typeface="+mn-cs"/>
        </a:defRPr>
      </a:lvl5pPr>
      <a:lvl6pPr marL="13219504" indent="-1201773" algn="l" defTabSz="4807092" rtl="0" eaLnBrk="1" latinLnBrk="0" hangingPunct="1">
        <a:spcBef>
          <a:spcPct val="20000"/>
        </a:spcBef>
        <a:buFont typeface="Arial" pitchFamily="34" charset="0"/>
        <a:buChar char="•"/>
        <a:defRPr sz="10500" kern="1200">
          <a:solidFill>
            <a:schemeClr val="tx1"/>
          </a:solidFill>
          <a:latin typeface="+mn-lt"/>
          <a:ea typeface="+mn-ea"/>
          <a:cs typeface="+mn-cs"/>
        </a:defRPr>
      </a:lvl6pPr>
      <a:lvl7pPr marL="15623050" indent="-1201773" algn="l" defTabSz="4807092" rtl="0" eaLnBrk="1" latinLnBrk="0" hangingPunct="1">
        <a:spcBef>
          <a:spcPct val="20000"/>
        </a:spcBef>
        <a:buFont typeface="Arial" pitchFamily="34" charset="0"/>
        <a:buChar char="•"/>
        <a:defRPr sz="10500" kern="1200">
          <a:solidFill>
            <a:schemeClr val="tx1"/>
          </a:solidFill>
          <a:latin typeface="+mn-lt"/>
          <a:ea typeface="+mn-ea"/>
          <a:cs typeface="+mn-cs"/>
        </a:defRPr>
      </a:lvl7pPr>
      <a:lvl8pPr marL="18026596" indent="-1201773" algn="l" defTabSz="4807092" rtl="0" eaLnBrk="1" latinLnBrk="0" hangingPunct="1">
        <a:spcBef>
          <a:spcPct val="20000"/>
        </a:spcBef>
        <a:buFont typeface="Arial" pitchFamily="34" charset="0"/>
        <a:buChar char="•"/>
        <a:defRPr sz="10500" kern="1200">
          <a:solidFill>
            <a:schemeClr val="tx1"/>
          </a:solidFill>
          <a:latin typeface="+mn-lt"/>
          <a:ea typeface="+mn-ea"/>
          <a:cs typeface="+mn-cs"/>
        </a:defRPr>
      </a:lvl8pPr>
      <a:lvl9pPr marL="20430142" indent="-1201773" algn="l" defTabSz="4807092" rtl="0" eaLnBrk="1" latinLnBrk="0" hangingPunct="1">
        <a:spcBef>
          <a:spcPct val="20000"/>
        </a:spcBef>
        <a:buFont typeface="Arial" pitchFamily="34" charset="0"/>
        <a:buChar char="•"/>
        <a:defRPr sz="10500" kern="1200">
          <a:solidFill>
            <a:schemeClr val="tx1"/>
          </a:solidFill>
          <a:latin typeface="+mn-lt"/>
          <a:ea typeface="+mn-ea"/>
          <a:cs typeface="+mn-cs"/>
        </a:defRPr>
      </a:lvl9pPr>
    </p:bodyStyle>
    <p:otherStyle>
      <a:defPPr>
        <a:defRPr lang="en-US"/>
      </a:defPPr>
      <a:lvl1pPr marL="0" algn="l" defTabSz="4807092" rtl="0" eaLnBrk="1" latinLnBrk="0" hangingPunct="1">
        <a:defRPr sz="9500" kern="1200">
          <a:solidFill>
            <a:schemeClr val="tx1"/>
          </a:solidFill>
          <a:latin typeface="+mn-lt"/>
          <a:ea typeface="+mn-ea"/>
          <a:cs typeface="+mn-cs"/>
        </a:defRPr>
      </a:lvl1pPr>
      <a:lvl2pPr marL="2403546" algn="l" defTabSz="4807092" rtl="0" eaLnBrk="1" latinLnBrk="0" hangingPunct="1">
        <a:defRPr sz="9500" kern="1200">
          <a:solidFill>
            <a:schemeClr val="tx1"/>
          </a:solidFill>
          <a:latin typeface="+mn-lt"/>
          <a:ea typeface="+mn-ea"/>
          <a:cs typeface="+mn-cs"/>
        </a:defRPr>
      </a:lvl2pPr>
      <a:lvl3pPr marL="4807092" algn="l" defTabSz="4807092" rtl="0" eaLnBrk="1" latinLnBrk="0" hangingPunct="1">
        <a:defRPr sz="9500" kern="1200">
          <a:solidFill>
            <a:schemeClr val="tx1"/>
          </a:solidFill>
          <a:latin typeface="+mn-lt"/>
          <a:ea typeface="+mn-ea"/>
          <a:cs typeface="+mn-cs"/>
        </a:defRPr>
      </a:lvl3pPr>
      <a:lvl4pPr marL="7210638" algn="l" defTabSz="4807092" rtl="0" eaLnBrk="1" latinLnBrk="0" hangingPunct="1">
        <a:defRPr sz="9500" kern="1200">
          <a:solidFill>
            <a:schemeClr val="tx1"/>
          </a:solidFill>
          <a:latin typeface="+mn-lt"/>
          <a:ea typeface="+mn-ea"/>
          <a:cs typeface="+mn-cs"/>
        </a:defRPr>
      </a:lvl4pPr>
      <a:lvl5pPr marL="9614184" algn="l" defTabSz="4807092" rtl="0" eaLnBrk="1" latinLnBrk="0" hangingPunct="1">
        <a:defRPr sz="9500" kern="1200">
          <a:solidFill>
            <a:schemeClr val="tx1"/>
          </a:solidFill>
          <a:latin typeface="+mn-lt"/>
          <a:ea typeface="+mn-ea"/>
          <a:cs typeface="+mn-cs"/>
        </a:defRPr>
      </a:lvl5pPr>
      <a:lvl6pPr marL="12017731" algn="l" defTabSz="4807092" rtl="0" eaLnBrk="1" latinLnBrk="0" hangingPunct="1">
        <a:defRPr sz="9500" kern="1200">
          <a:solidFill>
            <a:schemeClr val="tx1"/>
          </a:solidFill>
          <a:latin typeface="+mn-lt"/>
          <a:ea typeface="+mn-ea"/>
          <a:cs typeface="+mn-cs"/>
        </a:defRPr>
      </a:lvl6pPr>
      <a:lvl7pPr marL="14421277" algn="l" defTabSz="4807092" rtl="0" eaLnBrk="1" latinLnBrk="0" hangingPunct="1">
        <a:defRPr sz="9500" kern="1200">
          <a:solidFill>
            <a:schemeClr val="tx1"/>
          </a:solidFill>
          <a:latin typeface="+mn-lt"/>
          <a:ea typeface="+mn-ea"/>
          <a:cs typeface="+mn-cs"/>
        </a:defRPr>
      </a:lvl7pPr>
      <a:lvl8pPr marL="16824823" algn="l" defTabSz="4807092" rtl="0" eaLnBrk="1" latinLnBrk="0" hangingPunct="1">
        <a:defRPr sz="9500" kern="1200">
          <a:solidFill>
            <a:schemeClr val="tx1"/>
          </a:solidFill>
          <a:latin typeface="+mn-lt"/>
          <a:ea typeface="+mn-ea"/>
          <a:cs typeface="+mn-cs"/>
        </a:defRPr>
      </a:lvl8pPr>
      <a:lvl9pPr marL="19228369" algn="l" defTabSz="4807092" rtl="0" eaLnBrk="1" latinLnBrk="0" hangingPunct="1">
        <a:defRPr sz="9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4" Type="http://schemas.openxmlformats.org/officeDocument/2006/relationships/chart" Target="../charts/chart7.xml"/><Relationship Id="rId4" Type="http://schemas.openxmlformats.org/officeDocument/2006/relationships/diagramLayout" Target="../diagrams/layout1.xml"/><Relationship Id="rId7" Type="http://schemas.microsoft.com/office/2007/relationships/diagramDrawing" Target="../diagrams/drawing1.xml"/><Relationship Id="rId11" Type="http://schemas.openxmlformats.org/officeDocument/2006/relationships/chart" Target="../charts/chart4.xml"/><Relationship Id="rId1" Type="http://schemas.openxmlformats.org/officeDocument/2006/relationships/slideLayout" Target="../slideLayouts/slideLayout1.xml"/><Relationship Id="rId6" Type="http://schemas.openxmlformats.org/officeDocument/2006/relationships/diagramColors" Target="../diagrams/colors1.xml"/><Relationship Id="rId8" Type="http://schemas.openxmlformats.org/officeDocument/2006/relationships/chart" Target="../charts/chart1.xml"/><Relationship Id="rId13" Type="http://schemas.openxmlformats.org/officeDocument/2006/relationships/chart" Target="../charts/chart6.xml"/><Relationship Id="rId10" Type="http://schemas.openxmlformats.org/officeDocument/2006/relationships/chart" Target="../charts/chart3.xml"/><Relationship Id="rId5" Type="http://schemas.openxmlformats.org/officeDocument/2006/relationships/diagramQuickStyle" Target="../diagrams/quickStyle1.xml"/><Relationship Id="rId15" Type="http://schemas.openxmlformats.org/officeDocument/2006/relationships/chart" Target="../charts/chart8.xml"/><Relationship Id="rId12" Type="http://schemas.openxmlformats.org/officeDocument/2006/relationships/chart" Target="../charts/chart5.xml"/><Relationship Id="rId2" Type="http://schemas.openxmlformats.org/officeDocument/2006/relationships/image" Target="../media/image1.png"/><Relationship Id="rId9" Type="http://schemas.openxmlformats.org/officeDocument/2006/relationships/chart" Target="../charts/chart2.xml"/><Relationship Id="rId3" Type="http://schemas.openxmlformats.org/officeDocument/2006/relationships/diagramData" Target="../diagrams/data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4" name="Text Box 7"/>
          <p:cNvSpPr txBox="1">
            <a:spLocks noChangeArrowheads="1"/>
          </p:cNvSpPr>
          <p:nvPr/>
        </p:nvSpPr>
        <p:spPr bwMode="auto">
          <a:xfrm>
            <a:off x="32918400" y="11125200"/>
            <a:ext cx="10972800" cy="681360"/>
          </a:xfrm>
          <a:prstGeom prst="rect">
            <a:avLst/>
          </a:prstGeom>
          <a:solidFill>
            <a:srgbClr val="C00000"/>
          </a:solidFill>
          <a:ln w="9525">
            <a:noFill/>
            <a:miter lim="800000"/>
            <a:headEnd/>
            <a:tailEnd/>
          </a:ln>
          <a:effectLst/>
        </p:spPr>
        <p:txBody>
          <a:bodyPr wrap="square" lIns="65183" tIns="32585" rIns="65183" bIns="32585">
            <a:spAutoFit/>
          </a:bodyPr>
          <a:lstStyle/>
          <a:p>
            <a:pPr algn="ctr" defTabSz="652463" eaLnBrk="0" fontAlgn="auto" hangingPunct="0">
              <a:spcBef>
                <a:spcPct val="50000"/>
              </a:spcBef>
              <a:spcAft>
                <a:spcPts val="0"/>
              </a:spcAft>
              <a:defRPr/>
            </a:pPr>
            <a:r>
              <a:rPr lang="en-US" sz="4000" b="1" kern="0" dirty="0" smtClean="0">
                <a:solidFill>
                  <a:srgbClr val="F8F8F8"/>
                </a:solidFill>
                <a:latin typeface="Tahoma" pitchFamily="34" charset="0"/>
                <a:cs typeface="Tahoma" pitchFamily="34" charset="0"/>
              </a:rPr>
              <a:t>Implications</a:t>
            </a:r>
            <a:endParaRPr lang="en-US" sz="4000" b="1" kern="0" dirty="0">
              <a:solidFill>
                <a:srgbClr val="F8F8F8"/>
              </a:solidFill>
              <a:latin typeface="Tahoma" pitchFamily="34" charset="0"/>
              <a:cs typeface="Tahoma" pitchFamily="34" charset="0"/>
            </a:endParaRPr>
          </a:p>
        </p:txBody>
      </p:sp>
      <p:cxnSp>
        <p:nvCxnSpPr>
          <p:cNvPr id="10" name="Straight Connector 9"/>
          <p:cNvCxnSpPr/>
          <p:nvPr/>
        </p:nvCxnSpPr>
        <p:spPr>
          <a:xfrm rot="5400000">
            <a:off x="7981955" y="18973800"/>
            <a:ext cx="278892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 Box 7"/>
          <p:cNvSpPr txBox="1">
            <a:spLocks noChangeArrowheads="1"/>
          </p:cNvSpPr>
          <p:nvPr/>
        </p:nvSpPr>
        <p:spPr bwMode="auto">
          <a:xfrm>
            <a:off x="10972800" y="5029200"/>
            <a:ext cx="22021800" cy="681360"/>
          </a:xfrm>
          <a:prstGeom prst="rect">
            <a:avLst/>
          </a:prstGeom>
          <a:solidFill>
            <a:srgbClr val="C00000"/>
          </a:solidFill>
          <a:ln w="9525">
            <a:noFill/>
            <a:miter lim="800000"/>
            <a:headEnd/>
            <a:tailEnd/>
          </a:ln>
          <a:effectLst/>
        </p:spPr>
        <p:txBody>
          <a:bodyPr wrap="square" lIns="65183" tIns="32585" rIns="65183" bIns="32585">
            <a:spAutoFit/>
          </a:bodyPr>
          <a:lstStyle/>
          <a:p>
            <a:pPr algn="ctr" defTabSz="652463" eaLnBrk="0" fontAlgn="auto" hangingPunct="0">
              <a:spcBef>
                <a:spcPct val="50000"/>
              </a:spcBef>
              <a:spcAft>
                <a:spcPts val="0"/>
              </a:spcAft>
              <a:defRPr/>
            </a:pPr>
            <a:r>
              <a:rPr lang="en-US" sz="4000" b="1" kern="0" dirty="0" smtClean="0">
                <a:solidFill>
                  <a:srgbClr val="F8F8F8"/>
                </a:solidFill>
                <a:latin typeface="Tahoma" pitchFamily="34" charset="0"/>
                <a:cs typeface="Tahoma" pitchFamily="34" charset="0"/>
              </a:rPr>
              <a:t>Results</a:t>
            </a:r>
            <a:endParaRPr lang="en-US" sz="4000" b="1" kern="0" dirty="0">
              <a:solidFill>
                <a:srgbClr val="F8F8F8"/>
              </a:solidFill>
              <a:latin typeface="Tahoma" pitchFamily="34" charset="0"/>
              <a:cs typeface="Tahoma" pitchFamily="34" charset="0"/>
            </a:endParaRPr>
          </a:p>
        </p:txBody>
      </p:sp>
      <p:sp>
        <p:nvSpPr>
          <p:cNvPr id="80" name="Text Box 7"/>
          <p:cNvSpPr txBox="1">
            <a:spLocks noChangeArrowheads="1"/>
          </p:cNvSpPr>
          <p:nvPr/>
        </p:nvSpPr>
        <p:spPr bwMode="auto">
          <a:xfrm>
            <a:off x="0" y="18669000"/>
            <a:ext cx="10972800" cy="681360"/>
          </a:xfrm>
          <a:prstGeom prst="rect">
            <a:avLst/>
          </a:prstGeom>
          <a:solidFill>
            <a:srgbClr val="C00000"/>
          </a:solidFill>
          <a:ln w="9525">
            <a:noFill/>
            <a:miter lim="800000"/>
            <a:headEnd/>
            <a:tailEnd/>
          </a:ln>
          <a:effectLst/>
        </p:spPr>
        <p:txBody>
          <a:bodyPr wrap="square" lIns="65183" tIns="32585" rIns="65183" bIns="32585">
            <a:spAutoFit/>
          </a:bodyPr>
          <a:lstStyle/>
          <a:p>
            <a:pPr algn="ctr" defTabSz="652463" eaLnBrk="0" fontAlgn="auto" hangingPunct="0">
              <a:spcBef>
                <a:spcPct val="50000"/>
              </a:spcBef>
              <a:spcAft>
                <a:spcPts val="0"/>
              </a:spcAft>
              <a:defRPr/>
            </a:pPr>
            <a:r>
              <a:rPr lang="en-US" sz="4000" b="1" kern="0" dirty="0" smtClean="0">
                <a:solidFill>
                  <a:srgbClr val="F8F8F8"/>
                </a:solidFill>
                <a:latin typeface="Tahoma" pitchFamily="34" charset="0"/>
                <a:cs typeface="Tahoma" pitchFamily="34" charset="0"/>
              </a:rPr>
              <a:t>Methods</a:t>
            </a:r>
            <a:endParaRPr lang="en-US" sz="4000" b="1" kern="0" dirty="0">
              <a:solidFill>
                <a:srgbClr val="F8F8F8"/>
              </a:solidFill>
              <a:latin typeface="Tahoma" pitchFamily="34" charset="0"/>
              <a:cs typeface="Tahoma" pitchFamily="34" charset="0"/>
            </a:endParaRPr>
          </a:p>
        </p:txBody>
      </p:sp>
      <p:sp>
        <p:nvSpPr>
          <p:cNvPr id="7" name="Text Box 7"/>
          <p:cNvSpPr txBox="1">
            <a:spLocks noChangeArrowheads="1"/>
          </p:cNvSpPr>
          <p:nvPr/>
        </p:nvSpPr>
        <p:spPr bwMode="auto">
          <a:xfrm>
            <a:off x="0" y="5029200"/>
            <a:ext cx="10972800" cy="681360"/>
          </a:xfrm>
          <a:prstGeom prst="rect">
            <a:avLst/>
          </a:prstGeom>
          <a:solidFill>
            <a:srgbClr val="C00000"/>
          </a:solidFill>
          <a:ln w="9525">
            <a:noFill/>
            <a:miter lim="800000"/>
            <a:headEnd/>
            <a:tailEnd/>
          </a:ln>
          <a:effectLst/>
        </p:spPr>
        <p:txBody>
          <a:bodyPr wrap="square" lIns="65183" tIns="32585" rIns="65183" bIns="32585">
            <a:spAutoFit/>
          </a:bodyPr>
          <a:lstStyle/>
          <a:p>
            <a:pPr algn="ctr" defTabSz="652463" eaLnBrk="0" fontAlgn="auto" hangingPunct="0">
              <a:spcBef>
                <a:spcPct val="50000"/>
              </a:spcBef>
              <a:spcAft>
                <a:spcPts val="0"/>
              </a:spcAft>
              <a:defRPr/>
            </a:pPr>
            <a:r>
              <a:rPr lang="en-US" sz="4000" b="1" kern="0" dirty="0" smtClean="0">
                <a:solidFill>
                  <a:srgbClr val="F8F8F8"/>
                </a:solidFill>
                <a:latin typeface="Tahoma" pitchFamily="34" charset="0"/>
                <a:cs typeface="Tahoma" pitchFamily="34" charset="0"/>
              </a:rPr>
              <a:t>Background</a:t>
            </a:r>
            <a:endParaRPr lang="en-US" sz="4000" b="1" kern="0" dirty="0">
              <a:solidFill>
                <a:srgbClr val="F8F8F8"/>
              </a:solidFill>
              <a:latin typeface="Tahoma" pitchFamily="34" charset="0"/>
              <a:cs typeface="Tahoma" pitchFamily="34" charset="0"/>
            </a:endParaRPr>
          </a:p>
        </p:txBody>
      </p:sp>
      <p:sp>
        <p:nvSpPr>
          <p:cNvPr id="18" name="Text Box 7"/>
          <p:cNvSpPr txBox="1">
            <a:spLocks noChangeArrowheads="1"/>
          </p:cNvSpPr>
          <p:nvPr/>
        </p:nvSpPr>
        <p:spPr bwMode="auto">
          <a:xfrm>
            <a:off x="32956500" y="30022800"/>
            <a:ext cx="10972800" cy="681360"/>
          </a:xfrm>
          <a:prstGeom prst="rect">
            <a:avLst/>
          </a:prstGeom>
          <a:solidFill>
            <a:srgbClr val="C00000"/>
          </a:solidFill>
          <a:ln w="9525">
            <a:noFill/>
            <a:miter lim="800000"/>
            <a:headEnd/>
            <a:tailEnd/>
          </a:ln>
          <a:effectLst/>
        </p:spPr>
        <p:txBody>
          <a:bodyPr wrap="square" lIns="65183" tIns="32585" rIns="65183" bIns="32585">
            <a:spAutoFit/>
          </a:bodyPr>
          <a:lstStyle/>
          <a:p>
            <a:pPr algn="ctr" defTabSz="652463" eaLnBrk="0" fontAlgn="auto" hangingPunct="0">
              <a:spcBef>
                <a:spcPct val="50000"/>
              </a:spcBef>
              <a:spcAft>
                <a:spcPts val="0"/>
              </a:spcAft>
              <a:defRPr/>
            </a:pPr>
            <a:r>
              <a:rPr lang="en-US" sz="4000" b="1" kern="0" dirty="0" smtClean="0">
                <a:solidFill>
                  <a:srgbClr val="F8F8F8"/>
                </a:solidFill>
                <a:latin typeface="Tahoma" pitchFamily="34" charset="0"/>
                <a:cs typeface="Tahoma" pitchFamily="34" charset="0"/>
              </a:rPr>
              <a:t>Acknowledgements</a:t>
            </a:r>
            <a:endParaRPr lang="en-US" sz="4000" b="1" kern="0" dirty="0">
              <a:solidFill>
                <a:srgbClr val="F8F8F8"/>
              </a:solidFill>
              <a:latin typeface="Tahoma" pitchFamily="34" charset="0"/>
              <a:cs typeface="Tahoma" pitchFamily="34" charset="0"/>
            </a:endParaRPr>
          </a:p>
        </p:txBody>
      </p:sp>
      <p:sp>
        <p:nvSpPr>
          <p:cNvPr id="17" name="Text Box 7"/>
          <p:cNvSpPr txBox="1">
            <a:spLocks noChangeArrowheads="1"/>
          </p:cNvSpPr>
          <p:nvPr/>
        </p:nvSpPr>
        <p:spPr bwMode="auto">
          <a:xfrm>
            <a:off x="32956500" y="22821900"/>
            <a:ext cx="10972800" cy="681360"/>
          </a:xfrm>
          <a:prstGeom prst="rect">
            <a:avLst/>
          </a:prstGeom>
          <a:solidFill>
            <a:srgbClr val="C00000"/>
          </a:solidFill>
          <a:ln w="9525">
            <a:noFill/>
            <a:miter lim="800000"/>
            <a:headEnd/>
            <a:tailEnd/>
          </a:ln>
          <a:effectLst/>
        </p:spPr>
        <p:txBody>
          <a:bodyPr wrap="square" lIns="65183" tIns="32585" rIns="65183" bIns="32585">
            <a:spAutoFit/>
          </a:bodyPr>
          <a:lstStyle/>
          <a:p>
            <a:pPr algn="ctr" defTabSz="652463" eaLnBrk="0" fontAlgn="auto" hangingPunct="0">
              <a:spcBef>
                <a:spcPct val="50000"/>
              </a:spcBef>
              <a:spcAft>
                <a:spcPts val="0"/>
              </a:spcAft>
              <a:defRPr/>
            </a:pPr>
            <a:r>
              <a:rPr lang="en-US" sz="4000" b="1" kern="0" dirty="0" smtClean="0">
                <a:solidFill>
                  <a:srgbClr val="F8F8F8"/>
                </a:solidFill>
                <a:latin typeface="Tahoma" pitchFamily="34" charset="0"/>
                <a:cs typeface="Tahoma" pitchFamily="34" charset="0"/>
              </a:rPr>
              <a:t>References</a:t>
            </a:r>
            <a:endParaRPr lang="en-US" sz="4000" b="1" kern="0" dirty="0">
              <a:solidFill>
                <a:srgbClr val="F8F8F8"/>
              </a:solidFill>
              <a:latin typeface="Tahoma" pitchFamily="34" charset="0"/>
              <a:cs typeface="Tahoma" pitchFamily="34" charset="0"/>
            </a:endParaRPr>
          </a:p>
        </p:txBody>
      </p:sp>
      <p:sp>
        <p:nvSpPr>
          <p:cNvPr id="16" name="Text Box 7"/>
          <p:cNvSpPr txBox="1">
            <a:spLocks noChangeArrowheads="1"/>
          </p:cNvSpPr>
          <p:nvPr/>
        </p:nvSpPr>
        <p:spPr bwMode="auto">
          <a:xfrm>
            <a:off x="32918400" y="5029200"/>
            <a:ext cx="10972800" cy="681360"/>
          </a:xfrm>
          <a:prstGeom prst="rect">
            <a:avLst/>
          </a:prstGeom>
          <a:solidFill>
            <a:srgbClr val="C00000"/>
          </a:solidFill>
          <a:ln w="9525">
            <a:noFill/>
            <a:miter lim="800000"/>
            <a:headEnd/>
            <a:tailEnd/>
          </a:ln>
          <a:effectLst/>
        </p:spPr>
        <p:txBody>
          <a:bodyPr wrap="square" lIns="65183" tIns="32585" rIns="65183" bIns="32585">
            <a:spAutoFit/>
          </a:bodyPr>
          <a:lstStyle/>
          <a:p>
            <a:pPr algn="ctr" defTabSz="652463" eaLnBrk="0" fontAlgn="auto" hangingPunct="0">
              <a:spcBef>
                <a:spcPct val="50000"/>
              </a:spcBef>
              <a:spcAft>
                <a:spcPts val="0"/>
              </a:spcAft>
              <a:defRPr/>
            </a:pPr>
            <a:r>
              <a:rPr lang="en-US" sz="4000" b="1" kern="0" dirty="0" smtClean="0">
                <a:solidFill>
                  <a:srgbClr val="F8F8F8"/>
                </a:solidFill>
                <a:latin typeface="Tahoma" pitchFamily="34" charset="0"/>
                <a:cs typeface="Tahoma" pitchFamily="34" charset="0"/>
              </a:rPr>
              <a:t>Findings</a:t>
            </a:r>
            <a:endParaRPr lang="en-US" sz="4000" b="1" kern="0" dirty="0">
              <a:solidFill>
                <a:srgbClr val="F8F8F8"/>
              </a:solidFill>
              <a:latin typeface="Tahoma" pitchFamily="34" charset="0"/>
              <a:cs typeface="Tahoma" pitchFamily="34" charset="0"/>
            </a:endParaRPr>
          </a:p>
        </p:txBody>
      </p:sp>
      <p:sp>
        <p:nvSpPr>
          <p:cNvPr id="2" name="Title 1"/>
          <p:cNvSpPr>
            <a:spLocks noGrp="1"/>
          </p:cNvSpPr>
          <p:nvPr>
            <p:ph type="ctrTitle"/>
          </p:nvPr>
        </p:nvSpPr>
        <p:spPr>
          <a:xfrm>
            <a:off x="2895600" y="-152400"/>
            <a:ext cx="38600743" cy="2514600"/>
          </a:xfrm>
        </p:spPr>
        <p:txBody>
          <a:bodyPr>
            <a:noAutofit/>
          </a:bodyPr>
          <a:lstStyle/>
          <a:p>
            <a:r>
              <a:rPr lang="en-US" sz="7100" dirty="0" smtClean="0"/>
              <a:t>Active Indoor Play: Salient Beliefs Held by Adolescents from Rural Middle Schools</a:t>
            </a:r>
            <a:endParaRPr lang="en-US" sz="7100" dirty="0"/>
          </a:p>
        </p:txBody>
      </p:sp>
      <p:sp>
        <p:nvSpPr>
          <p:cNvPr id="3" name="Subtitle 2"/>
          <p:cNvSpPr>
            <a:spLocks noGrp="1"/>
          </p:cNvSpPr>
          <p:nvPr>
            <p:ph type="subTitle" idx="1"/>
          </p:nvPr>
        </p:nvSpPr>
        <p:spPr>
          <a:xfrm>
            <a:off x="5704114" y="2057400"/>
            <a:ext cx="33571543" cy="2286000"/>
          </a:xfrm>
        </p:spPr>
        <p:txBody>
          <a:bodyPr>
            <a:normAutofit/>
          </a:bodyPr>
          <a:lstStyle/>
          <a:p>
            <a:r>
              <a:rPr lang="en-US" sz="4800" b="1" dirty="0" smtClean="0">
                <a:solidFill>
                  <a:schemeClr val="tx1"/>
                </a:solidFill>
                <a:latin typeface="Arial" pitchFamily="34" charset="0"/>
                <a:cs typeface="Arial" pitchFamily="34" charset="0"/>
              </a:rPr>
              <a:t>Ellen E. Coe, MS</a:t>
            </a:r>
            <a:r>
              <a:rPr lang="en-US" sz="4800" b="1" baseline="30000" dirty="0" smtClean="0">
                <a:solidFill>
                  <a:schemeClr val="tx1"/>
                </a:solidFill>
                <a:latin typeface="Arial" pitchFamily="34" charset="0"/>
                <a:cs typeface="Arial" pitchFamily="34" charset="0"/>
              </a:rPr>
              <a:t>1</a:t>
            </a:r>
            <a:r>
              <a:rPr lang="en-US" sz="4800" b="1" dirty="0" smtClean="0">
                <a:solidFill>
                  <a:schemeClr val="tx1"/>
                </a:solidFill>
                <a:latin typeface="Arial" pitchFamily="34" charset="0"/>
                <a:cs typeface="Arial" pitchFamily="34" charset="0"/>
              </a:rPr>
              <a:t>, Elizabeth A. </a:t>
            </a:r>
            <a:r>
              <a:rPr lang="en-US" sz="4800" b="1" dirty="0" err="1" smtClean="0">
                <a:solidFill>
                  <a:schemeClr val="tx1"/>
                </a:solidFill>
                <a:latin typeface="Arial" pitchFamily="34" charset="0"/>
                <a:cs typeface="Arial" pitchFamily="34" charset="0"/>
              </a:rPr>
              <a:t>Mooradian</a:t>
            </a:r>
            <a:r>
              <a:rPr lang="en-US" sz="4800" b="1" dirty="0" smtClean="0">
                <a:solidFill>
                  <a:schemeClr val="tx1"/>
                </a:solidFill>
                <a:latin typeface="Arial" pitchFamily="34" charset="0"/>
                <a:cs typeface="Arial" pitchFamily="34" charset="0"/>
              </a:rPr>
              <a:t>, MS</a:t>
            </a:r>
            <a:r>
              <a:rPr lang="en-US" sz="4800" b="1" baseline="30000" dirty="0" smtClean="0">
                <a:solidFill>
                  <a:schemeClr val="tx1"/>
                </a:solidFill>
                <a:latin typeface="Arial" pitchFamily="34" charset="0"/>
                <a:cs typeface="Arial" pitchFamily="34" charset="0"/>
              </a:rPr>
              <a:t>2</a:t>
            </a:r>
            <a:r>
              <a:rPr lang="en-US" sz="4800" b="1" dirty="0" smtClean="0">
                <a:solidFill>
                  <a:schemeClr val="tx1"/>
                </a:solidFill>
                <a:latin typeface="Arial" pitchFamily="34" charset="0"/>
                <a:cs typeface="Arial" pitchFamily="34" charset="0"/>
              </a:rPr>
              <a:t>, Janet P. Wallace, PhD</a:t>
            </a:r>
            <a:r>
              <a:rPr lang="en-US" sz="4800" b="1" baseline="30000" dirty="0" smtClean="0">
                <a:solidFill>
                  <a:schemeClr val="tx1"/>
                </a:solidFill>
                <a:latin typeface="Arial" pitchFamily="34" charset="0"/>
                <a:cs typeface="Arial" pitchFamily="34" charset="0"/>
              </a:rPr>
              <a:t>2</a:t>
            </a:r>
            <a:r>
              <a:rPr lang="en-US" sz="4800" b="1" dirty="0" smtClean="0">
                <a:solidFill>
                  <a:schemeClr val="tx1"/>
                </a:solidFill>
                <a:latin typeface="Arial" pitchFamily="34" charset="0"/>
                <a:cs typeface="Arial" pitchFamily="34" charset="0"/>
              </a:rPr>
              <a:t>, Susan E. Middlestadt, PhD</a:t>
            </a:r>
            <a:r>
              <a:rPr lang="en-US" sz="4800" b="1" baseline="30000" dirty="0" smtClean="0">
                <a:solidFill>
                  <a:schemeClr val="tx1"/>
                </a:solidFill>
                <a:latin typeface="Arial" pitchFamily="34" charset="0"/>
                <a:cs typeface="Arial" pitchFamily="34" charset="0"/>
              </a:rPr>
              <a:t>1</a:t>
            </a:r>
          </a:p>
          <a:p>
            <a:r>
              <a:rPr lang="en-US" sz="4000" b="1" baseline="30000" dirty="0" smtClean="0">
                <a:solidFill>
                  <a:schemeClr val="tx1"/>
                </a:solidFill>
                <a:latin typeface="Arial" pitchFamily="34" charset="0"/>
                <a:cs typeface="Arial" pitchFamily="34" charset="0"/>
              </a:rPr>
              <a:t>1</a:t>
            </a:r>
            <a:r>
              <a:rPr lang="en-US" sz="4000" b="1" dirty="0" smtClean="0">
                <a:solidFill>
                  <a:schemeClr val="tx1"/>
                </a:solidFill>
                <a:latin typeface="Arial" pitchFamily="34" charset="0"/>
                <a:cs typeface="Arial" pitchFamily="34" charset="0"/>
              </a:rPr>
              <a:t> Department of Applied Health Science, Indiana University, </a:t>
            </a:r>
            <a:r>
              <a:rPr lang="en-US" sz="4000" b="1" baseline="30000" dirty="0" smtClean="0">
                <a:solidFill>
                  <a:schemeClr val="tx1"/>
                </a:solidFill>
                <a:latin typeface="Arial" pitchFamily="34" charset="0"/>
                <a:cs typeface="Arial" pitchFamily="34" charset="0"/>
              </a:rPr>
              <a:t>2</a:t>
            </a:r>
            <a:r>
              <a:rPr lang="en-US" sz="4000" b="1" dirty="0" smtClean="0">
                <a:solidFill>
                  <a:schemeClr val="tx1"/>
                </a:solidFill>
                <a:latin typeface="Arial" pitchFamily="34" charset="0"/>
                <a:cs typeface="Arial" pitchFamily="34" charset="0"/>
              </a:rPr>
              <a:t> Department of Kinesiology, Indiana University</a:t>
            </a:r>
            <a:endParaRPr lang="en-US" sz="4000" b="1" dirty="0">
              <a:solidFill>
                <a:schemeClr val="tx1"/>
              </a:solidFill>
              <a:latin typeface="Arial" pitchFamily="34" charset="0"/>
              <a:cs typeface="Arial" pitchFamily="34" charset="0"/>
            </a:endParaRPr>
          </a:p>
        </p:txBody>
      </p:sp>
      <p:pic>
        <p:nvPicPr>
          <p:cNvPr id="4" name="Picture 5" descr="HPERlogopostersizepng"/>
          <p:cNvPicPr>
            <a:picLocks noChangeAspect="1" noChangeArrowheads="1"/>
          </p:cNvPicPr>
          <p:nvPr/>
        </p:nvPicPr>
        <p:blipFill>
          <a:blip r:embed="rId2" cstate="print"/>
          <a:srcRect/>
          <a:stretch>
            <a:fillRect/>
          </a:stretch>
        </p:blipFill>
        <p:spPr>
          <a:xfrm>
            <a:off x="342900" y="495300"/>
            <a:ext cx="6788633" cy="3657600"/>
          </a:xfrm>
          <a:prstGeom prst="rect">
            <a:avLst/>
          </a:prstGeom>
          <a:noFill/>
        </p:spPr>
      </p:pic>
      <p:cxnSp>
        <p:nvCxnSpPr>
          <p:cNvPr id="8" name="Straight Connector 7"/>
          <p:cNvCxnSpPr/>
          <p:nvPr/>
        </p:nvCxnSpPr>
        <p:spPr>
          <a:xfrm>
            <a:off x="0" y="4996542"/>
            <a:ext cx="438912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5400000">
            <a:off x="-2971006" y="18973006"/>
            <a:ext cx="278892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5400000">
            <a:off x="18991078" y="18976521"/>
            <a:ext cx="278892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extBox 18"/>
          <p:cNvSpPr txBox="1">
            <a:spLocks noChangeArrowheads="1"/>
          </p:cNvSpPr>
          <p:nvPr/>
        </p:nvSpPr>
        <p:spPr bwMode="auto">
          <a:xfrm>
            <a:off x="33223200" y="31851600"/>
            <a:ext cx="5621337" cy="584775"/>
          </a:xfrm>
          <a:prstGeom prst="rect">
            <a:avLst/>
          </a:prstGeom>
          <a:noFill/>
          <a:ln w="9525">
            <a:noFill/>
            <a:miter lim="800000"/>
            <a:headEnd/>
            <a:tailEnd/>
          </a:ln>
        </p:spPr>
        <p:txBody>
          <a:bodyPr>
            <a:spAutoFit/>
          </a:bodyPr>
          <a:lstStyle/>
          <a:p>
            <a:pPr defTabSz="912813"/>
            <a:r>
              <a:rPr lang="en-US" sz="3200" b="1" dirty="0">
                <a:solidFill>
                  <a:srgbClr val="000000"/>
                </a:solidFill>
                <a:latin typeface="Trebuchet MS" pitchFamily="34" charset="0"/>
              </a:rPr>
              <a:t>Contact:</a:t>
            </a:r>
            <a:r>
              <a:rPr lang="en-US" sz="3200" b="1" dirty="0" smtClean="0">
                <a:solidFill>
                  <a:srgbClr val="000000"/>
                </a:solidFill>
                <a:latin typeface="Trebuchet MS" pitchFamily="34" charset="0"/>
              </a:rPr>
              <a:t> </a:t>
            </a:r>
            <a:r>
              <a:rPr lang="en-US" sz="3200" b="1" dirty="0" err="1" smtClean="0">
                <a:solidFill>
                  <a:srgbClr val="000000"/>
                </a:solidFill>
                <a:latin typeface="Trebuchet MS" pitchFamily="34" charset="0"/>
              </a:rPr>
              <a:t>eecoe@indiana.edu</a:t>
            </a:r>
            <a:endParaRPr lang="en-US" sz="3200" b="1" dirty="0">
              <a:solidFill>
                <a:srgbClr val="000000"/>
              </a:solidFill>
              <a:latin typeface="Trebuchet MS" pitchFamily="34" charset="0"/>
            </a:endParaRPr>
          </a:p>
        </p:txBody>
      </p:sp>
      <p:sp>
        <p:nvSpPr>
          <p:cNvPr id="21" name="TextBox 20"/>
          <p:cNvSpPr txBox="1"/>
          <p:nvPr/>
        </p:nvSpPr>
        <p:spPr>
          <a:xfrm>
            <a:off x="0" y="19468564"/>
            <a:ext cx="10896600" cy="13018945"/>
          </a:xfrm>
          <a:prstGeom prst="rect">
            <a:avLst/>
          </a:prstGeom>
          <a:noFill/>
        </p:spPr>
        <p:txBody>
          <a:bodyPr wrap="square" rtlCol="0">
            <a:spAutoFit/>
          </a:bodyPr>
          <a:lstStyle/>
          <a:p>
            <a:pPr marL="231775" indent="-231775">
              <a:buFont typeface="Wingdings" pitchFamily="2" charset="2"/>
              <a:buChar char="§"/>
            </a:pPr>
            <a:r>
              <a:rPr lang="en-US" sz="2800" b="1" dirty="0" smtClean="0"/>
              <a:t>A salient-belief elicitation was used in the application of TPB to understand participants’ physical activity behaviors. </a:t>
            </a:r>
          </a:p>
          <a:p>
            <a:pPr marL="231775" indent="-231775">
              <a:buFont typeface="Wingdings" pitchFamily="2" charset="2"/>
              <a:buChar char="§"/>
            </a:pPr>
            <a:r>
              <a:rPr lang="en-US" sz="2800" b="1" dirty="0" smtClean="0"/>
              <a:t>Face-to-face, semi-structured interviews about “playing indoors every day” were conducted with 86 students from three middle schools  in  rural Indiana from 2006 to 2008.</a:t>
            </a:r>
          </a:p>
          <a:p>
            <a:pPr marL="231775" indent="-231775">
              <a:buFont typeface="Wingdings" pitchFamily="2" charset="2"/>
              <a:buChar char="§"/>
            </a:pPr>
            <a:r>
              <a:rPr lang="en-US" sz="2800" b="1" dirty="0" smtClean="0"/>
              <a:t>Interviews were conducted using computer-assisted interviewing software (Questionnaire Development System 2.4, Nova Research, Bethesda, MD).</a:t>
            </a:r>
          </a:p>
          <a:p>
            <a:pPr marL="231775" indent="-231775">
              <a:buFont typeface="Wingdings" pitchFamily="2" charset="2"/>
              <a:buChar char="§"/>
            </a:pPr>
            <a:r>
              <a:rPr lang="en-US" sz="2800" b="1" dirty="0" smtClean="0"/>
              <a:t>Interviews were 20-30 minutes. Items were qualitative and quantitative; data were collected on eating and physical activity behaviors, school environment, and demographic data.</a:t>
            </a:r>
          </a:p>
          <a:p>
            <a:pPr marL="231775" indent="-231775">
              <a:buFont typeface="Wingdings" pitchFamily="2" charset="2"/>
              <a:buChar char="§"/>
            </a:pPr>
            <a:r>
              <a:rPr lang="en-US" sz="2800" b="1" dirty="0" smtClean="0"/>
              <a:t>Interviews began with closed-ended items assessing self-reported behavior. Then, interviewers asked six open-ended questions :</a:t>
            </a:r>
          </a:p>
          <a:p>
            <a:pPr marL="730250" lvl="1" indent="-231775">
              <a:buFont typeface="Wingdings" pitchFamily="2" charset="2"/>
              <a:buChar char="§"/>
            </a:pPr>
            <a:r>
              <a:rPr lang="en-US" sz="2800" b="1" dirty="0" smtClean="0"/>
              <a:t>Two questions referred to consequences </a:t>
            </a:r>
          </a:p>
          <a:p>
            <a:pPr marL="1371600" lvl="1" indent="-330200">
              <a:buFont typeface="+mj-lt"/>
              <a:buAutoNum type="arabicPeriod"/>
            </a:pPr>
            <a:r>
              <a:rPr lang="en-US" sz="2800" b="1" dirty="0" smtClean="0"/>
              <a:t>What are the advantages or good things that might happen if you play indoors every weekday for the next three months?</a:t>
            </a:r>
          </a:p>
          <a:p>
            <a:pPr marL="1371600" lvl="1" indent="-330200">
              <a:buFont typeface="+mj-lt"/>
              <a:buAutoNum type="arabicPeriod"/>
            </a:pPr>
            <a:r>
              <a:rPr lang="en-US" sz="2800" b="1" dirty="0" smtClean="0"/>
              <a:t>What are the disadvantages or bad things…</a:t>
            </a:r>
          </a:p>
          <a:p>
            <a:pPr marL="730250" lvl="1" indent="-231775">
              <a:buFont typeface="Wingdings" pitchFamily="2" charset="2"/>
              <a:buChar char="§"/>
            </a:pPr>
            <a:r>
              <a:rPr lang="en-US" sz="2800" b="1" dirty="0" smtClean="0"/>
              <a:t>Two questions referred to social referents</a:t>
            </a:r>
          </a:p>
          <a:p>
            <a:pPr marL="1371600" lvl="1" indent="-330200">
              <a:buFont typeface="+mj-lt"/>
              <a:buAutoNum type="arabicPeriod"/>
            </a:pPr>
            <a:r>
              <a:rPr lang="en-US" sz="2800" b="1" dirty="0" smtClean="0"/>
              <a:t>Who, which people or group, might approve when you play indoors every weekday for the next three months?</a:t>
            </a:r>
          </a:p>
          <a:p>
            <a:pPr marL="1371600" lvl="1" indent="-330200">
              <a:buFont typeface="+mj-lt"/>
              <a:buAutoNum type="arabicPeriod"/>
            </a:pPr>
            <a:r>
              <a:rPr lang="en-US" sz="2800" b="1" dirty="0" smtClean="0"/>
              <a:t>Who, which people or group, might disapprove…</a:t>
            </a:r>
          </a:p>
          <a:p>
            <a:pPr marL="730250" lvl="1" indent="-231775">
              <a:buFont typeface="Wingdings" pitchFamily="2" charset="2"/>
              <a:buChar char="§"/>
            </a:pPr>
            <a:r>
              <a:rPr lang="en-US" sz="2800" b="1" dirty="0" smtClean="0"/>
              <a:t>Two questions referred to circumstances</a:t>
            </a:r>
          </a:p>
          <a:p>
            <a:pPr marL="1371600" lvl="1" indent="-330200">
              <a:buFont typeface="+mj-lt"/>
              <a:buAutoNum type="arabicPeriod"/>
            </a:pPr>
            <a:r>
              <a:rPr lang="en-US" sz="2800" b="1" dirty="0" smtClean="0"/>
              <a:t>What might make it easier for you to play indoors every weekday for the next three months?</a:t>
            </a:r>
          </a:p>
          <a:p>
            <a:pPr marL="1371600" lvl="1" indent="-330200">
              <a:buFont typeface="+mj-lt"/>
              <a:buAutoNum type="arabicPeriod"/>
            </a:pPr>
            <a:r>
              <a:rPr lang="en-US" sz="2800" b="1" dirty="0" smtClean="0"/>
              <a:t>What might make it harder…</a:t>
            </a:r>
          </a:p>
          <a:p>
            <a:pPr marL="231775" indent="-231775">
              <a:buFont typeface="Wingdings" pitchFamily="2" charset="2"/>
              <a:buChar char="§"/>
            </a:pPr>
            <a:r>
              <a:rPr lang="en-US" sz="2800" b="1" dirty="0" smtClean="0"/>
              <a:t>Content analysis of participants’ answers was conducted to identify categories of salient consequences, referents, and circumstances.</a:t>
            </a:r>
          </a:p>
          <a:p>
            <a:pPr marL="231775" indent="-231775">
              <a:buFont typeface="Wingdings" pitchFamily="2" charset="2"/>
              <a:buChar char="§"/>
            </a:pPr>
            <a:r>
              <a:rPr lang="en-US" sz="2800" b="1" dirty="0" smtClean="0"/>
              <a:t>Frequency analysis (PASW version 18.0, Chicago, IL) was conducted to identify the salient or most frequently mentioned categories. </a:t>
            </a:r>
          </a:p>
          <a:p>
            <a:pPr marL="231775" indent="-231775">
              <a:buFont typeface="Wingdings" pitchFamily="2" charset="2"/>
              <a:buChar char="§"/>
            </a:pPr>
            <a:endParaRPr lang="en-US" sz="2800" b="1" dirty="0" smtClean="0"/>
          </a:p>
        </p:txBody>
      </p:sp>
      <p:sp>
        <p:nvSpPr>
          <p:cNvPr id="22" name="Rectangle 21"/>
          <p:cNvSpPr/>
          <p:nvPr/>
        </p:nvSpPr>
        <p:spPr>
          <a:xfrm>
            <a:off x="33070800" y="30727471"/>
            <a:ext cx="10363200" cy="1200329"/>
          </a:xfrm>
          <a:prstGeom prst="rect">
            <a:avLst/>
          </a:prstGeom>
        </p:spPr>
        <p:txBody>
          <a:bodyPr wrap="square">
            <a:spAutoFit/>
          </a:bodyPr>
          <a:lstStyle/>
          <a:p>
            <a:r>
              <a:rPr lang="en-US" altLang="ja-JP" sz="2400" b="1" dirty="0" smtClean="0">
                <a:ea typeface="ＭＳ Ｐゴシック" pitchFamily="34" charset="-128"/>
              </a:rPr>
              <a:t>This research was supported by Special State Funds to Indiana University. The authors thank the Eating Better and Moving More Research group who helped with data collection, coding, and analysis.</a:t>
            </a:r>
            <a:endParaRPr lang="en-US" sz="2400" dirty="0"/>
          </a:p>
        </p:txBody>
      </p:sp>
      <p:sp>
        <p:nvSpPr>
          <p:cNvPr id="29" name="TextBox 28"/>
          <p:cNvSpPr txBox="1"/>
          <p:nvPr/>
        </p:nvSpPr>
        <p:spPr>
          <a:xfrm>
            <a:off x="11049000" y="5715000"/>
            <a:ext cx="10744200" cy="1031051"/>
          </a:xfrm>
          <a:prstGeom prst="rect">
            <a:avLst/>
          </a:prstGeom>
          <a:noFill/>
        </p:spPr>
        <p:txBody>
          <a:bodyPr wrap="square" rtlCol="0">
            <a:spAutoFit/>
          </a:bodyPr>
          <a:lstStyle/>
          <a:p>
            <a:pPr algn="ctr">
              <a:spcAft>
                <a:spcPts val="600"/>
              </a:spcAft>
            </a:pPr>
            <a:r>
              <a:rPr lang="en-US" sz="2800" b="1" u="sng" dirty="0" smtClean="0"/>
              <a:t>Figure 2. Demographic Characteristics of Participants (N=86)</a:t>
            </a:r>
            <a:endParaRPr lang="en-US" sz="2800" b="1" dirty="0" smtClean="0"/>
          </a:p>
          <a:p>
            <a:pPr marL="342900" indent="-342900">
              <a:spcAft>
                <a:spcPts val="600"/>
              </a:spcAft>
              <a:buFont typeface="Wingdings" pitchFamily="2" charset="2"/>
              <a:buChar char="§"/>
            </a:pPr>
            <a:r>
              <a:rPr lang="en-US" sz="2800" b="1" dirty="0" smtClean="0"/>
              <a:t>Participants had a mean age of </a:t>
            </a:r>
            <a:r>
              <a:rPr lang="en-US" sz="2800" dirty="0" smtClean="0"/>
              <a:t>13±.1 </a:t>
            </a:r>
            <a:r>
              <a:rPr lang="en-US" sz="2800" b="1" dirty="0" smtClean="0"/>
              <a:t>, range 12-15 years.</a:t>
            </a:r>
          </a:p>
        </p:txBody>
      </p:sp>
      <p:sp>
        <p:nvSpPr>
          <p:cNvPr id="73" name="TextBox 72"/>
          <p:cNvSpPr txBox="1"/>
          <p:nvPr/>
        </p:nvSpPr>
        <p:spPr>
          <a:xfrm>
            <a:off x="0" y="5715001"/>
            <a:ext cx="10972800" cy="9140964"/>
          </a:xfrm>
          <a:prstGeom prst="rect">
            <a:avLst/>
          </a:prstGeom>
          <a:noFill/>
        </p:spPr>
        <p:txBody>
          <a:bodyPr wrap="square" rtlCol="0">
            <a:spAutoFit/>
          </a:bodyPr>
          <a:lstStyle/>
          <a:p>
            <a:pPr marL="285750" indent="-285750">
              <a:buFont typeface="Wingdings" pitchFamily="2" charset="2"/>
              <a:buChar char="§"/>
            </a:pPr>
            <a:r>
              <a:rPr lang="en-US" sz="2800" b="1" dirty="0" smtClean="0"/>
              <a:t>Recent data from the NAHNES study show the majority of adolescents are not meeting the Centers for Disease Control’s recommendation of 60 minutes of daily, moderate-vigorous physical activity</a:t>
            </a:r>
            <a:r>
              <a:rPr lang="en-US" sz="2800" b="1" baseline="30000" dirty="0" smtClean="0"/>
              <a:t>1</a:t>
            </a:r>
            <a:r>
              <a:rPr lang="en-US" sz="2800" b="1" dirty="0" smtClean="0"/>
              <a:t>. </a:t>
            </a:r>
          </a:p>
          <a:p>
            <a:pPr marL="285750" indent="-285750">
              <a:buFont typeface="Wingdings" pitchFamily="2" charset="2"/>
              <a:buChar char="§"/>
            </a:pPr>
            <a:r>
              <a:rPr lang="en-US" sz="2800" b="1" dirty="0" smtClean="0"/>
              <a:t>Many children are unable to play outdoors due to safety concerns or lack of facilities</a:t>
            </a:r>
            <a:r>
              <a:rPr lang="en-US" sz="2800" b="1" baseline="30000" dirty="0" smtClean="0"/>
              <a:t>2</a:t>
            </a:r>
            <a:r>
              <a:rPr lang="en-US" sz="2800" b="1" dirty="0" smtClean="0"/>
              <a:t>. Therefore, indoor active play could be a viable substitute. </a:t>
            </a:r>
          </a:p>
          <a:p>
            <a:pPr marL="285750" indent="-285750">
              <a:buFont typeface="Wingdings" pitchFamily="2" charset="2"/>
              <a:buChar char="§"/>
            </a:pPr>
            <a:r>
              <a:rPr lang="en-US" sz="2800" b="1" dirty="0" smtClean="0"/>
              <a:t>The Theory of Planned Behavior (TPB)</a:t>
            </a:r>
            <a:r>
              <a:rPr lang="en-US" sz="2800" b="1" baseline="30000" dirty="0" smtClean="0"/>
              <a:t>3</a:t>
            </a:r>
            <a:r>
              <a:rPr lang="en-US" sz="2800" b="1" dirty="0" smtClean="0"/>
              <a:t> was used to identify determine factors that may influence active indoor play by adolescents. According to the TPB, the immediate determinant of behavior is intention which is then influenced by three weighted global constructs: attitude towards the act, perceived norm, and perceived behavioral control.  </a:t>
            </a:r>
          </a:p>
          <a:p>
            <a:pPr marL="285750" indent="-285750">
              <a:buFont typeface="Wingdings" pitchFamily="2" charset="2"/>
              <a:buChar char="§"/>
            </a:pPr>
            <a:r>
              <a:rPr lang="en-US" sz="2800" b="1" dirty="0" smtClean="0"/>
              <a:t>These global constructs are determined by top-of-the-mind (salient) beliefs about the perceived consequences, social referents, and circumstances of the behavior. Open-ended questions asked of representatives from the population of interest are used to identify the salient beliefs</a:t>
            </a:r>
            <a:r>
              <a:rPr lang="en-US" sz="2800" b="1" baseline="30000" dirty="0" smtClean="0"/>
              <a:t>4.</a:t>
            </a:r>
            <a:endParaRPr lang="en-US" sz="2800" b="1" dirty="0" smtClean="0"/>
          </a:p>
          <a:p>
            <a:pPr marL="285750" indent="-285750">
              <a:buFont typeface="Wingdings" pitchFamily="2" charset="2"/>
              <a:buChar char="§"/>
            </a:pPr>
            <a:r>
              <a:rPr lang="en-US" sz="2800" b="1" dirty="0" smtClean="0"/>
              <a:t>The purpose of this study was to identify beliefs underlying adolescents’ decision to play actively indoors that may be targeted in future physical activity interventions.</a:t>
            </a:r>
          </a:p>
          <a:p>
            <a:pPr marL="171450" indent="-171450">
              <a:buFont typeface="Wingdings" pitchFamily="2" charset="2"/>
              <a:buChar char="§"/>
            </a:pPr>
            <a:endParaRPr lang="en-US" sz="2800" dirty="0" smtClean="0"/>
          </a:p>
          <a:p>
            <a:pPr marL="171450" indent="-171450" algn="ctr"/>
            <a:r>
              <a:rPr lang="en-US" sz="2800" b="1" u="sng" dirty="0" smtClean="0"/>
              <a:t>Figure 1. Schematic for the Theory of Planned Behavior</a:t>
            </a:r>
            <a:endParaRPr lang="en-US" sz="2800" b="1" u="sng" dirty="0"/>
          </a:p>
        </p:txBody>
      </p:sp>
      <p:sp>
        <p:nvSpPr>
          <p:cNvPr id="49" name="TextBox 48"/>
          <p:cNvSpPr txBox="1"/>
          <p:nvPr/>
        </p:nvSpPr>
        <p:spPr>
          <a:xfrm>
            <a:off x="32994600" y="23622000"/>
            <a:ext cx="10210800" cy="3170099"/>
          </a:xfrm>
          <a:prstGeom prst="rect">
            <a:avLst/>
          </a:prstGeom>
          <a:noFill/>
        </p:spPr>
        <p:txBody>
          <a:bodyPr wrap="square" rtlCol="0">
            <a:spAutoFit/>
          </a:bodyPr>
          <a:lstStyle/>
          <a:p>
            <a:pPr marL="457200" indent="-457200">
              <a:buAutoNum type="arabicPeriod"/>
            </a:pPr>
            <a:r>
              <a:rPr lang="en-US" sz="2000" b="1" dirty="0" err="1" smtClean="0"/>
              <a:t>Troiano</a:t>
            </a:r>
            <a:r>
              <a:rPr lang="en-US" sz="2000" b="1" dirty="0" smtClean="0"/>
              <a:t> RP, </a:t>
            </a:r>
            <a:r>
              <a:rPr lang="en-US" sz="2000" b="1" dirty="0" err="1" smtClean="0"/>
              <a:t>Berrigan</a:t>
            </a:r>
            <a:r>
              <a:rPr lang="en-US" sz="2000" b="1" dirty="0" smtClean="0"/>
              <a:t> D, Dodd KW, Masse LC, </a:t>
            </a:r>
            <a:r>
              <a:rPr lang="en-US" sz="2000" b="1" dirty="0" err="1" smtClean="0"/>
              <a:t>Tilert</a:t>
            </a:r>
            <a:r>
              <a:rPr lang="en-US" sz="2000" b="1" dirty="0" smtClean="0"/>
              <a:t> T, and McDowell M. Physical activity in the United States measured by accelerometer. MSSE, 2008; 40: 181-188.  </a:t>
            </a:r>
          </a:p>
          <a:p>
            <a:pPr marL="457200" indent="-457200">
              <a:buAutoNum type="arabicPeriod"/>
            </a:pPr>
            <a:r>
              <a:rPr lang="en-US" sz="2000" b="1" dirty="0" err="1" smtClean="0"/>
              <a:t>Veitch</a:t>
            </a:r>
            <a:r>
              <a:rPr lang="en-US" sz="2000" b="1" dirty="0" smtClean="0"/>
              <a:t>, J., Salmon, J., Ball, K. Individual, social, and physical environmental correlates of children’s active free-play: a cross sectional study. International Journal of Behavioral Nutrition and Physical Activity 2010; 7(11): 11-21.</a:t>
            </a:r>
          </a:p>
          <a:p>
            <a:pPr marL="457200" indent="-457200">
              <a:buAutoNum type="arabicPeriod"/>
            </a:pPr>
            <a:r>
              <a:rPr lang="en-US" sz="2000" b="1" dirty="0" err="1" smtClean="0"/>
              <a:t>Ajzen</a:t>
            </a:r>
            <a:r>
              <a:rPr lang="en-US" sz="2000" b="1" dirty="0" smtClean="0"/>
              <a:t>, I. (1991). The Theory of Planned Behavior. </a:t>
            </a:r>
            <a:r>
              <a:rPr lang="en-US" sz="2000" b="1" i="1" dirty="0" smtClean="0"/>
              <a:t>Organizational behavior and human decision processes</a:t>
            </a:r>
            <a:r>
              <a:rPr lang="en-US" sz="2000" b="1" dirty="0" smtClean="0"/>
              <a:t>, 50, 179-211. </a:t>
            </a:r>
          </a:p>
          <a:p>
            <a:pPr marL="457200" indent="-457200">
              <a:buAutoNum type="arabicPeriod"/>
            </a:pPr>
            <a:r>
              <a:rPr lang="en-US" sz="2000" b="1" dirty="0" err="1" smtClean="0"/>
              <a:t>Middlestadt</a:t>
            </a:r>
            <a:r>
              <a:rPr lang="en-US" sz="2000" b="1" dirty="0" smtClean="0"/>
              <a:t> SE, </a:t>
            </a:r>
            <a:r>
              <a:rPr lang="en-US" sz="2000" b="1" dirty="0" err="1" smtClean="0"/>
              <a:t>Bhattcharyya</a:t>
            </a:r>
            <a:r>
              <a:rPr lang="en-US" sz="2000" b="1" dirty="0" smtClean="0"/>
              <a:t> K, Rosenbaum J, et al. The use of theory-based semi-structured elicitation questionnaires: Formative research for CDC's prevention marketing initiative. Public Health Rep. 1996;3(1):18-27. </a:t>
            </a:r>
          </a:p>
        </p:txBody>
      </p:sp>
      <p:grpSp>
        <p:nvGrpSpPr>
          <p:cNvPr id="76" name="Group 75"/>
          <p:cNvGrpSpPr/>
          <p:nvPr/>
        </p:nvGrpSpPr>
        <p:grpSpPr>
          <a:xfrm>
            <a:off x="545339" y="14935200"/>
            <a:ext cx="9896293" cy="3276600"/>
            <a:chOff x="990600" y="14401800"/>
            <a:chExt cx="9679632" cy="3962400"/>
          </a:xfrm>
        </p:grpSpPr>
        <p:graphicFrame>
          <p:nvGraphicFramePr>
            <p:cNvPr id="50" name="Diagram 49"/>
            <p:cNvGraphicFramePr/>
            <p:nvPr/>
          </p:nvGraphicFramePr>
          <p:xfrm>
            <a:off x="990600" y="14401800"/>
            <a:ext cx="7772400" cy="3962400"/>
          </p:xfrm>
          <a:graphic>
            <a:graphicData uri="http://schemas.openxmlformats.org/drawingml/2006/diagram">
              <a:relIds xmlns:dgm="http://schemas.openxmlformats.org/drawingml/2006/diagram" xmlns:r="http://schemas.openxmlformats.org/officeDocument/2006/relationships" r:dm="rId3" r:lo="rId4" r:qs="rId5" r:cs="rId6"/>
            </a:graphicData>
          </a:graphic>
        </p:graphicFrame>
        <p:grpSp>
          <p:nvGrpSpPr>
            <p:cNvPr id="71" name="Group 70"/>
            <p:cNvGrpSpPr/>
            <p:nvPr/>
          </p:nvGrpSpPr>
          <p:grpSpPr>
            <a:xfrm>
              <a:off x="8839200" y="16002000"/>
              <a:ext cx="1831032" cy="744066"/>
              <a:chOff x="8839200" y="16002000"/>
              <a:chExt cx="1831032" cy="744066"/>
            </a:xfrm>
          </p:grpSpPr>
          <p:grpSp>
            <p:nvGrpSpPr>
              <p:cNvPr id="59" name="Group 58"/>
              <p:cNvGrpSpPr/>
              <p:nvPr/>
            </p:nvGrpSpPr>
            <p:grpSpPr>
              <a:xfrm>
                <a:off x="9182100" y="16002000"/>
                <a:ext cx="1488132" cy="744066"/>
                <a:chOff x="4654019" y="2142566"/>
                <a:chExt cx="1488132" cy="744066"/>
              </a:xfrm>
            </p:grpSpPr>
            <p:sp>
              <p:nvSpPr>
                <p:cNvPr id="65" name="Rounded Rectangle 64"/>
                <p:cNvSpPr/>
                <p:nvPr/>
              </p:nvSpPr>
              <p:spPr>
                <a:xfrm>
                  <a:off x="4654019" y="2142566"/>
                  <a:ext cx="1488132" cy="744066"/>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68" name="Rounded Rectangle 4"/>
                <p:cNvSpPr/>
                <p:nvPr/>
              </p:nvSpPr>
              <p:spPr>
                <a:xfrm>
                  <a:off x="4675812" y="2164359"/>
                  <a:ext cx="1444545" cy="70048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2200" b="1" kern="1200" dirty="0" smtClean="0">
                      <a:solidFill>
                        <a:schemeClr val="tx1"/>
                      </a:solidFill>
                    </a:rPr>
                    <a:t>Behavior</a:t>
                  </a:r>
                  <a:endParaRPr lang="en-US" sz="2200" b="1" kern="1200" dirty="0">
                    <a:solidFill>
                      <a:schemeClr val="tx1"/>
                    </a:solidFill>
                  </a:endParaRPr>
                </a:p>
              </p:txBody>
            </p:sp>
          </p:grpSp>
          <p:sp>
            <p:nvSpPr>
              <p:cNvPr id="69" name="Right Arrow 68"/>
              <p:cNvSpPr/>
              <p:nvPr/>
            </p:nvSpPr>
            <p:spPr>
              <a:xfrm>
                <a:off x="8839200" y="16306800"/>
                <a:ext cx="228600" cy="152400"/>
              </a:xfrm>
              <a:prstGeom prst="righ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86" name="TextBox 85"/>
          <p:cNvSpPr txBox="1"/>
          <p:nvPr/>
        </p:nvSpPr>
        <p:spPr>
          <a:xfrm>
            <a:off x="22021800" y="17602200"/>
            <a:ext cx="10896600" cy="4401205"/>
          </a:xfrm>
          <a:prstGeom prst="rect">
            <a:avLst/>
          </a:prstGeom>
          <a:noFill/>
        </p:spPr>
        <p:txBody>
          <a:bodyPr wrap="square" rtlCol="0">
            <a:spAutoFit/>
          </a:bodyPr>
          <a:lstStyle/>
          <a:p>
            <a:pPr marL="228600" indent="-228600">
              <a:buFont typeface="Wingdings" pitchFamily="2" charset="2"/>
              <a:buChar char="§"/>
            </a:pPr>
            <a:r>
              <a:rPr lang="en-US" sz="2800" b="1" dirty="0" smtClean="0"/>
              <a:t>While participants felt that no one would disapprove (37%), parents were the most frequently mentioned approving group (70%). </a:t>
            </a:r>
          </a:p>
          <a:p>
            <a:pPr marL="228600" indent="-228600">
              <a:buFont typeface="Wingdings" pitchFamily="2" charset="2"/>
              <a:buChar char="§"/>
            </a:pPr>
            <a:r>
              <a:rPr lang="en-US" sz="2800" b="1" dirty="0" smtClean="0"/>
              <a:t>Coding categories include:</a:t>
            </a:r>
          </a:p>
          <a:p>
            <a:pPr marL="628650" lvl="1" indent="-342900">
              <a:buFont typeface="Courier New" pitchFamily="49" charset="0"/>
              <a:buChar char="o"/>
            </a:pPr>
            <a:r>
              <a:rPr lang="en-US" sz="2800" b="1" dirty="0" smtClean="0"/>
              <a:t>Parents [parents, mom, dad]</a:t>
            </a:r>
          </a:p>
          <a:p>
            <a:pPr marL="628650" lvl="1" indent="-342900">
              <a:buFont typeface="Courier New" pitchFamily="49" charset="0"/>
              <a:buChar char="o"/>
            </a:pPr>
            <a:r>
              <a:rPr lang="en-US" sz="2800" b="1" dirty="0" smtClean="0"/>
              <a:t>Grandparents [grandparents, grandma, grandpa]</a:t>
            </a:r>
          </a:p>
          <a:p>
            <a:pPr marL="628650" lvl="1" indent="-342900">
              <a:buFont typeface="Courier New" pitchFamily="49" charset="0"/>
              <a:buChar char="o"/>
            </a:pPr>
            <a:r>
              <a:rPr lang="en-US" sz="2800" b="1" dirty="0" smtClean="0"/>
              <a:t>Family [family, uncle, aunt, cousin]</a:t>
            </a:r>
          </a:p>
          <a:p>
            <a:pPr marL="628650" lvl="1" indent="-342900">
              <a:buFont typeface="Courier New" pitchFamily="49" charset="0"/>
              <a:buChar char="o"/>
            </a:pPr>
            <a:r>
              <a:rPr lang="en-US" sz="2800" b="1" dirty="0" smtClean="0"/>
              <a:t>Siblings [brothers, sisters]</a:t>
            </a:r>
          </a:p>
          <a:p>
            <a:pPr marL="628650" lvl="1" indent="-342900">
              <a:buFont typeface="Courier New" pitchFamily="49" charset="0"/>
              <a:buChar char="o"/>
            </a:pPr>
            <a:r>
              <a:rPr lang="en-US" sz="2800" b="1" dirty="0" smtClean="0"/>
              <a:t>Teachers [teachers, coaches, gym teacher]</a:t>
            </a:r>
          </a:p>
          <a:p>
            <a:pPr marL="628650" lvl="1" indent="-342900">
              <a:buFont typeface="Courier New" pitchFamily="49" charset="0"/>
              <a:buChar char="o"/>
            </a:pPr>
            <a:r>
              <a:rPr lang="en-US" sz="2800" b="1" dirty="0" smtClean="0"/>
              <a:t>Health Professionals [doctor, nurse]</a:t>
            </a:r>
          </a:p>
          <a:p>
            <a:pPr marL="628650" lvl="1" indent="-342900">
              <a:buFont typeface="Courier New" pitchFamily="49" charset="0"/>
              <a:buChar char="o"/>
            </a:pPr>
            <a:r>
              <a:rPr lang="en-US" sz="2800" b="1" dirty="0" smtClean="0"/>
              <a:t>Friends [friends, church]</a:t>
            </a:r>
          </a:p>
        </p:txBody>
      </p:sp>
      <p:sp>
        <p:nvSpPr>
          <p:cNvPr id="48" name="TextBox 47"/>
          <p:cNvSpPr txBox="1"/>
          <p:nvPr/>
        </p:nvSpPr>
        <p:spPr>
          <a:xfrm>
            <a:off x="41452800" y="228600"/>
            <a:ext cx="2209800" cy="369332"/>
          </a:xfrm>
          <a:prstGeom prst="rect">
            <a:avLst/>
          </a:prstGeom>
          <a:noFill/>
        </p:spPr>
        <p:txBody>
          <a:bodyPr wrap="square" rtlCol="0">
            <a:spAutoFit/>
          </a:bodyPr>
          <a:lstStyle/>
          <a:p>
            <a:r>
              <a:rPr lang="en-US" sz="1800" b="1" dirty="0" smtClean="0"/>
              <a:t>Abstract ID #200076</a:t>
            </a:r>
            <a:endParaRPr lang="en-US" sz="1800" b="1" dirty="0"/>
          </a:p>
        </p:txBody>
      </p:sp>
      <p:sp>
        <p:nvSpPr>
          <p:cNvPr id="63" name="TextBox 62"/>
          <p:cNvSpPr txBox="1"/>
          <p:nvPr/>
        </p:nvSpPr>
        <p:spPr>
          <a:xfrm>
            <a:off x="11125200" y="30480000"/>
            <a:ext cx="10896600" cy="2123658"/>
          </a:xfrm>
          <a:prstGeom prst="rect">
            <a:avLst/>
          </a:prstGeom>
          <a:noFill/>
        </p:spPr>
        <p:txBody>
          <a:bodyPr wrap="square" rtlCol="0">
            <a:spAutoFit/>
          </a:bodyPr>
          <a:lstStyle/>
          <a:p>
            <a:pPr marL="231775" indent="-231775">
              <a:buFont typeface="Wingdings" pitchFamily="2" charset="2"/>
              <a:buChar char="§"/>
            </a:pPr>
            <a:r>
              <a:rPr lang="en-US" sz="2800" b="1" dirty="0" smtClean="0"/>
              <a:t>Thirty-five percent of participants identified ‘will make me fit’ as the most salient advantage of playing indoors and the most salient disadvantage was the fear of breaking something (35%). </a:t>
            </a:r>
          </a:p>
          <a:p>
            <a:r>
              <a:rPr lang="en-US" sz="2400" dirty="0" smtClean="0"/>
              <a:t> </a:t>
            </a:r>
          </a:p>
          <a:p>
            <a:endParaRPr lang="en-US" sz="2400" dirty="0"/>
          </a:p>
        </p:txBody>
      </p:sp>
      <p:sp>
        <p:nvSpPr>
          <p:cNvPr id="75" name="TextBox 74"/>
          <p:cNvSpPr txBox="1"/>
          <p:nvPr/>
        </p:nvSpPr>
        <p:spPr>
          <a:xfrm>
            <a:off x="33147000" y="11887200"/>
            <a:ext cx="10363200" cy="11295397"/>
          </a:xfrm>
          <a:prstGeom prst="rect">
            <a:avLst/>
          </a:prstGeom>
          <a:noFill/>
        </p:spPr>
        <p:txBody>
          <a:bodyPr wrap="square" rtlCol="0">
            <a:spAutoFit/>
          </a:bodyPr>
          <a:lstStyle/>
          <a:p>
            <a:pPr marL="285750" indent="-285750">
              <a:buFont typeface="Wingdings" pitchFamily="2" charset="2"/>
              <a:buChar char="§"/>
            </a:pPr>
            <a:r>
              <a:rPr lang="en-US" sz="2800" b="1" dirty="0" smtClean="0"/>
              <a:t>This study shows the utility TPB and application of a salient belief elicitation for identifying common behavioral beliefs of adolescents toward indoor active play. </a:t>
            </a:r>
          </a:p>
          <a:p>
            <a:pPr marL="285750" indent="-285750">
              <a:buFont typeface="Wingdings" pitchFamily="2" charset="2"/>
              <a:buChar char="§"/>
            </a:pPr>
            <a:r>
              <a:rPr lang="en-US" sz="2800" b="1" dirty="0" smtClean="0"/>
              <a:t>These results can be utilized by practitioners to better formulate theory-based interventional programs to promote indoor play as an option for adolescents to increase physical activity.  </a:t>
            </a:r>
          </a:p>
          <a:p>
            <a:pPr marL="285750" indent="-285750">
              <a:buFont typeface="Wingdings" pitchFamily="2" charset="2"/>
              <a:buChar char="§"/>
            </a:pPr>
            <a:r>
              <a:rPr lang="en-US" sz="2800" b="1" dirty="0" smtClean="0"/>
              <a:t>Although many respondents mentioned that no one would disapprove of the activity, parents were mentioned as a frequent positive referent and also somewhat as a negative referent. Future interventions could be aimed at parents for encouraging indoor active play.  </a:t>
            </a:r>
          </a:p>
          <a:p>
            <a:pPr marL="285750" indent="-285750">
              <a:buFont typeface="Wingdings" pitchFamily="2" charset="2"/>
              <a:buChar char="§"/>
            </a:pPr>
            <a:r>
              <a:rPr lang="en-US" sz="2800" b="1" dirty="0" smtClean="0"/>
              <a:t>Because space and time were salient circumstances to increasing indoor play, practical solutions to help adolescents may include setting a routine play time, and having furniture pushed close to walls or a room designated for play</a:t>
            </a:r>
            <a:r>
              <a:rPr lang="en-US" sz="2800" dirty="0" smtClean="0"/>
              <a:t>.  </a:t>
            </a:r>
            <a:r>
              <a:rPr lang="en-US" sz="2800" b="1" dirty="0" smtClean="0"/>
              <a:t>Further research to evaluate the home environment and how space can be used to facilitate active play is warranted.</a:t>
            </a:r>
          </a:p>
          <a:p>
            <a:pPr marL="285750" indent="-285750">
              <a:buFont typeface="Wingdings" pitchFamily="2" charset="2"/>
              <a:buChar char="§"/>
            </a:pPr>
            <a:r>
              <a:rPr lang="en-US" sz="2800" b="1" dirty="0" smtClean="0"/>
              <a:t>Future research will utilize the qualitative findings from this study to develop a closed-ended instrument for a quantitative analysis of adolescents’ salient beliefs toward indoor active play, or as determinants to target in an intervention. This study contributes the specific language used by participants and underlying themes regarding beliefs about active indoor play. </a:t>
            </a:r>
          </a:p>
          <a:p>
            <a:pPr marL="285750" indent="-285750"/>
            <a:endParaRPr lang="en-US" sz="2800" dirty="0" smtClean="0"/>
          </a:p>
          <a:p>
            <a:pPr marL="285750" indent="-285750">
              <a:buFont typeface="Wingdings" pitchFamily="2" charset="2"/>
              <a:buChar char="§"/>
            </a:pPr>
            <a:endParaRPr lang="en-US" sz="2800" b="1" dirty="0" smtClean="0"/>
          </a:p>
        </p:txBody>
      </p:sp>
      <p:graphicFrame>
        <p:nvGraphicFramePr>
          <p:cNvPr id="61" name="Chart 60"/>
          <p:cNvGraphicFramePr/>
          <p:nvPr/>
        </p:nvGraphicFramePr>
        <p:xfrm>
          <a:off x="10972800" y="7848600"/>
          <a:ext cx="6172200" cy="4267200"/>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72" name="Chart 71"/>
          <p:cNvGraphicFramePr/>
          <p:nvPr/>
        </p:nvGraphicFramePr>
        <p:xfrm>
          <a:off x="16078200" y="7848600"/>
          <a:ext cx="5943600" cy="4343400"/>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84" name="Chart 83"/>
          <p:cNvGraphicFramePr/>
          <p:nvPr/>
        </p:nvGraphicFramePr>
        <p:xfrm>
          <a:off x="11049000" y="22783800"/>
          <a:ext cx="10820400" cy="7010400"/>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85" name="Chart 84"/>
          <p:cNvGraphicFramePr/>
          <p:nvPr/>
        </p:nvGraphicFramePr>
        <p:xfrm>
          <a:off x="11049000" y="14401800"/>
          <a:ext cx="10820400" cy="716280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89" name="Chart 88"/>
          <p:cNvGraphicFramePr/>
          <p:nvPr/>
        </p:nvGraphicFramePr>
        <p:xfrm>
          <a:off x="21945600" y="5715000"/>
          <a:ext cx="10972800" cy="59436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91" name="Chart 90"/>
          <p:cNvGraphicFramePr/>
          <p:nvPr/>
        </p:nvGraphicFramePr>
        <p:xfrm>
          <a:off x="21945600" y="11582400"/>
          <a:ext cx="11049000" cy="6019800"/>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94" name="Chart 93"/>
          <p:cNvGraphicFramePr/>
          <p:nvPr/>
        </p:nvGraphicFramePr>
        <p:xfrm>
          <a:off x="21945600" y="26441400"/>
          <a:ext cx="11049000" cy="4114800"/>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95" name="Chart 94"/>
          <p:cNvGraphicFramePr/>
          <p:nvPr/>
        </p:nvGraphicFramePr>
        <p:xfrm>
          <a:off x="21869400" y="22326600"/>
          <a:ext cx="10972800" cy="4191000"/>
        </p:xfrm>
        <a:graphic>
          <a:graphicData uri="http://schemas.openxmlformats.org/drawingml/2006/chart">
            <c:chart xmlns:c="http://schemas.openxmlformats.org/drawingml/2006/chart" xmlns:r="http://schemas.openxmlformats.org/officeDocument/2006/relationships" r:id="rId15"/>
          </a:graphicData>
        </a:graphic>
      </p:graphicFrame>
      <p:sp>
        <p:nvSpPr>
          <p:cNvPr id="96" name="TextBox 95"/>
          <p:cNvSpPr txBox="1"/>
          <p:nvPr/>
        </p:nvSpPr>
        <p:spPr>
          <a:xfrm>
            <a:off x="11049000" y="13016805"/>
            <a:ext cx="10972800" cy="1384995"/>
          </a:xfrm>
          <a:prstGeom prst="rect">
            <a:avLst/>
          </a:prstGeom>
          <a:noFill/>
        </p:spPr>
        <p:txBody>
          <a:bodyPr wrap="square" rtlCol="0">
            <a:spAutoFit/>
          </a:bodyPr>
          <a:lstStyle/>
          <a:p>
            <a:pPr marL="228600" lvl="1" indent="-228600"/>
            <a:r>
              <a:rPr lang="en-US" sz="2800" b="1" i="1" dirty="0" smtClean="0"/>
              <a:t>Note: </a:t>
            </a:r>
            <a:r>
              <a:rPr lang="en-US" sz="2800" b="1" dirty="0" smtClean="0"/>
              <a:t>For the following tables, participants could have provided multiple responses to each question, therefore, totals can sum to greater than 100%.</a:t>
            </a:r>
          </a:p>
        </p:txBody>
      </p:sp>
      <p:sp>
        <p:nvSpPr>
          <p:cNvPr id="97" name="TextBox 96"/>
          <p:cNvSpPr txBox="1"/>
          <p:nvPr/>
        </p:nvSpPr>
        <p:spPr>
          <a:xfrm>
            <a:off x="22098000" y="30556200"/>
            <a:ext cx="10668000" cy="2677656"/>
          </a:xfrm>
          <a:prstGeom prst="rect">
            <a:avLst/>
          </a:prstGeom>
          <a:noFill/>
        </p:spPr>
        <p:txBody>
          <a:bodyPr wrap="square" rtlCol="0">
            <a:spAutoFit/>
          </a:bodyPr>
          <a:lstStyle/>
          <a:p>
            <a:r>
              <a:rPr lang="en-US" sz="2800" b="1" dirty="0" smtClean="0"/>
              <a:t>The most salient circumstance that would make it easy to play indoors is to have a enough space (29%) which included not having things in the room that could break (11%). The top barrier to playing indoors was not having time (59%) which included having other activities like chores, homework, and after-school activities (41%).</a:t>
            </a:r>
          </a:p>
          <a:p>
            <a:endParaRPr lang="en-US" sz="2800" dirty="0"/>
          </a:p>
        </p:txBody>
      </p:sp>
      <p:sp>
        <p:nvSpPr>
          <p:cNvPr id="98" name="TextBox 97"/>
          <p:cNvSpPr txBox="1"/>
          <p:nvPr/>
        </p:nvSpPr>
        <p:spPr>
          <a:xfrm>
            <a:off x="33147000" y="5791200"/>
            <a:ext cx="10363200" cy="5262979"/>
          </a:xfrm>
          <a:prstGeom prst="rect">
            <a:avLst/>
          </a:prstGeom>
          <a:noFill/>
        </p:spPr>
        <p:txBody>
          <a:bodyPr wrap="square" rtlCol="0">
            <a:spAutoFit/>
          </a:bodyPr>
          <a:lstStyle/>
          <a:p>
            <a:pPr marL="285750" indent="-285750">
              <a:buFont typeface="Wingdings" pitchFamily="2" charset="2"/>
              <a:buChar char="§"/>
            </a:pPr>
            <a:r>
              <a:rPr lang="en-US" sz="2800" b="1" dirty="0" smtClean="0"/>
              <a:t>The youth participants recognized that active indoor play is a viable option for helping them become more fit or healthier. However, having the time to play indoors is recognized by participants as a salient circumstance for the behavior to be feasible.</a:t>
            </a:r>
          </a:p>
          <a:p>
            <a:pPr marL="285750" indent="-285750">
              <a:buFont typeface="Wingdings" pitchFamily="2" charset="2"/>
              <a:buChar char="§"/>
            </a:pPr>
            <a:r>
              <a:rPr lang="en-US" sz="2800" b="1" dirty="0" smtClean="0"/>
              <a:t>Participants felt that having space is a principal facilitator in order to play actively indoors. To participants, this meant having room, but also not having anything in the room that could break which is mentioned as the most salient disadvantage and additionally as a key circumstance.</a:t>
            </a:r>
          </a:p>
          <a:p>
            <a:pPr marL="285750" indent="-285750">
              <a:buFont typeface="Wingdings" pitchFamily="2" charset="2"/>
              <a:buChar char="§"/>
            </a:pPr>
            <a:r>
              <a:rPr lang="en-US" sz="2800" b="1" dirty="0" smtClean="0"/>
              <a:t>The results also suggest that parents are the primary source of approval in the youths’ behavior to play indoors.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3042</TotalTime>
  <Words>1481</Words>
  <Application>Microsoft Macintosh PowerPoint</Application>
  <PresentationFormat>Custom</PresentationFormat>
  <Paragraphs>89</Paragraphs>
  <Slides>1</Slides>
  <Notes>0</Notes>
  <HiddenSlides>0</HiddenSlides>
  <MMClips>0</MMClips>
  <ScaleCrop>false</ScaleCrop>
  <HeadingPairs>
    <vt:vector size="4" baseType="variant">
      <vt:variant>
        <vt:lpstr>Design Template</vt:lpstr>
      </vt:variant>
      <vt:variant>
        <vt:i4>1</vt:i4>
      </vt:variant>
      <vt:variant>
        <vt:lpstr>Slide Titles</vt:lpstr>
      </vt:variant>
      <vt:variant>
        <vt:i4>1</vt:i4>
      </vt:variant>
    </vt:vector>
  </HeadingPairs>
  <TitlesOfParts>
    <vt:vector size="2" baseType="lpstr">
      <vt:lpstr>Office Theme</vt:lpstr>
      <vt:lpstr>Active Indoor Play: Salient Beliefs Held by Adolescents from Rural Middle Schools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Whose opinion do we care about when it comes to healthy eating?  A qualitative comparison of men and women</dc:title>
  <dc:creator>Ryan &amp; Laurel Stevenson</dc:creator>
  <cp:lastModifiedBy>Ellen Coe</cp:lastModifiedBy>
  <cp:revision>189</cp:revision>
  <dcterms:created xsi:type="dcterms:W3CDTF">2011-10-30T12:25:57Z</dcterms:created>
  <dcterms:modified xsi:type="dcterms:W3CDTF">2011-10-31T04:11:40Z</dcterms:modified>
</cp:coreProperties>
</file>