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8" r:id="rId3"/>
    <p:sldId id="257" r:id="rId4"/>
    <p:sldId id="259" r:id="rId5"/>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BC1"/>
    <a:srgbClr val="FBFCC0"/>
    <a:srgbClr val="FCDBC0"/>
    <a:srgbClr val="D9DD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216" y="-240"/>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rlong\My%20Documents\SurveySummary_01072011.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rlong\My%20Documents\SurveySummary_01072011.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rlong\My%20Documents\SurveySummary_01072011.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rlong\My%20Documents\SurveySummary_0107201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title>
      <c:tx>
        <c:rich>
          <a:bodyPr/>
          <a:lstStyle/>
          <a:p>
            <a:pPr>
              <a:defRPr sz="1400"/>
            </a:pPr>
            <a:r>
              <a:rPr lang="en-US" sz="1400"/>
              <a:t>What are the sources of your current emergency preparedness funds? (Please check all that apply.)</a:t>
            </a:r>
          </a:p>
        </c:rich>
      </c:tx>
      <c:layout/>
      <c:overlay val="0"/>
    </c:title>
    <c:autoTitleDeleted val="0"/>
    <c:plotArea>
      <c:layout>
        <c:manualLayout>
          <c:layoutTarget val="inner"/>
          <c:xMode val="edge"/>
          <c:yMode val="edge"/>
          <c:x val="0.43435968941382325"/>
          <c:y val="0.26757511193453759"/>
          <c:w val="0.52016586468358117"/>
          <c:h val="0.68928763316350161"/>
        </c:manualLayout>
      </c:layout>
      <c:barChart>
        <c:barDir val="bar"/>
        <c:grouping val="clustered"/>
        <c:varyColors val="0"/>
        <c:ser>
          <c:idx val="0"/>
          <c:order val="0"/>
          <c:invertIfNegative val="0"/>
          <c:cat>
            <c:strRef>
              <c:f>'Question 25'!$A$4:$A$10</c:f>
              <c:strCache>
                <c:ptCount val="7"/>
                <c:pt idx="0">
                  <c:v>a. Federal</c:v>
                </c:pt>
                <c:pt idx="1">
                  <c:v>b. State</c:v>
                </c:pt>
                <c:pt idx="2">
                  <c:v>c. Local (cities, counties)</c:v>
                </c:pt>
                <c:pt idx="3">
                  <c:v>d. Private (example foundations)</c:v>
                </c:pt>
                <c:pt idx="4">
                  <c:v>e. Tribal</c:v>
                </c:pt>
                <c:pt idx="5">
                  <c:v>f. Currently don’t have any funds for emergency preparedness</c:v>
                </c:pt>
                <c:pt idx="6">
                  <c:v>g. Don’t know</c:v>
                </c:pt>
              </c:strCache>
            </c:strRef>
          </c:cat>
          <c:val>
            <c:numRef>
              <c:f>'Question 25'!$C$4:$C$10</c:f>
              <c:numCache>
                <c:formatCode>0%</c:formatCode>
                <c:ptCount val="7"/>
                <c:pt idx="0">
                  <c:v>0.34100000000000008</c:v>
                </c:pt>
                <c:pt idx="1">
                  <c:v>4.5000000000000005E-2</c:v>
                </c:pt>
                <c:pt idx="2">
                  <c:v>4.5000000000000005E-2</c:v>
                </c:pt>
                <c:pt idx="3">
                  <c:v>6.8000000000000019E-2</c:v>
                </c:pt>
                <c:pt idx="4">
                  <c:v>0.34100000000000008</c:v>
                </c:pt>
                <c:pt idx="5">
                  <c:v>0.40900000000000003</c:v>
                </c:pt>
                <c:pt idx="6">
                  <c:v>0.13600000000000001</c:v>
                </c:pt>
              </c:numCache>
            </c:numRef>
          </c:val>
        </c:ser>
        <c:dLbls>
          <c:showLegendKey val="0"/>
          <c:showVal val="0"/>
          <c:showCatName val="0"/>
          <c:showSerName val="0"/>
          <c:showPercent val="0"/>
          <c:showBubbleSize val="0"/>
        </c:dLbls>
        <c:gapWidth val="150"/>
        <c:axId val="98575872"/>
        <c:axId val="98577408"/>
      </c:barChart>
      <c:catAx>
        <c:axId val="98575872"/>
        <c:scaling>
          <c:orientation val="maxMin"/>
        </c:scaling>
        <c:delete val="0"/>
        <c:axPos val="l"/>
        <c:numFmt formatCode="General" sourceLinked="0"/>
        <c:majorTickMark val="out"/>
        <c:minorTickMark val="none"/>
        <c:tickLblPos val="nextTo"/>
        <c:txPr>
          <a:bodyPr rot="0" vert="horz"/>
          <a:lstStyle/>
          <a:p>
            <a:pPr>
              <a:defRPr sz="1200"/>
            </a:pPr>
            <a:endParaRPr lang="en-US"/>
          </a:p>
        </c:txPr>
        <c:crossAx val="98577408"/>
        <c:crosses val="autoZero"/>
        <c:auto val="1"/>
        <c:lblAlgn val="ctr"/>
        <c:lblOffset val="100"/>
        <c:tickMarkSkip val="1"/>
        <c:noMultiLvlLbl val="0"/>
      </c:catAx>
      <c:valAx>
        <c:axId val="98577408"/>
        <c:scaling>
          <c:orientation val="minMax"/>
        </c:scaling>
        <c:delete val="0"/>
        <c:axPos val="t"/>
        <c:majorGridlines/>
        <c:numFmt formatCode="0%" sourceLinked="1"/>
        <c:majorTickMark val="out"/>
        <c:minorTickMark val="none"/>
        <c:tickLblPos val="nextTo"/>
        <c:txPr>
          <a:bodyPr rot="0" vert="horz"/>
          <a:lstStyle/>
          <a:p>
            <a:pPr>
              <a:defRPr/>
            </a:pPr>
            <a:endParaRPr lang="en-US"/>
          </a:p>
        </c:txPr>
        <c:crossAx val="98575872"/>
        <c:crossesAt val="1"/>
        <c:crossBetween val="between"/>
      </c:valAx>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title>
      <c:tx>
        <c:rich>
          <a:bodyPr/>
          <a:lstStyle/>
          <a:p>
            <a:pPr>
              <a:defRPr sz="1400"/>
            </a:pPr>
            <a:r>
              <a:rPr lang="en-US" sz="1400"/>
              <a:t>How prepared do you believe your Tribe/Band is overall to deal with a disaster?</a:t>
            </a:r>
          </a:p>
        </c:rich>
      </c:tx>
      <c:layout/>
      <c:overlay val="0"/>
    </c:title>
    <c:autoTitleDeleted val="0"/>
    <c:plotArea>
      <c:layout/>
      <c:barChart>
        <c:barDir val="col"/>
        <c:grouping val="clustered"/>
        <c:varyColors val="0"/>
        <c:ser>
          <c:idx val="0"/>
          <c:order val="0"/>
          <c:invertIfNegative val="0"/>
          <c:cat>
            <c:strRef>
              <c:f>'Question 11'!$A$4:$A$7</c:f>
              <c:strCache>
                <c:ptCount val="4"/>
                <c:pt idx="0">
                  <c:v>a. Adequately prepared</c:v>
                </c:pt>
                <c:pt idx="1">
                  <c:v>b. Somewhat prepared</c:v>
                </c:pt>
                <c:pt idx="2">
                  <c:v>c. Somewhat unprepared</c:v>
                </c:pt>
                <c:pt idx="3">
                  <c:v>d. Not at all prepared</c:v>
                </c:pt>
              </c:strCache>
            </c:strRef>
          </c:cat>
          <c:val>
            <c:numRef>
              <c:f>'Question 11'!$C$4:$C$7</c:f>
              <c:numCache>
                <c:formatCode>0%</c:formatCode>
                <c:ptCount val="4"/>
                <c:pt idx="0">
                  <c:v>8.9000000000000037E-2</c:v>
                </c:pt>
                <c:pt idx="1">
                  <c:v>0.51100000000000001</c:v>
                </c:pt>
                <c:pt idx="2">
                  <c:v>0.17800000000000005</c:v>
                </c:pt>
                <c:pt idx="3">
                  <c:v>0.222</c:v>
                </c:pt>
              </c:numCache>
            </c:numRef>
          </c:val>
        </c:ser>
        <c:dLbls>
          <c:showLegendKey val="0"/>
          <c:showVal val="0"/>
          <c:showCatName val="0"/>
          <c:showSerName val="0"/>
          <c:showPercent val="0"/>
          <c:showBubbleSize val="0"/>
        </c:dLbls>
        <c:gapWidth val="100"/>
        <c:axId val="98585216"/>
        <c:axId val="98587008"/>
      </c:barChart>
      <c:catAx>
        <c:axId val="98585216"/>
        <c:scaling>
          <c:orientation val="minMax"/>
        </c:scaling>
        <c:delete val="0"/>
        <c:axPos val="b"/>
        <c:numFmt formatCode="General" sourceLinked="1"/>
        <c:majorTickMark val="out"/>
        <c:minorTickMark val="none"/>
        <c:tickLblPos val="nextTo"/>
        <c:txPr>
          <a:bodyPr/>
          <a:lstStyle/>
          <a:p>
            <a:pPr>
              <a:defRPr sz="1200"/>
            </a:pPr>
            <a:endParaRPr lang="en-US"/>
          </a:p>
        </c:txPr>
        <c:crossAx val="98587008"/>
        <c:crosses val="autoZero"/>
        <c:auto val="1"/>
        <c:lblAlgn val="ctr"/>
        <c:lblOffset val="100"/>
        <c:noMultiLvlLbl val="0"/>
      </c:catAx>
      <c:valAx>
        <c:axId val="98587008"/>
        <c:scaling>
          <c:orientation val="minMax"/>
        </c:scaling>
        <c:delete val="0"/>
        <c:axPos val="l"/>
        <c:majorGridlines/>
        <c:title>
          <c:tx>
            <c:rich>
              <a:bodyPr rot="-5400000" vert="horz"/>
              <a:lstStyle/>
              <a:p>
                <a:pPr>
                  <a:defRPr/>
                </a:pPr>
                <a:r>
                  <a:rPr lang="en-US"/>
                  <a:t>Respondents</a:t>
                </a:r>
              </a:p>
            </c:rich>
          </c:tx>
          <c:layout/>
          <c:overlay val="0"/>
        </c:title>
        <c:numFmt formatCode="0%" sourceLinked="1"/>
        <c:majorTickMark val="out"/>
        <c:minorTickMark val="none"/>
        <c:tickLblPos val="nextTo"/>
        <c:crossAx val="98585216"/>
        <c:crosses val="autoZero"/>
        <c:crossBetween val="between"/>
      </c:valAx>
    </c:plotArea>
    <c:plotVisOnly val="1"/>
    <c:dispBlanksAs val="zero"/>
    <c:showDLblsOverMax val="0"/>
  </c:chart>
  <c:spPr>
    <a:solidFill>
      <a:schemeClr val="lt1"/>
    </a:solidFill>
    <a:ln w="2540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1"/>
    <c:plotArea>
      <c:layout>
        <c:manualLayout>
          <c:layoutTarget val="inner"/>
          <c:xMode val="edge"/>
          <c:yMode val="edge"/>
          <c:x val="0.23455466307917539"/>
          <c:y val="0.16569262175561375"/>
          <c:w val="0.54747358841451355"/>
          <c:h val="0.75657808398950177"/>
        </c:manualLayout>
      </c:layout>
      <c:pieChart>
        <c:varyColors val="1"/>
        <c:ser>
          <c:idx val="0"/>
          <c:order val="0"/>
          <c:tx>
            <c:strRef>
              <c:f>'Question 38'!$N$16:$P$16</c:f>
              <c:strCache>
                <c:ptCount val="1"/>
                <c:pt idx="0">
                  <c:v>Non-Tribal Tribal and Non-Tribal Tribal</c:v>
                </c:pt>
              </c:strCache>
            </c:strRef>
          </c:tx>
          <c:dLbls>
            <c:dLbl>
              <c:idx val="0"/>
              <c:layout>
                <c:manualLayout>
                  <c:x val="3.8015543547794371E-2"/>
                  <c:y val="-4.9180883639545057E-2"/>
                </c:manualLayout>
              </c:layout>
              <c:showLegendKey val="0"/>
              <c:showVal val="0"/>
              <c:showCatName val="1"/>
              <c:showSerName val="0"/>
              <c:showPercent val="1"/>
              <c:showBubbleSize val="0"/>
            </c:dLbl>
            <c:dLbl>
              <c:idx val="1"/>
              <c:layout>
                <c:manualLayout>
                  <c:x val="-1.3799186073416722E-2"/>
                  <c:y val="4.680191017789443E-2"/>
                </c:manualLayout>
              </c:layout>
              <c:showLegendKey val="0"/>
              <c:showVal val="0"/>
              <c:showCatName val="1"/>
              <c:showSerName val="0"/>
              <c:showPercent val="1"/>
              <c:showBubbleSize val="0"/>
            </c:dLbl>
            <c:dLbl>
              <c:idx val="2"/>
              <c:layout>
                <c:manualLayout>
                  <c:x val="-0.10153457742432442"/>
                  <c:y val="8.8748177311169518E-2"/>
                </c:manualLayout>
              </c:layout>
              <c:dLblPos val="bestFit"/>
              <c:showLegendKey val="0"/>
              <c:showVal val="0"/>
              <c:showCatName val="1"/>
              <c:showSerName val="0"/>
              <c:showPercent val="1"/>
              <c:showBubbleSize val="0"/>
            </c:dLbl>
            <c:txPr>
              <a:bodyPr/>
              <a:lstStyle/>
              <a:p>
                <a:pPr>
                  <a:defRPr sz="1200"/>
                </a:pPr>
                <a:endParaRPr lang="en-US"/>
              </a:p>
            </c:txPr>
            <c:showLegendKey val="0"/>
            <c:showVal val="0"/>
            <c:showCatName val="1"/>
            <c:showSerName val="0"/>
            <c:showPercent val="1"/>
            <c:showBubbleSize val="0"/>
            <c:showLeaderLines val="1"/>
          </c:dLbls>
          <c:cat>
            <c:strRef>
              <c:f>'Question 38'!$N$16:$P$16</c:f>
              <c:strCache>
                <c:ptCount val="3"/>
                <c:pt idx="0">
                  <c:v>Non-Tribal</c:v>
                </c:pt>
                <c:pt idx="1">
                  <c:v>Tribal and Non-Tribal</c:v>
                </c:pt>
                <c:pt idx="2">
                  <c:v>Tribal</c:v>
                </c:pt>
              </c:strCache>
            </c:strRef>
          </c:cat>
          <c:val>
            <c:numRef>
              <c:f>'Question 38'!$N$17:$P$17</c:f>
              <c:numCache>
                <c:formatCode>General</c:formatCode>
                <c:ptCount val="3"/>
                <c:pt idx="0">
                  <c:v>1299</c:v>
                </c:pt>
                <c:pt idx="1">
                  <c:v>195</c:v>
                </c:pt>
                <c:pt idx="2" formatCode="0">
                  <c:v>320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chemeClr val="lt1"/>
    </a:solidFill>
    <a:ln w="2540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1"/>
    <c:plotArea>
      <c:layout>
        <c:manualLayout>
          <c:layoutTarget val="inner"/>
          <c:xMode val="edge"/>
          <c:yMode val="edge"/>
          <c:x val="0.35730232174975629"/>
          <c:y val="0.44448328428021022"/>
          <c:w val="0.37606854035945242"/>
          <c:h val="0.50233356906220017"/>
        </c:manualLayout>
      </c:layout>
      <c:pieChart>
        <c:varyColors val="1"/>
        <c:ser>
          <c:idx val="0"/>
          <c:order val="0"/>
          <c:dLbls>
            <c:dLbl>
              <c:idx val="0"/>
              <c:layout>
                <c:manualLayout>
                  <c:x val="0.10780493584135326"/>
                  <c:y val="1.7633781071483712E-2"/>
                </c:manualLayout>
              </c:layout>
              <c:dLblPos val="bestFit"/>
              <c:showLegendKey val="0"/>
              <c:showVal val="1"/>
              <c:showCatName val="1"/>
              <c:showSerName val="0"/>
              <c:showPercent val="0"/>
              <c:showBubbleSize val="0"/>
            </c:dLbl>
            <c:dLbl>
              <c:idx val="1"/>
              <c:layout>
                <c:manualLayout>
                  <c:x val="0.18191345873432518"/>
                  <c:y val="-0.23954948278524038"/>
                </c:manualLayout>
              </c:layout>
              <c:dLblPos val="bestFit"/>
              <c:showLegendKey val="0"/>
              <c:showVal val="1"/>
              <c:showCatName val="1"/>
              <c:showSerName val="0"/>
              <c:showPercent val="0"/>
              <c:showBubbleSize val="0"/>
            </c:dLbl>
            <c:dLbl>
              <c:idx val="2"/>
              <c:layout>
                <c:manualLayout>
                  <c:x val="-0.11802836626254586"/>
                  <c:y val="0.13898527525991308"/>
                </c:manualLayout>
              </c:layout>
              <c:dLblPos val="bestFit"/>
              <c:showLegendKey val="0"/>
              <c:showVal val="1"/>
              <c:showCatName val="1"/>
              <c:showSerName val="0"/>
              <c:showPercent val="0"/>
              <c:showBubbleSize val="0"/>
            </c:dLbl>
            <c:txPr>
              <a:bodyPr/>
              <a:lstStyle/>
              <a:p>
                <a:pPr>
                  <a:defRPr sz="1200"/>
                </a:pPr>
                <a:endParaRPr lang="en-US"/>
              </a:p>
            </c:txPr>
            <c:showLegendKey val="0"/>
            <c:showVal val="1"/>
            <c:showCatName val="1"/>
            <c:showSerName val="0"/>
            <c:showPercent val="0"/>
            <c:showBubbleSize val="0"/>
            <c:showLeaderLines val="1"/>
          </c:dLbls>
          <c:cat>
            <c:strRef>
              <c:f>'Question 45'!$A$4:$A$6</c:f>
              <c:strCache>
                <c:ptCount val="3"/>
                <c:pt idx="0">
                  <c:v>Yes</c:v>
                </c:pt>
                <c:pt idx="1">
                  <c:v>No</c:v>
                </c:pt>
                <c:pt idx="2">
                  <c:v>Don’t know</c:v>
                </c:pt>
              </c:strCache>
            </c:strRef>
          </c:cat>
          <c:val>
            <c:numRef>
              <c:f>'Question 45'!$C$4:$C$6</c:f>
              <c:numCache>
                <c:formatCode>0%</c:formatCode>
                <c:ptCount val="3"/>
                <c:pt idx="0">
                  <c:v>9.1000000000000025E-2</c:v>
                </c:pt>
                <c:pt idx="1">
                  <c:v>0.75000000000000011</c:v>
                </c:pt>
                <c:pt idx="2">
                  <c:v>0.15900000000000003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chemeClr val="lt1"/>
    </a:solidFill>
    <a:ln w="25400" cap="flat" cmpd="sng" algn="ctr">
      <a:solidFill>
        <a:schemeClr val="dk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3AF0BEF-213B-43A4-9C6F-FDF81CC1812C}" type="datetimeFigureOut">
              <a:rPr lang="en-US" smtClean="0"/>
              <a:t>10/27/2011</a:t>
            </a:fld>
            <a:endParaRPr lang="en-US"/>
          </a:p>
        </p:txBody>
      </p:sp>
      <p:sp>
        <p:nvSpPr>
          <p:cNvPr id="4" name="Slide Image Placeholder 3"/>
          <p:cNvSpPr>
            <a:spLocks noGrp="1" noRot="1" noChangeAspect="1"/>
          </p:cNvSpPr>
          <p:nvPr>
            <p:ph type="sldImg" idx="2"/>
          </p:nvPr>
        </p:nvSpPr>
        <p:spPr>
          <a:xfrm>
            <a:off x="2159000" y="696913"/>
            <a:ext cx="26924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70678-C4F6-48DE-885D-027003D6EE7A}" type="slidenum">
              <a:rPr lang="en-US" smtClean="0"/>
              <a:t>‹#›</a:t>
            </a:fld>
            <a:endParaRPr lang="en-US"/>
          </a:p>
        </p:txBody>
      </p:sp>
    </p:spTree>
    <p:extLst>
      <p:ext uri="{BB962C8B-B14F-4D97-AF65-F5344CB8AC3E}">
        <p14:creationId xmlns:p14="http://schemas.microsoft.com/office/powerpoint/2010/main" val="446698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070678-C4F6-48DE-885D-027003D6EE7A}" type="slidenum">
              <a:rPr lang="en-US" smtClean="0"/>
              <a:t>4</a:t>
            </a:fld>
            <a:endParaRPr lang="en-US"/>
          </a:p>
        </p:txBody>
      </p:sp>
    </p:spTree>
    <p:extLst>
      <p:ext uri="{BB962C8B-B14F-4D97-AF65-F5344CB8AC3E}">
        <p14:creationId xmlns:p14="http://schemas.microsoft.com/office/powerpoint/2010/main" val="2963855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9B05C7-8BD3-4007-9609-16A2F58DEBE9}" type="datetime1">
              <a:rPr lang="en-US" smtClean="0"/>
              <a:t>10/27/2011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2202785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A12525-0A65-4DD1-AFE9-13AF6FC2E797}" type="datetime1">
              <a:rPr lang="en-US" smtClean="0"/>
              <a:t>10/27/2011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1222038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9D618-3E7D-40E4-BE43-1EF53A191B85}" type="datetime1">
              <a:rPr lang="en-US" smtClean="0"/>
              <a:t>10/27/2011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4055290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63C3ED-DFB3-44A4-9906-7C4E28D84AF0}" type="datetime1">
              <a:rPr lang="en-US" smtClean="0"/>
              <a:t>10/27/2011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1280849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1A6473-D0DE-40B0-9352-EE95734EC36E}" type="datetime1">
              <a:rPr lang="en-US" smtClean="0"/>
              <a:t>10/27/2011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3338473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E87B8C-3E8F-4537-A97E-F82F6C1477C1}" type="datetime1">
              <a:rPr lang="en-US" smtClean="0"/>
              <a:t>10/27/2011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60543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C9D9D-9E78-4D50-9D33-83FD11DFF3D9}" type="datetime1">
              <a:rPr lang="en-US" smtClean="0"/>
              <a:t>10/27/2011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2819220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4CE24-6E61-4C71-B97D-42E2F09270A7}" type="datetime1">
              <a:rPr lang="en-US" smtClean="0"/>
              <a:t>10/27/2011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2523635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632E1C-F6C8-40D1-BF9A-643DC3A8BF1E}" type="datetime1">
              <a:rPr lang="en-US" smtClean="0"/>
              <a:t>10/27/2011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34686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6336D6-C82D-47EA-9BC9-6147D33DABF8}" type="datetime1">
              <a:rPr lang="en-US" smtClean="0"/>
              <a:t>10/27/2011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75514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20F40-5E83-4E89-9B36-0ED691F25D5E}" type="datetime1">
              <a:rPr lang="en-US" smtClean="0"/>
              <a:t>10/27/2011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A81B1-FACF-4DE9-A926-EC98C8C93E1B}" type="slidenum">
              <a:rPr lang="en-US" smtClean="0"/>
              <a:t>‹#›</a:t>
            </a:fld>
            <a:endParaRPr lang="en-US"/>
          </a:p>
        </p:txBody>
      </p:sp>
    </p:spTree>
    <p:extLst>
      <p:ext uri="{BB962C8B-B14F-4D97-AF65-F5344CB8AC3E}">
        <p14:creationId xmlns:p14="http://schemas.microsoft.com/office/powerpoint/2010/main" val="200103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F3660BB1-A146-4F40-AD6E-CD47C17E865E}" type="datetime1">
              <a:rPr lang="en-US" smtClean="0"/>
              <a:t>10/27/2011</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A90A81B1-FACF-4DE9-A926-EC98C8C93E1B}" type="slidenum">
              <a:rPr lang="en-US" smtClean="0"/>
              <a:t>‹#›</a:t>
            </a:fld>
            <a:endParaRPr lang="en-US"/>
          </a:p>
        </p:txBody>
      </p:sp>
    </p:spTree>
    <p:extLst>
      <p:ext uri="{BB962C8B-B14F-4D97-AF65-F5344CB8AC3E}">
        <p14:creationId xmlns:p14="http://schemas.microsoft.com/office/powerpoint/2010/main" val="3709958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tif"/><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php_brand.jpg"/>
          <p:cNvPicPr/>
          <p:nvPr/>
        </p:nvPicPr>
        <p:blipFill rotWithShape="1">
          <a:blip r:embed="rId2" cstate="print"/>
          <a:srcRect t="28696" b="467"/>
          <a:stretch/>
        </p:blipFill>
        <p:spPr>
          <a:xfrm>
            <a:off x="0" y="0"/>
            <a:ext cx="7772400" cy="10058400"/>
          </a:xfrm>
          <a:prstGeom prst="rect">
            <a:avLst/>
          </a:prstGeom>
        </p:spPr>
      </p:pic>
      <p:sp>
        <p:nvSpPr>
          <p:cNvPr id="12" name="Rectangle 11"/>
          <p:cNvSpPr/>
          <p:nvPr/>
        </p:nvSpPr>
        <p:spPr>
          <a:xfrm>
            <a:off x="152400" y="2133600"/>
            <a:ext cx="7467600" cy="7696200"/>
          </a:xfrm>
          <a:prstGeom prst="rect">
            <a:avLst/>
          </a:prstGeom>
          <a:solidFill>
            <a:srgbClr val="F7FBC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63513" y="762000"/>
            <a:ext cx="7445374" cy="1439082"/>
          </a:xfrm>
        </p:spPr>
        <p:txBody>
          <a:bodyPr>
            <a:normAutofit/>
          </a:bodyPr>
          <a:lstStyle/>
          <a:p>
            <a:r>
              <a:rPr lang="en-US" sz="2000" b="1" dirty="0" smtClean="0">
                <a:latin typeface="Cambria" pitchFamily="18" charset="0"/>
              </a:rPr>
              <a:t>Resource Allocation and Technical Support </a:t>
            </a:r>
            <a:br>
              <a:rPr lang="en-US" sz="2000" b="1" dirty="0" smtClean="0">
                <a:latin typeface="Cambria" pitchFamily="18" charset="0"/>
              </a:rPr>
            </a:br>
            <a:r>
              <a:rPr lang="en-US" sz="2000" b="1" dirty="0" smtClean="0">
                <a:latin typeface="Cambria" pitchFamily="18" charset="0"/>
              </a:rPr>
              <a:t>for Emergency Preparedness in Native American Tribes</a:t>
            </a:r>
            <a:br>
              <a:rPr lang="en-US" sz="2000" b="1" dirty="0" smtClean="0">
                <a:latin typeface="Cambria" pitchFamily="18" charset="0"/>
              </a:rPr>
            </a:br>
            <a:r>
              <a:rPr lang="en-US" sz="1400" dirty="0" smtClean="0">
                <a:latin typeface="Cambria" pitchFamily="18" charset="0"/>
              </a:rPr>
              <a:t>Bliss, J., Randhawa, M., Long, R., Adam, A., </a:t>
            </a:r>
            <a:r>
              <a:rPr lang="en-US" sz="1400" dirty="0" err="1" smtClean="0">
                <a:latin typeface="Cambria" pitchFamily="18" charset="0"/>
              </a:rPr>
              <a:t>Dengel</a:t>
            </a:r>
            <a:r>
              <a:rPr lang="en-US" sz="1400" dirty="0" smtClean="0">
                <a:latin typeface="Cambria" pitchFamily="18" charset="0"/>
              </a:rPr>
              <a:t>, F., Bliss, W., Mann, S.</a:t>
            </a:r>
            <a:endParaRPr lang="en-US" sz="1800" b="1" dirty="0">
              <a:latin typeface="Cambria" pitchFamily="18" charset="0"/>
            </a:endParaRPr>
          </a:p>
        </p:txBody>
      </p:sp>
      <p:sp>
        <p:nvSpPr>
          <p:cNvPr id="5" name="TextBox 4"/>
          <p:cNvSpPr txBox="1"/>
          <p:nvPr/>
        </p:nvSpPr>
        <p:spPr>
          <a:xfrm>
            <a:off x="304800" y="2246828"/>
            <a:ext cx="3505200" cy="7755969"/>
          </a:xfrm>
          <a:prstGeom prst="rect">
            <a:avLst/>
          </a:prstGeom>
          <a:noFill/>
        </p:spPr>
        <p:txBody>
          <a:bodyPr wrap="square" rtlCol="0">
            <a:spAutoFit/>
          </a:bodyPr>
          <a:lstStyle/>
          <a:p>
            <a:r>
              <a:rPr lang="en-US" b="1" dirty="0" smtClean="0"/>
              <a:t>Background</a:t>
            </a:r>
            <a:endParaRPr lang="en-US" sz="1200" b="1" dirty="0"/>
          </a:p>
          <a:p>
            <a:r>
              <a:rPr lang="en-US" sz="1200" dirty="0" smtClean="0"/>
              <a:t>In 2009 the University of California at Los Angeles (UCLA), in collaboration with Loma Linda University, was awarded by the Center for Disease Control and Prevention (CDC) as a Preparedness </a:t>
            </a:r>
            <a:r>
              <a:rPr lang="en-US" sz="1200" dirty="0"/>
              <a:t>and Emergency Response </a:t>
            </a:r>
            <a:r>
              <a:rPr lang="en-US" sz="1200" dirty="0" smtClean="0"/>
              <a:t>Research </a:t>
            </a:r>
            <a:r>
              <a:rPr lang="en-US" sz="1200" dirty="0"/>
              <a:t>Center (PERRC</a:t>
            </a:r>
            <a:r>
              <a:rPr lang="en-US" sz="1200" dirty="0" smtClean="0"/>
              <a:t>). Under this collaboration, Loma  Linda University proposed a pilot study looking at emergency preparedness and response in Native American communities, building on Loma Linda University’s long-standing relationship with the Native American tribes of the surrounding region. This 2009-2010 </a:t>
            </a:r>
            <a:r>
              <a:rPr lang="en-US" sz="1200" dirty="0"/>
              <a:t>study </a:t>
            </a:r>
            <a:r>
              <a:rPr lang="en-US" sz="1200" dirty="0" smtClean="0"/>
              <a:t>assesses </a:t>
            </a:r>
            <a:r>
              <a:rPr lang="en-US" sz="1200" dirty="0"/>
              <a:t>emergency preparedness </a:t>
            </a:r>
            <a:r>
              <a:rPr lang="en-US" sz="1200" dirty="0" smtClean="0"/>
              <a:t>achievements and gaps as a result of current mechanisms among </a:t>
            </a:r>
            <a:r>
              <a:rPr lang="en-US" sz="1200" dirty="0"/>
              <a:t>federally recognized Native American tribes </a:t>
            </a:r>
            <a:r>
              <a:rPr lang="en-US" sz="1200" dirty="0" smtClean="0"/>
              <a:t>throughout California</a:t>
            </a:r>
            <a:r>
              <a:rPr lang="en-US" sz="1200" dirty="0"/>
              <a:t>.</a:t>
            </a:r>
            <a:r>
              <a:rPr lang="en-US" sz="1200" dirty="0" smtClean="0"/>
              <a:t>  </a:t>
            </a:r>
          </a:p>
          <a:p>
            <a:endParaRPr lang="en-US" sz="1200" dirty="0"/>
          </a:p>
          <a:p>
            <a:r>
              <a:rPr lang="en-US" sz="1200" dirty="0" smtClean="0"/>
              <a:t>Preparedness </a:t>
            </a:r>
            <a:r>
              <a:rPr lang="en-US" sz="1200" dirty="0"/>
              <a:t>needs can vary between regions and among diverse populations within those regions (Johnson, et. al. 2007).  </a:t>
            </a:r>
            <a:r>
              <a:rPr lang="en-US" sz="1200" dirty="0" smtClean="0"/>
              <a:t>This </a:t>
            </a:r>
            <a:r>
              <a:rPr lang="en-US" sz="1200" dirty="0"/>
              <a:t>is often the case for Native American tribal communities by virtue of their geographic location and self-governing status.  Earthquakes threaten communities throughout California to varying </a:t>
            </a:r>
            <a:r>
              <a:rPr lang="en-US" sz="1200" dirty="0" smtClean="0"/>
              <a:t>degrees; drought and flash floods are widespread; and </a:t>
            </a:r>
            <a:r>
              <a:rPr lang="en-US" sz="1200" dirty="0"/>
              <a:t>hazardous materials spills and technological accidents are a concern along the state’s transit corridors.  In </a:t>
            </a:r>
            <a:r>
              <a:rPr lang="en-US" sz="1200" dirty="0" smtClean="0"/>
              <a:t>addition, according to the Native American Alliance for Emergency Preparedness,  </a:t>
            </a:r>
            <a:r>
              <a:rPr lang="en-US" sz="1200" dirty="0"/>
              <a:t>most Native American populations living on tribal lands are faced with geographic isolation, increased exposure to livestock and rural landscapes, and greater risk of </a:t>
            </a:r>
            <a:r>
              <a:rPr lang="en-US" sz="1200" dirty="0" smtClean="0"/>
              <a:t>wildfires.  Despite the increased risk, the </a:t>
            </a:r>
            <a:r>
              <a:rPr lang="en-US" sz="1200" dirty="0"/>
              <a:t>alternate systems of funding and governance among tribal nations create unique challenges to receiving and allocating emergency preparedness funds, </a:t>
            </a:r>
            <a:r>
              <a:rPr lang="en-US" sz="1200" dirty="0" smtClean="0"/>
              <a:t>and integrating plans and response with </a:t>
            </a:r>
            <a:r>
              <a:rPr lang="en-US" sz="1200" dirty="0"/>
              <a:t>surrounding communities.  Studies on emergency preparedness specific to tribal nations are needed to ensure access to funds and resources </a:t>
            </a:r>
            <a:r>
              <a:rPr lang="en-US" sz="1200" dirty="0" smtClean="0"/>
              <a:t>to foster tribal </a:t>
            </a:r>
            <a:r>
              <a:rPr lang="en-US" sz="1200" dirty="0"/>
              <a:t>resilience </a:t>
            </a:r>
            <a:r>
              <a:rPr lang="en-US" sz="1200" dirty="0" smtClean="0"/>
              <a:t>in </a:t>
            </a:r>
            <a:r>
              <a:rPr lang="en-US" sz="1200" dirty="0"/>
              <a:t>the face of </a:t>
            </a:r>
            <a:r>
              <a:rPr lang="en-US" sz="1200" dirty="0" smtClean="0"/>
              <a:t>disasters. </a:t>
            </a:r>
            <a:endParaRPr lang="en-US" sz="1200" dirty="0"/>
          </a:p>
          <a:p>
            <a:endParaRPr lang="en-US" sz="1200" dirty="0"/>
          </a:p>
        </p:txBody>
      </p:sp>
      <p:sp>
        <p:nvSpPr>
          <p:cNvPr id="6" name="TextBox 5"/>
          <p:cNvSpPr txBox="1"/>
          <p:nvPr/>
        </p:nvSpPr>
        <p:spPr>
          <a:xfrm>
            <a:off x="3886200" y="2382083"/>
            <a:ext cx="3733800" cy="4247317"/>
          </a:xfrm>
          <a:prstGeom prst="rect">
            <a:avLst/>
          </a:prstGeom>
          <a:noFill/>
        </p:spPr>
        <p:txBody>
          <a:bodyPr wrap="square" rtlCol="0">
            <a:spAutoFit/>
          </a:bodyPr>
          <a:lstStyle/>
          <a:p>
            <a:r>
              <a:rPr lang="en-US" b="1" dirty="0" smtClean="0"/>
              <a:t>Goals</a:t>
            </a:r>
          </a:p>
          <a:p>
            <a:r>
              <a:rPr lang="en-US" sz="1200" dirty="0" smtClean="0"/>
              <a:t>Little research is available that moves beyond assessing the risks and barriers faced by tribal nations to actual measurements of disaster preparedness efforts. This pilot project seeks to bring preliminary data by surveying key indicators of disaster preparedness among Native American tribes of California. This study investigates four aspects </a:t>
            </a:r>
            <a:r>
              <a:rPr lang="en-US" sz="1200" dirty="0"/>
              <a:t>of emergency preparedness: </a:t>
            </a:r>
            <a:endParaRPr lang="en-US" sz="1200" dirty="0" smtClean="0"/>
          </a:p>
          <a:p>
            <a:pPr marL="685800" lvl="1" indent="-228600">
              <a:buAutoNum type="arabicParenR"/>
            </a:pPr>
            <a:r>
              <a:rPr lang="en-US" sz="1200" dirty="0" smtClean="0"/>
              <a:t>Perception of preparedness levels; </a:t>
            </a:r>
          </a:p>
          <a:p>
            <a:pPr marL="685800" lvl="1" indent="-228600">
              <a:buAutoNum type="arabicParenR"/>
            </a:pPr>
            <a:r>
              <a:rPr lang="en-US" sz="1200" dirty="0" smtClean="0"/>
              <a:t>funding </a:t>
            </a:r>
            <a:r>
              <a:rPr lang="en-US" sz="1200" dirty="0"/>
              <a:t>mechanisms</a:t>
            </a:r>
            <a:r>
              <a:rPr lang="en-US" sz="1200" dirty="0" smtClean="0"/>
              <a:t>;</a:t>
            </a:r>
          </a:p>
          <a:p>
            <a:pPr marL="685800" lvl="1" indent="-228600">
              <a:buAutoNum type="arabicParenR"/>
            </a:pPr>
            <a:r>
              <a:rPr lang="en-US" sz="1200" dirty="0" smtClean="0"/>
              <a:t>resource </a:t>
            </a:r>
            <a:r>
              <a:rPr lang="en-US" sz="1200" dirty="0"/>
              <a:t>availability; </a:t>
            </a:r>
            <a:r>
              <a:rPr lang="en-US" sz="1200" dirty="0" smtClean="0"/>
              <a:t>and</a:t>
            </a:r>
          </a:p>
          <a:p>
            <a:pPr marL="685800" lvl="1" indent="-228600">
              <a:buAutoNum type="arabicParenR"/>
            </a:pPr>
            <a:r>
              <a:rPr lang="en-US" sz="1200" dirty="0"/>
              <a:t>p</a:t>
            </a:r>
            <a:r>
              <a:rPr lang="en-US" sz="1200" dirty="0" smtClean="0"/>
              <a:t>lans </a:t>
            </a:r>
            <a:r>
              <a:rPr lang="en-US" sz="1200" dirty="0"/>
              <a:t>for future preparedness efforts</a:t>
            </a:r>
            <a:r>
              <a:rPr lang="en-US" sz="1200" dirty="0" smtClean="0"/>
              <a:t>. </a:t>
            </a:r>
          </a:p>
          <a:p>
            <a:endParaRPr lang="en-US" sz="1200" dirty="0" smtClean="0"/>
          </a:p>
          <a:p>
            <a:r>
              <a:rPr lang="en-US" sz="1200" dirty="0" smtClean="0"/>
              <a:t>Examination </a:t>
            </a:r>
            <a:r>
              <a:rPr lang="en-US" sz="1200" dirty="0"/>
              <a:t>of the funding mechanisms includes the topics of </a:t>
            </a:r>
            <a:r>
              <a:rPr lang="en-US" sz="1200" dirty="0" smtClean="0"/>
              <a:t>compliance to the National Incident Management System (NIMS) </a:t>
            </a:r>
            <a:r>
              <a:rPr lang="en-US" sz="1200" dirty="0"/>
              <a:t>and Standardized Emergency Management System (SEMS</a:t>
            </a:r>
            <a:r>
              <a:rPr lang="en-US" sz="1200" dirty="0" smtClean="0"/>
              <a:t>), </a:t>
            </a:r>
            <a:r>
              <a:rPr lang="en-US" sz="1200" dirty="0"/>
              <a:t>including the incorporation of the Incident Command System (ICS) and </a:t>
            </a:r>
            <a:r>
              <a:rPr lang="en-US" sz="1200" dirty="0" smtClean="0"/>
              <a:t>Federal Emergency Management Agency (FEMA) </a:t>
            </a:r>
            <a:r>
              <a:rPr lang="en-US" sz="1200" dirty="0"/>
              <a:t>approved disaster mitigation plans. </a:t>
            </a:r>
            <a:r>
              <a:rPr lang="en-US" sz="1200" dirty="0" smtClean="0"/>
              <a:t>This </a:t>
            </a:r>
            <a:r>
              <a:rPr lang="en-US" sz="1200" dirty="0"/>
              <a:t>study </a:t>
            </a:r>
            <a:r>
              <a:rPr lang="en-US" sz="1200" dirty="0" smtClean="0"/>
              <a:t>aims to be </a:t>
            </a:r>
            <a:r>
              <a:rPr lang="en-US" sz="1200" dirty="0"/>
              <a:t>a springboard for </a:t>
            </a:r>
            <a:r>
              <a:rPr lang="en-US" sz="1200" dirty="0" smtClean="0"/>
              <a:t>disaster preparedness </a:t>
            </a:r>
            <a:r>
              <a:rPr lang="en-US" sz="1200" dirty="0"/>
              <a:t>planning and further </a:t>
            </a:r>
            <a:r>
              <a:rPr lang="en-US" sz="1200" dirty="0" smtClean="0"/>
              <a:t>research among Native American tribes. </a:t>
            </a:r>
          </a:p>
        </p:txBody>
      </p:sp>
      <p:sp>
        <p:nvSpPr>
          <p:cNvPr id="7" name="TextBox 6"/>
          <p:cNvSpPr txBox="1"/>
          <p:nvPr/>
        </p:nvSpPr>
        <p:spPr>
          <a:xfrm>
            <a:off x="3832224" y="6891278"/>
            <a:ext cx="3787776" cy="2862322"/>
          </a:xfrm>
          <a:prstGeom prst="rect">
            <a:avLst/>
          </a:prstGeom>
          <a:noFill/>
        </p:spPr>
        <p:txBody>
          <a:bodyPr wrap="square" rtlCol="0">
            <a:spAutoFit/>
          </a:bodyPr>
          <a:lstStyle/>
          <a:p>
            <a:r>
              <a:rPr lang="en-US" b="1" dirty="0" smtClean="0"/>
              <a:t>Methods</a:t>
            </a:r>
          </a:p>
          <a:p>
            <a:pPr marL="171450" indent="-171450">
              <a:buFont typeface="Arial" pitchFamily="34" charset="0"/>
              <a:buChar char="•"/>
            </a:pPr>
            <a:r>
              <a:rPr lang="en-US" sz="1200" dirty="0" smtClean="0"/>
              <a:t>Cross-sectional </a:t>
            </a:r>
            <a:r>
              <a:rPr lang="en-US" sz="1200" dirty="0"/>
              <a:t>descriptive survey </a:t>
            </a:r>
            <a:endParaRPr lang="en-US" sz="1200" dirty="0" smtClean="0"/>
          </a:p>
          <a:p>
            <a:pPr marL="171450" indent="-171450">
              <a:buFont typeface="Arial" pitchFamily="34" charset="0"/>
              <a:buChar char="•"/>
            </a:pPr>
            <a:r>
              <a:rPr lang="en-US" sz="1200" dirty="0"/>
              <a:t>D</a:t>
            </a:r>
            <a:r>
              <a:rPr lang="en-US" sz="1200" dirty="0" smtClean="0"/>
              <a:t>eveloped </a:t>
            </a:r>
            <a:r>
              <a:rPr lang="en-US" sz="1200" dirty="0"/>
              <a:t>in collaboration with the Native American Environmental Protection Coalition (NAEPC</a:t>
            </a:r>
            <a:r>
              <a:rPr lang="en-US" sz="1200" dirty="0" smtClean="0"/>
              <a:t>)</a:t>
            </a:r>
          </a:p>
          <a:p>
            <a:pPr marL="171450" indent="-171450">
              <a:buFont typeface="Arial" pitchFamily="34" charset="0"/>
              <a:buChar char="•"/>
            </a:pPr>
            <a:r>
              <a:rPr lang="en-US" sz="1200" dirty="0" smtClean="0"/>
              <a:t>Offered </a:t>
            </a:r>
            <a:r>
              <a:rPr lang="en-US" sz="1200" dirty="0"/>
              <a:t>to the 102 federally recognized tribes of California that were listed by the Bureau of Indian Affairs in October 2010 </a:t>
            </a:r>
            <a:endParaRPr lang="en-US" sz="1200" dirty="0" smtClean="0"/>
          </a:p>
          <a:p>
            <a:pPr marL="171450" indent="-171450">
              <a:buFont typeface="Arial" pitchFamily="34" charset="0"/>
              <a:buChar char="•"/>
            </a:pPr>
            <a:r>
              <a:rPr lang="en-US" sz="1200" dirty="0" smtClean="0"/>
              <a:t>By </a:t>
            </a:r>
            <a:r>
              <a:rPr lang="en-US" sz="1200" dirty="0"/>
              <a:t>email and phone, </a:t>
            </a:r>
            <a:r>
              <a:rPr lang="en-US" sz="1200" dirty="0" smtClean="0"/>
              <a:t>fax, </a:t>
            </a:r>
            <a:r>
              <a:rPr lang="en-US" sz="1200" dirty="0"/>
              <a:t>and </a:t>
            </a:r>
            <a:r>
              <a:rPr lang="en-US" sz="1200" dirty="0" smtClean="0"/>
              <a:t>mail  </a:t>
            </a:r>
          </a:p>
          <a:p>
            <a:pPr marL="171450" indent="-171450">
              <a:buFont typeface="Arial" pitchFamily="34" charset="0"/>
              <a:buChar char="•"/>
            </a:pPr>
            <a:r>
              <a:rPr lang="en-US" sz="1200" dirty="0" smtClean="0"/>
              <a:t>Participation </a:t>
            </a:r>
            <a:r>
              <a:rPr lang="en-US" sz="1200" dirty="0"/>
              <a:t>was offered to the chairperson, fire chief, environmental director, and emergency services </a:t>
            </a:r>
            <a:r>
              <a:rPr lang="en-US" sz="1200" dirty="0" smtClean="0"/>
              <a:t>manager</a:t>
            </a:r>
          </a:p>
          <a:p>
            <a:pPr marL="171450" indent="-171450">
              <a:buFont typeface="Arial" pitchFamily="34" charset="0"/>
              <a:buChar char="•"/>
            </a:pPr>
            <a:r>
              <a:rPr lang="en-US" sz="1200" dirty="0" smtClean="0"/>
              <a:t>October </a:t>
            </a:r>
            <a:r>
              <a:rPr lang="en-US" sz="1200" dirty="0"/>
              <a:t>to December </a:t>
            </a:r>
            <a:r>
              <a:rPr lang="en-US" sz="1200" dirty="0" smtClean="0"/>
              <a:t>2010</a:t>
            </a:r>
          </a:p>
          <a:p>
            <a:pPr marL="171450" indent="-171450">
              <a:buFont typeface="Arial" pitchFamily="34" charset="0"/>
              <a:buChar char="•"/>
            </a:pPr>
            <a:r>
              <a:rPr lang="en-US" sz="1200" dirty="0" smtClean="0"/>
              <a:t>$25 </a:t>
            </a:r>
            <a:r>
              <a:rPr lang="en-US" sz="1200" dirty="0"/>
              <a:t>Visa </a:t>
            </a:r>
            <a:r>
              <a:rPr lang="en-US" sz="1200" dirty="0" smtClean="0"/>
              <a:t>card incentive </a:t>
            </a:r>
            <a:endParaRPr lang="en-US" sz="1200" dirty="0"/>
          </a:p>
          <a:p>
            <a:endParaRPr lang="en-US" dirty="0"/>
          </a:p>
        </p:txBody>
      </p:sp>
      <p:sp>
        <p:nvSpPr>
          <p:cNvPr id="13" name="Rectangle 12"/>
          <p:cNvSpPr/>
          <p:nvPr/>
        </p:nvSpPr>
        <p:spPr>
          <a:xfrm>
            <a:off x="3735112" y="6641426"/>
            <a:ext cx="3808688" cy="641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48199" y="2362200"/>
            <a:ext cx="2895601" cy="204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953000" y="6858000"/>
            <a:ext cx="2590800" cy="204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905000" y="2332202"/>
            <a:ext cx="1884088" cy="204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77838" y="9601200"/>
            <a:ext cx="6629401" cy="1022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789087" y="2464474"/>
            <a:ext cx="45719" cy="71367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19"/>
          <p:cNvSpPr>
            <a:spLocks noGrp="1"/>
          </p:cNvSpPr>
          <p:nvPr>
            <p:ph type="sldNum" sz="quarter" idx="12"/>
          </p:nvPr>
        </p:nvSpPr>
        <p:spPr>
          <a:xfrm>
            <a:off x="5570220" y="9220200"/>
            <a:ext cx="1813560" cy="535517"/>
          </a:xfrm>
        </p:spPr>
        <p:txBody>
          <a:bodyPr/>
          <a:lstStyle/>
          <a:p>
            <a:fld id="{A90A81B1-FACF-4DE9-A926-EC98C8C93E1B}" type="slidenum">
              <a:rPr lang="en-US" smtClean="0"/>
              <a:t>1</a:t>
            </a:fld>
            <a:endParaRPr lang="en-US" dirty="0"/>
          </a:p>
        </p:txBody>
      </p:sp>
      <p:pic>
        <p:nvPicPr>
          <p:cNvPr id="21" name="Picture 2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20849" y="0"/>
            <a:ext cx="3330702" cy="1191006"/>
          </a:xfrm>
          <a:prstGeom prst="rect">
            <a:avLst/>
          </a:prstGeom>
        </p:spPr>
      </p:pic>
    </p:spTree>
    <p:extLst>
      <p:ext uri="{BB962C8B-B14F-4D97-AF65-F5344CB8AC3E}">
        <p14:creationId xmlns:p14="http://schemas.microsoft.com/office/powerpoint/2010/main" val="3052485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php_brand.jpg"/>
          <p:cNvPicPr/>
          <p:nvPr/>
        </p:nvPicPr>
        <p:blipFill rotWithShape="1">
          <a:blip r:embed="rId2" cstate="print"/>
          <a:srcRect t="28696" b="467"/>
          <a:stretch/>
        </p:blipFill>
        <p:spPr>
          <a:xfrm>
            <a:off x="0" y="0"/>
            <a:ext cx="7772400" cy="10058400"/>
          </a:xfrm>
          <a:prstGeom prst="rect">
            <a:avLst/>
          </a:prstGeom>
        </p:spPr>
      </p:pic>
      <p:sp>
        <p:nvSpPr>
          <p:cNvPr id="14" name="Rectangle 13"/>
          <p:cNvSpPr/>
          <p:nvPr/>
        </p:nvSpPr>
        <p:spPr>
          <a:xfrm>
            <a:off x="152400" y="144145"/>
            <a:ext cx="7467600" cy="9761855"/>
          </a:xfrm>
          <a:prstGeom prst="rect">
            <a:avLst/>
          </a:prstGeom>
          <a:solidFill>
            <a:srgbClr val="F7FBC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hart 3"/>
          <p:cNvGraphicFramePr/>
          <p:nvPr>
            <p:extLst>
              <p:ext uri="{D42A27DB-BD31-4B8C-83A1-F6EECF244321}">
                <p14:modId xmlns:p14="http://schemas.microsoft.com/office/powerpoint/2010/main" val="1735817729"/>
              </p:ext>
            </p:extLst>
          </p:nvPr>
        </p:nvGraphicFramePr>
        <p:xfrm>
          <a:off x="2757660" y="3581400"/>
          <a:ext cx="4754880" cy="31089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243891649"/>
              </p:ext>
            </p:extLst>
          </p:nvPr>
        </p:nvGraphicFramePr>
        <p:xfrm>
          <a:off x="2743200" y="304800"/>
          <a:ext cx="4754880" cy="31089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708201572"/>
              </p:ext>
            </p:extLst>
          </p:nvPr>
        </p:nvGraphicFramePr>
        <p:xfrm>
          <a:off x="228600" y="7010400"/>
          <a:ext cx="367355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194094" y="304800"/>
            <a:ext cx="2530550" cy="6604372"/>
          </a:xfrm>
          <a:prstGeom prst="rect">
            <a:avLst/>
          </a:prstGeom>
          <a:noFill/>
        </p:spPr>
        <p:txBody>
          <a:bodyPr wrap="square" rtlCol="0">
            <a:spAutoFit/>
          </a:bodyPr>
          <a:lstStyle/>
          <a:p>
            <a:pPr>
              <a:spcBef>
                <a:spcPts val="500"/>
              </a:spcBef>
            </a:pPr>
            <a:r>
              <a:rPr lang="en-US" b="1" dirty="0" smtClean="0"/>
              <a:t>Outcomes</a:t>
            </a:r>
          </a:p>
          <a:p>
            <a:pPr marL="171450" indent="-171450">
              <a:spcBef>
                <a:spcPts val="500"/>
              </a:spcBef>
              <a:buFont typeface="Arial" pitchFamily="34" charset="0"/>
              <a:buChar char="•"/>
            </a:pPr>
            <a:r>
              <a:rPr lang="en-US" sz="1400" dirty="0" smtClean="0"/>
              <a:t>40</a:t>
            </a:r>
            <a:r>
              <a:rPr lang="en-US" sz="1400" dirty="0"/>
              <a:t>% of the </a:t>
            </a:r>
            <a:r>
              <a:rPr lang="en-US" sz="1400" dirty="0" smtClean="0"/>
              <a:t>CA tribes represented </a:t>
            </a:r>
            <a:r>
              <a:rPr lang="en-US" sz="1400" dirty="0"/>
              <a:t>in the </a:t>
            </a:r>
            <a:r>
              <a:rPr lang="en-US" sz="1400" dirty="0" smtClean="0"/>
              <a:t>response</a:t>
            </a:r>
          </a:p>
          <a:p>
            <a:pPr marL="171450" indent="-171450">
              <a:spcBef>
                <a:spcPts val="500"/>
              </a:spcBef>
              <a:buFont typeface="Arial" pitchFamily="34" charset="0"/>
              <a:buChar char="•"/>
            </a:pPr>
            <a:r>
              <a:rPr lang="en-US" sz="1400" dirty="0" smtClean="0"/>
              <a:t>91% of respondents placed their tribe below the adequately prepared level</a:t>
            </a:r>
          </a:p>
          <a:p>
            <a:pPr marL="171450" indent="-171450">
              <a:spcBef>
                <a:spcPts val="500"/>
              </a:spcBef>
              <a:buFont typeface="Arial" pitchFamily="34" charset="0"/>
              <a:buChar char="•"/>
            </a:pPr>
            <a:r>
              <a:rPr lang="en-US" sz="1400" dirty="0" smtClean="0"/>
              <a:t>Over 40% of California tribes do not have emergency preparedness funds</a:t>
            </a:r>
          </a:p>
          <a:p>
            <a:pPr marL="171450" indent="-171450">
              <a:spcBef>
                <a:spcPts val="500"/>
              </a:spcBef>
              <a:buFont typeface="Arial" pitchFamily="34" charset="0"/>
              <a:buChar char="•"/>
            </a:pPr>
            <a:r>
              <a:rPr lang="en-US" sz="1400" dirty="0"/>
              <a:t>Over 50% have yet to incorporate </a:t>
            </a:r>
            <a:r>
              <a:rPr lang="en-US" sz="1400" dirty="0" smtClean="0"/>
              <a:t>ICS</a:t>
            </a:r>
          </a:p>
          <a:p>
            <a:pPr marL="171450" indent="-171450">
              <a:spcBef>
                <a:spcPts val="500"/>
              </a:spcBef>
              <a:buFont typeface="Arial" pitchFamily="34" charset="0"/>
              <a:buChar char="•"/>
            </a:pPr>
            <a:r>
              <a:rPr lang="en-US" sz="1400" dirty="0"/>
              <a:t>Only 40% of the tribes represented have a disaster mitigation plan that has been </a:t>
            </a:r>
            <a:r>
              <a:rPr lang="en-US" sz="1400" dirty="0" smtClean="0"/>
              <a:t>approved by FEMA and </a:t>
            </a:r>
            <a:r>
              <a:rPr lang="en-US" sz="1400" dirty="0"/>
              <a:t>updated within the last five </a:t>
            </a:r>
            <a:r>
              <a:rPr lang="en-US" sz="1400" dirty="0" smtClean="0"/>
              <a:t>years</a:t>
            </a:r>
          </a:p>
          <a:p>
            <a:pPr marL="171450" indent="-171450">
              <a:spcBef>
                <a:spcPts val="500"/>
              </a:spcBef>
              <a:buFont typeface="Arial" pitchFamily="34" charset="0"/>
              <a:buChar char="•"/>
            </a:pPr>
            <a:r>
              <a:rPr lang="en-US" sz="1400" dirty="0" smtClean="0"/>
              <a:t>71% of the emergency preparedness resources accessed by tribes are only available externally</a:t>
            </a:r>
          </a:p>
          <a:p>
            <a:pPr marL="171450" indent="-171450">
              <a:spcBef>
                <a:spcPts val="500"/>
              </a:spcBef>
              <a:buFont typeface="Arial" pitchFamily="34" charset="0"/>
              <a:buChar char="•"/>
            </a:pPr>
            <a:r>
              <a:rPr lang="en-US" sz="1400" dirty="0" smtClean="0"/>
              <a:t>Only 9% of tribes work with local colleges and universities to provide emergency preparedness training, but 83% are interested in developing such relationships</a:t>
            </a:r>
          </a:p>
          <a:p>
            <a:pPr marL="171450" indent="-171450">
              <a:buFont typeface="Arial" pitchFamily="34" charset="0"/>
              <a:buChar char="•"/>
            </a:pPr>
            <a:endParaRPr lang="en-US" sz="1200" dirty="0"/>
          </a:p>
        </p:txBody>
      </p:sp>
      <p:graphicFrame>
        <p:nvGraphicFramePr>
          <p:cNvPr id="11" name="Chart 10"/>
          <p:cNvGraphicFramePr/>
          <p:nvPr>
            <p:extLst>
              <p:ext uri="{D42A27DB-BD31-4B8C-83A1-F6EECF244321}">
                <p14:modId xmlns:p14="http://schemas.microsoft.com/office/powerpoint/2010/main" val="2624301778"/>
              </p:ext>
            </p:extLst>
          </p:nvPr>
        </p:nvGraphicFramePr>
        <p:xfrm>
          <a:off x="3890777" y="7010400"/>
          <a:ext cx="364165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p:cNvSpPr txBox="1"/>
          <p:nvPr/>
        </p:nvSpPr>
        <p:spPr>
          <a:xfrm>
            <a:off x="228600" y="7103504"/>
            <a:ext cx="3810000" cy="307777"/>
          </a:xfrm>
          <a:prstGeom prst="rect">
            <a:avLst/>
          </a:prstGeom>
          <a:noFill/>
        </p:spPr>
        <p:txBody>
          <a:bodyPr wrap="square" rtlCol="0">
            <a:spAutoFit/>
          </a:bodyPr>
          <a:lstStyle/>
          <a:p>
            <a:r>
              <a:rPr lang="en-US" sz="1400" b="1" dirty="0" smtClean="0"/>
              <a:t>Emergency Preparedness Resource Availability</a:t>
            </a:r>
            <a:endParaRPr lang="en-US" sz="1400" b="1" dirty="0"/>
          </a:p>
        </p:txBody>
      </p:sp>
      <p:sp>
        <p:nvSpPr>
          <p:cNvPr id="13" name="TextBox 12"/>
          <p:cNvSpPr txBox="1"/>
          <p:nvPr/>
        </p:nvSpPr>
        <p:spPr>
          <a:xfrm>
            <a:off x="3914955" y="7115006"/>
            <a:ext cx="3612896" cy="954107"/>
          </a:xfrm>
          <a:prstGeom prst="rect">
            <a:avLst/>
          </a:prstGeom>
          <a:noFill/>
        </p:spPr>
        <p:txBody>
          <a:bodyPr wrap="square" rtlCol="0">
            <a:spAutoFit/>
          </a:bodyPr>
          <a:lstStyle/>
          <a:p>
            <a:pPr algn="ctr"/>
            <a:r>
              <a:rPr lang="en-US" sz="1400" b="1" dirty="0" smtClean="0"/>
              <a:t>Does your Tribal/Band work with local Colleges and Universities to provide Emergency Preparedness training for your workforce and community members?</a:t>
            </a:r>
            <a:endParaRPr lang="en-US" sz="1400" b="1" dirty="0"/>
          </a:p>
        </p:txBody>
      </p:sp>
      <p:sp>
        <p:nvSpPr>
          <p:cNvPr id="15" name="Slide Number Placeholder 14"/>
          <p:cNvSpPr>
            <a:spLocks noGrp="1"/>
          </p:cNvSpPr>
          <p:nvPr>
            <p:ph type="sldNum" sz="quarter" idx="12"/>
          </p:nvPr>
        </p:nvSpPr>
        <p:spPr/>
        <p:txBody>
          <a:bodyPr/>
          <a:lstStyle/>
          <a:p>
            <a:fld id="{A90A81B1-FACF-4DE9-A926-EC98C8C93E1B}" type="slidenum">
              <a:rPr lang="en-US" smtClean="0"/>
              <a:t>2</a:t>
            </a:fld>
            <a:endParaRPr lang="en-US" dirty="0"/>
          </a:p>
        </p:txBody>
      </p:sp>
    </p:spTree>
    <p:extLst>
      <p:ext uri="{BB962C8B-B14F-4D97-AF65-F5344CB8AC3E}">
        <p14:creationId xmlns:p14="http://schemas.microsoft.com/office/powerpoint/2010/main" val="3152455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php_brand.jpg"/>
          <p:cNvPicPr/>
          <p:nvPr/>
        </p:nvPicPr>
        <p:blipFill rotWithShape="1">
          <a:blip r:embed="rId2" cstate="print"/>
          <a:srcRect t="28696" b="467"/>
          <a:stretch/>
        </p:blipFill>
        <p:spPr>
          <a:xfrm>
            <a:off x="0" y="0"/>
            <a:ext cx="7772400" cy="10058400"/>
          </a:xfrm>
          <a:prstGeom prst="rect">
            <a:avLst/>
          </a:prstGeom>
        </p:spPr>
      </p:pic>
      <p:sp>
        <p:nvSpPr>
          <p:cNvPr id="13" name="Rectangle 12"/>
          <p:cNvSpPr/>
          <p:nvPr/>
        </p:nvSpPr>
        <p:spPr>
          <a:xfrm>
            <a:off x="152400" y="144145"/>
            <a:ext cx="7467600" cy="9761855"/>
          </a:xfrm>
          <a:prstGeom prst="rect">
            <a:avLst/>
          </a:prstGeom>
          <a:solidFill>
            <a:srgbClr val="F7FBC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714" y="2209800"/>
            <a:ext cx="6854244" cy="4490973"/>
          </a:xfrm>
          <a:prstGeom prst="rect">
            <a:avLst/>
          </a:prstGeom>
          <a:noFill/>
        </p:spPr>
        <p:txBody>
          <a:bodyPr wrap="square" rtlCol="0">
            <a:spAutoFit/>
          </a:bodyPr>
          <a:lstStyle/>
          <a:p>
            <a:pPr>
              <a:spcBef>
                <a:spcPts val="500"/>
              </a:spcBef>
            </a:pPr>
            <a:r>
              <a:rPr lang="en-US" b="1" dirty="0" smtClean="0"/>
              <a:t>Challenges/Lessons Learned</a:t>
            </a:r>
          </a:p>
          <a:p>
            <a:pPr marL="171450" indent="-171450">
              <a:spcBef>
                <a:spcPts val="500"/>
              </a:spcBef>
              <a:buFont typeface="Arial" pitchFamily="34" charset="0"/>
              <a:buChar char="•"/>
            </a:pPr>
            <a:r>
              <a:rPr lang="en-US" sz="1400" dirty="0" smtClean="0"/>
              <a:t>Budget too small to conduct </a:t>
            </a:r>
            <a:r>
              <a:rPr lang="en-US" sz="1400" dirty="0"/>
              <a:t>follow-up or mixed methods </a:t>
            </a:r>
            <a:r>
              <a:rPr lang="en-US" sz="1400" dirty="0" smtClean="0"/>
              <a:t>surveys </a:t>
            </a:r>
          </a:p>
          <a:p>
            <a:pPr marL="628650" lvl="1" indent="-171450">
              <a:spcBef>
                <a:spcPts val="500"/>
              </a:spcBef>
              <a:buFont typeface="Arial" pitchFamily="34" charset="0"/>
              <a:buChar char="•"/>
            </a:pPr>
            <a:r>
              <a:rPr lang="en-US" sz="1400" dirty="0" smtClean="0"/>
              <a:t>Key </a:t>
            </a:r>
            <a:r>
              <a:rPr lang="en-US" sz="1400" dirty="0"/>
              <a:t>informant </a:t>
            </a:r>
            <a:r>
              <a:rPr lang="en-US" sz="1400" dirty="0" smtClean="0"/>
              <a:t>interviews </a:t>
            </a:r>
            <a:r>
              <a:rPr lang="en-US" sz="1400" dirty="0"/>
              <a:t>and focus groups would </a:t>
            </a:r>
            <a:r>
              <a:rPr lang="en-US" sz="1400" dirty="0" smtClean="0"/>
              <a:t>clarify study findings</a:t>
            </a:r>
          </a:p>
          <a:p>
            <a:pPr marL="628650" lvl="1" indent="-171450">
              <a:spcBef>
                <a:spcPts val="500"/>
              </a:spcBef>
              <a:buFont typeface="Arial" pitchFamily="34" charset="0"/>
              <a:buChar char="•"/>
            </a:pPr>
            <a:r>
              <a:rPr lang="en-US" sz="1400" dirty="0" smtClean="0"/>
              <a:t>Study findings could be used in workshops  to discuss priorities and strategies for overcoming disaster preparedness gaps.  </a:t>
            </a:r>
            <a:endParaRPr lang="en-US" sz="1400" dirty="0"/>
          </a:p>
          <a:p>
            <a:pPr marL="171450" indent="-171450">
              <a:spcBef>
                <a:spcPts val="500"/>
              </a:spcBef>
              <a:buFont typeface="Arial" pitchFamily="34" charset="0"/>
              <a:buChar char="•"/>
            </a:pPr>
            <a:r>
              <a:rPr lang="en-US" sz="1400" dirty="0" smtClean="0"/>
              <a:t>Study topic created </a:t>
            </a:r>
            <a:r>
              <a:rPr lang="en-US" sz="1400" dirty="0"/>
              <a:t>many barriers to receiving the tribes’ </a:t>
            </a:r>
            <a:r>
              <a:rPr lang="en-US" sz="1400" dirty="0" smtClean="0"/>
              <a:t>participation </a:t>
            </a:r>
            <a:endParaRPr lang="en-US" sz="1400" dirty="0"/>
          </a:p>
          <a:p>
            <a:pPr marL="628650" lvl="1" indent="-171450">
              <a:spcBef>
                <a:spcPts val="500"/>
              </a:spcBef>
              <a:buFont typeface="Arial" pitchFamily="34" charset="0"/>
              <a:buChar char="•"/>
            </a:pPr>
            <a:r>
              <a:rPr lang="en-US" sz="1400" dirty="0" smtClean="0"/>
              <a:t>Concerns of survey relevance for tribes who do not receive emergency preparedness funds</a:t>
            </a:r>
          </a:p>
          <a:p>
            <a:pPr marL="628650" lvl="1" indent="-171450">
              <a:spcBef>
                <a:spcPts val="500"/>
              </a:spcBef>
              <a:buFont typeface="Arial" pitchFamily="34" charset="0"/>
              <a:buChar char="•"/>
            </a:pPr>
            <a:r>
              <a:rPr lang="en-US" sz="1400" dirty="0" smtClean="0"/>
              <a:t>Fear </a:t>
            </a:r>
            <a:r>
              <a:rPr lang="en-US" sz="1400" dirty="0"/>
              <a:t>of </a:t>
            </a:r>
            <a:r>
              <a:rPr lang="en-US" sz="1400" dirty="0" smtClean="0"/>
              <a:t>disclosure </a:t>
            </a:r>
          </a:p>
          <a:p>
            <a:pPr marL="628650" lvl="1" indent="-171450">
              <a:spcBef>
                <a:spcPts val="500"/>
              </a:spcBef>
              <a:buFont typeface="Arial" pitchFamily="34" charset="0"/>
              <a:buChar char="•"/>
            </a:pPr>
            <a:r>
              <a:rPr lang="en-US" sz="1400" dirty="0" smtClean="0"/>
              <a:t>Escalation </a:t>
            </a:r>
            <a:r>
              <a:rPr lang="en-US" sz="1400" dirty="0"/>
              <a:t>in the complexity and expectations for emergency preparedness in the past </a:t>
            </a:r>
            <a:r>
              <a:rPr lang="en-US" sz="1400" dirty="0" smtClean="0"/>
              <a:t>decade</a:t>
            </a:r>
          </a:p>
          <a:p>
            <a:pPr marL="628650" lvl="1" indent="-171450">
              <a:spcBef>
                <a:spcPts val="500"/>
              </a:spcBef>
              <a:buFont typeface="Arial" pitchFamily="34" charset="0"/>
              <a:buChar char="•"/>
            </a:pPr>
            <a:r>
              <a:rPr lang="en-US" sz="1400" dirty="0" smtClean="0"/>
              <a:t>Participants’ knowledge of the topic</a:t>
            </a:r>
          </a:p>
          <a:p>
            <a:pPr marL="628650" lvl="1" indent="-171450">
              <a:spcBef>
                <a:spcPts val="500"/>
              </a:spcBef>
              <a:buFont typeface="Arial" pitchFamily="34" charset="0"/>
              <a:buChar char="•"/>
            </a:pPr>
            <a:r>
              <a:rPr lang="en-US" sz="1400" dirty="0" smtClean="0"/>
              <a:t>Perceived barriers all biases the results away from those tribes who are not meeting funding regulations and/or do not feel prepared for disasters.  </a:t>
            </a:r>
          </a:p>
          <a:p>
            <a:pPr marL="171450" indent="-171450">
              <a:spcBef>
                <a:spcPts val="500"/>
              </a:spcBef>
              <a:buFont typeface="Arial" pitchFamily="34" charset="0"/>
              <a:buChar char="•"/>
            </a:pPr>
            <a:r>
              <a:rPr lang="en-US" sz="1400" dirty="0" smtClean="0"/>
              <a:t>Survey </a:t>
            </a:r>
            <a:r>
              <a:rPr lang="en-US" sz="1400" dirty="0"/>
              <a:t>fatigue </a:t>
            </a:r>
            <a:r>
              <a:rPr lang="en-US" sz="1400" dirty="0" smtClean="0"/>
              <a:t>among tribal nations</a:t>
            </a:r>
          </a:p>
          <a:p>
            <a:pPr marL="171450" indent="-171450">
              <a:spcBef>
                <a:spcPts val="500"/>
              </a:spcBef>
              <a:buFont typeface="Arial" pitchFamily="34" charset="0"/>
              <a:buChar char="•"/>
            </a:pPr>
            <a:r>
              <a:rPr lang="en-US" sz="1400" dirty="0"/>
              <a:t>P</a:t>
            </a:r>
            <a:r>
              <a:rPr lang="en-US" sz="1400" dirty="0" smtClean="0"/>
              <a:t>revious </a:t>
            </a:r>
            <a:r>
              <a:rPr lang="en-US" sz="1400" dirty="0"/>
              <a:t>negative experiences among the tribal communities with outside </a:t>
            </a:r>
            <a:r>
              <a:rPr lang="en-US" sz="1400" dirty="0" smtClean="0"/>
              <a:t>institutions</a:t>
            </a:r>
            <a:endParaRPr lang="en-US" sz="1400" dirty="0"/>
          </a:p>
          <a:p>
            <a:endParaRPr lang="en-US" sz="1200" dirty="0"/>
          </a:p>
        </p:txBody>
      </p:sp>
      <p:sp>
        <p:nvSpPr>
          <p:cNvPr id="6" name="TextBox 5"/>
          <p:cNvSpPr txBox="1"/>
          <p:nvPr/>
        </p:nvSpPr>
        <p:spPr>
          <a:xfrm>
            <a:off x="571500" y="6705600"/>
            <a:ext cx="3343455" cy="1477328"/>
          </a:xfrm>
          <a:prstGeom prst="rect">
            <a:avLst/>
          </a:prstGeom>
          <a:noFill/>
        </p:spPr>
        <p:txBody>
          <a:bodyPr wrap="square" rtlCol="0">
            <a:spAutoFit/>
          </a:bodyPr>
          <a:lstStyle/>
          <a:p>
            <a:r>
              <a:rPr lang="en-US" dirty="0" smtClean="0"/>
              <a:t>Next Steps</a:t>
            </a:r>
          </a:p>
          <a:p>
            <a:pPr marL="171450" indent="-171450">
              <a:buFont typeface="Arial" pitchFamily="34" charset="0"/>
              <a:buChar char="•"/>
            </a:pPr>
            <a:r>
              <a:rPr lang="en-US" sz="1200" dirty="0" smtClean="0"/>
              <a:t>2011 Governmental Partnerships survey</a:t>
            </a:r>
          </a:p>
          <a:p>
            <a:pPr marL="171450" indent="-171450">
              <a:buFont typeface="Arial" pitchFamily="34" charset="0"/>
              <a:buChar char="•"/>
            </a:pPr>
            <a:r>
              <a:rPr lang="en-US" sz="1200" dirty="0" smtClean="0"/>
              <a:t>Publication of study findings</a:t>
            </a:r>
          </a:p>
          <a:p>
            <a:pPr marL="171450" indent="-171450">
              <a:buFont typeface="Arial" pitchFamily="34" charset="0"/>
              <a:buChar char="•"/>
            </a:pPr>
            <a:r>
              <a:rPr lang="en-US" sz="1200" dirty="0" smtClean="0"/>
              <a:t>Academic/Tribal partnerships to address gaps</a:t>
            </a:r>
          </a:p>
          <a:p>
            <a:pPr marL="628650" lvl="1" indent="-171450">
              <a:buFont typeface="Arial" pitchFamily="34" charset="0"/>
              <a:buChar char="•"/>
            </a:pPr>
            <a:r>
              <a:rPr lang="en-US" sz="1200" dirty="0" smtClean="0"/>
              <a:t>Training</a:t>
            </a:r>
          </a:p>
          <a:p>
            <a:pPr marL="628650" lvl="1" indent="-171450">
              <a:buFont typeface="Arial" pitchFamily="34" charset="0"/>
              <a:buChar char="•"/>
            </a:pPr>
            <a:r>
              <a:rPr lang="en-US" sz="1200" dirty="0" smtClean="0"/>
              <a:t>Grant writing</a:t>
            </a:r>
          </a:p>
          <a:p>
            <a:pPr marL="628650" lvl="1" indent="-171450">
              <a:buFont typeface="Arial" pitchFamily="34" charset="0"/>
              <a:buChar char="•"/>
            </a:pPr>
            <a:r>
              <a:rPr lang="en-US" sz="1200" dirty="0" smtClean="0"/>
              <a:t>Exercise planning and evaluation</a:t>
            </a:r>
            <a:endParaRPr lang="en-US" sz="1200" dirty="0"/>
          </a:p>
        </p:txBody>
      </p:sp>
      <p:sp>
        <p:nvSpPr>
          <p:cNvPr id="7" name="TextBox 6"/>
          <p:cNvSpPr txBox="1"/>
          <p:nvPr/>
        </p:nvSpPr>
        <p:spPr>
          <a:xfrm>
            <a:off x="457200" y="8396407"/>
            <a:ext cx="7086600" cy="1661993"/>
          </a:xfrm>
          <a:prstGeom prst="rect">
            <a:avLst/>
          </a:prstGeom>
          <a:noFill/>
        </p:spPr>
        <p:txBody>
          <a:bodyPr wrap="square" rtlCol="0">
            <a:spAutoFit/>
          </a:bodyPr>
          <a:lstStyle/>
          <a:p>
            <a:r>
              <a:rPr lang="en-US" sz="1200" b="1" dirty="0" smtClean="0"/>
              <a:t>References</a:t>
            </a:r>
          </a:p>
          <a:p>
            <a:pPr marL="228600" indent="-228600">
              <a:buFont typeface="+mj-lt"/>
              <a:buAutoNum type="arabicPeriod"/>
            </a:pPr>
            <a:r>
              <a:rPr lang="en-US" sz="1200" dirty="0" smtClean="0"/>
              <a:t>Johnson</a:t>
            </a:r>
            <a:r>
              <a:rPr lang="en-US" sz="1200" dirty="0"/>
              <a:t>, V., Bashir, Z., </a:t>
            </a:r>
            <a:r>
              <a:rPr lang="en-US" sz="1200" dirty="0" err="1"/>
              <a:t>Leep</a:t>
            </a:r>
            <a:r>
              <a:rPr lang="en-US" sz="1200" dirty="0"/>
              <a:t>, C., Troutman, N., Brown, D., &amp; Briggs, E. (2007). </a:t>
            </a:r>
            <a:r>
              <a:rPr lang="en-US" sz="1200" i="1" dirty="0"/>
              <a:t>Federal Funding for Public Health Emergency Preparedness: Implications and Ongoing Issues for Local Health Departments. </a:t>
            </a:r>
            <a:r>
              <a:rPr lang="en-US" sz="1200" dirty="0"/>
              <a:t>National Association of County and City Health Officials, August 2007.</a:t>
            </a:r>
          </a:p>
          <a:p>
            <a:pPr marL="228600" indent="-228600">
              <a:buFont typeface="+mj-lt"/>
              <a:buAutoNum type="arabicPeriod"/>
            </a:pPr>
            <a:r>
              <a:rPr lang="en-US" sz="1200" dirty="0"/>
              <a:t>Native American Alliance for Emergency Preparedness (NAAEP; </a:t>
            </a:r>
            <a:r>
              <a:rPr lang="en-US" sz="1200" dirty="0" err="1"/>
              <a:t>n.d.</a:t>
            </a:r>
            <a:r>
              <a:rPr lang="en-US" sz="1200" dirty="0"/>
              <a:t>). </a:t>
            </a:r>
            <a:r>
              <a:rPr lang="en-US" sz="1200" i="1" dirty="0"/>
              <a:t>Indian Health Program: Emergency Preparedness Public Private Partnership California.</a:t>
            </a:r>
            <a:r>
              <a:rPr lang="en-US" sz="1200" dirty="0"/>
              <a:t> Retrieved May 13, 2011 from http://www.fema.gov/pdf/privatesector/ca_ps_tribal.pdf</a:t>
            </a:r>
          </a:p>
          <a:p>
            <a:endParaRPr lang="en-US" dirty="0"/>
          </a:p>
        </p:txBody>
      </p:sp>
      <p:sp>
        <p:nvSpPr>
          <p:cNvPr id="11" name="TextBox 10"/>
          <p:cNvSpPr txBox="1"/>
          <p:nvPr/>
        </p:nvSpPr>
        <p:spPr>
          <a:xfrm>
            <a:off x="571500" y="304800"/>
            <a:ext cx="6477000" cy="1638910"/>
          </a:xfrm>
          <a:prstGeom prst="rect">
            <a:avLst/>
          </a:prstGeom>
          <a:noFill/>
        </p:spPr>
        <p:txBody>
          <a:bodyPr wrap="square" rtlCol="0">
            <a:spAutoFit/>
          </a:bodyPr>
          <a:lstStyle/>
          <a:p>
            <a:pPr>
              <a:spcBef>
                <a:spcPts val="500"/>
              </a:spcBef>
            </a:pPr>
            <a:r>
              <a:rPr lang="en-US" b="1" dirty="0" smtClean="0"/>
              <a:t>Analysis/Discussion</a:t>
            </a:r>
          </a:p>
          <a:p>
            <a:pPr marL="171450" indent="-171450">
              <a:spcBef>
                <a:spcPts val="500"/>
              </a:spcBef>
              <a:buFont typeface="Arial" pitchFamily="34" charset="0"/>
              <a:buChar char="•"/>
            </a:pPr>
            <a:r>
              <a:rPr lang="en-US" sz="1400" dirty="0" smtClean="0"/>
              <a:t>60</a:t>
            </a:r>
            <a:r>
              <a:rPr lang="en-US" sz="1400" dirty="0"/>
              <a:t>% of the tribes </a:t>
            </a:r>
            <a:r>
              <a:rPr lang="en-US" sz="1400" dirty="0" smtClean="0"/>
              <a:t>are </a:t>
            </a:r>
            <a:r>
              <a:rPr lang="en-US" sz="1400" dirty="0"/>
              <a:t>unable to apply for federal and state funds because they are not yet </a:t>
            </a:r>
            <a:r>
              <a:rPr lang="en-US" sz="1400" dirty="0" smtClean="0"/>
              <a:t>compliant</a:t>
            </a:r>
            <a:r>
              <a:rPr lang="en-US" sz="1400" dirty="0"/>
              <a:t> </a:t>
            </a:r>
            <a:r>
              <a:rPr lang="en-US" sz="1400" dirty="0" smtClean="0"/>
              <a:t>with NIMS/ICS</a:t>
            </a:r>
          </a:p>
          <a:p>
            <a:pPr marL="171450" indent="-171450">
              <a:spcBef>
                <a:spcPts val="500"/>
              </a:spcBef>
              <a:buFont typeface="Arial" pitchFamily="34" charset="0"/>
              <a:buChar char="•"/>
            </a:pPr>
            <a:r>
              <a:rPr lang="en-US" sz="1400" dirty="0"/>
              <a:t>Increased partnership, communication, and formal agreements are recurrent themes for each of the strategies proposed to meet these </a:t>
            </a:r>
            <a:r>
              <a:rPr lang="en-US" sz="1400" dirty="0" smtClean="0"/>
              <a:t>gaps </a:t>
            </a:r>
          </a:p>
          <a:p>
            <a:pPr marL="171450" indent="-171450">
              <a:spcBef>
                <a:spcPts val="500"/>
              </a:spcBef>
              <a:buFont typeface="Arial" pitchFamily="34" charset="0"/>
              <a:buChar char="•"/>
            </a:pPr>
            <a:r>
              <a:rPr lang="en-US" sz="1400" dirty="0" smtClean="0"/>
              <a:t>Action steps need to be prioritized at the local level</a:t>
            </a:r>
          </a:p>
        </p:txBody>
      </p:sp>
      <p:sp>
        <p:nvSpPr>
          <p:cNvPr id="14" name="TextBox 13"/>
          <p:cNvSpPr txBox="1"/>
          <p:nvPr/>
        </p:nvSpPr>
        <p:spPr>
          <a:xfrm>
            <a:off x="4114800" y="6643807"/>
            <a:ext cx="3274158" cy="1661993"/>
          </a:xfrm>
          <a:prstGeom prst="rect">
            <a:avLst/>
          </a:prstGeom>
          <a:noFill/>
        </p:spPr>
        <p:txBody>
          <a:bodyPr wrap="square" rtlCol="0">
            <a:spAutoFit/>
          </a:bodyPr>
          <a:lstStyle/>
          <a:p>
            <a:r>
              <a:rPr lang="en-US" dirty="0" smtClean="0"/>
              <a:t>Acknowledgments</a:t>
            </a:r>
          </a:p>
          <a:p>
            <a:r>
              <a:rPr lang="en-US" sz="1200" dirty="0"/>
              <a:t>The investigators are grateful to the 45 tribal participants for providing insight into the process of emergency preparedness among the California tribal nations. This study represents </a:t>
            </a:r>
            <a:r>
              <a:rPr lang="en-US" sz="1200" dirty="0" smtClean="0"/>
              <a:t>a significant </a:t>
            </a:r>
            <a:r>
              <a:rPr lang="en-US" sz="1200" dirty="0"/>
              <a:t>step forward in the emergency preparedness process, offering preliminary data to drive further research for the resilience of tribal nations.</a:t>
            </a:r>
          </a:p>
        </p:txBody>
      </p:sp>
      <p:sp>
        <p:nvSpPr>
          <p:cNvPr id="15" name="Rectangle 14"/>
          <p:cNvSpPr/>
          <p:nvPr/>
        </p:nvSpPr>
        <p:spPr>
          <a:xfrm>
            <a:off x="2057492" y="6585837"/>
            <a:ext cx="4571908" cy="641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71500" y="2061798"/>
            <a:ext cx="5180379" cy="958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760937" y="381000"/>
            <a:ext cx="4554263" cy="204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321369" y="2157651"/>
            <a:ext cx="3241924" cy="204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1174" y="6643807"/>
            <a:ext cx="2092060" cy="1660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111508" y="6650011"/>
            <a:ext cx="1277449" cy="2045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873233" y="6617924"/>
            <a:ext cx="88603" cy="16878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91812" y="8273713"/>
            <a:ext cx="4571908" cy="641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p:cNvSpPr>
            <a:spLocks noGrp="1"/>
          </p:cNvSpPr>
          <p:nvPr>
            <p:ph type="sldNum" sz="quarter" idx="12"/>
          </p:nvPr>
        </p:nvSpPr>
        <p:spPr/>
        <p:txBody>
          <a:bodyPr/>
          <a:lstStyle/>
          <a:p>
            <a:fld id="{A90A81B1-FACF-4DE9-A926-EC98C8C93E1B}" type="slidenum">
              <a:rPr lang="en-US" smtClean="0"/>
              <a:t>3</a:t>
            </a:fld>
            <a:endParaRPr lang="en-US" dirty="0"/>
          </a:p>
        </p:txBody>
      </p:sp>
    </p:spTree>
    <p:extLst>
      <p:ext uri="{BB962C8B-B14F-4D97-AF65-F5344CB8AC3E}">
        <p14:creationId xmlns:p14="http://schemas.microsoft.com/office/powerpoint/2010/main" val="3562080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A90A81B1-FACF-4DE9-A926-EC98C8C93E1B}" type="slidenum">
              <a:rPr lang="en-US" smtClean="0"/>
              <a:t>4</a:t>
            </a:fld>
            <a:endParaRPr lang="en-US"/>
          </a:p>
        </p:txBody>
      </p:sp>
      <p:pic>
        <p:nvPicPr>
          <p:cNvPr id="5" name="Picture 4" descr="cphp_brand.jpg"/>
          <p:cNvPicPr/>
          <p:nvPr/>
        </p:nvPicPr>
        <p:blipFill rotWithShape="1">
          <a:blip r:embed="rId3" cstate="print"/>
          <a:srcRect t="28696" b="467"/>
          <a:stretch/>
        </p:blipFill>
        <p:spPr>
          <a:xfrm>
            <a:off x="0" y="0"/>
            <a:ext cx="7772400" cy="10058400"/>
          </a:xfrm>
          <a:prstGeom prst="rect">
            <a:avLst/>
          </a:prstGeom>
        </p:spPr>
      </p:pic>
      <p:sp>
        <p:nvSpPr>
          <p:cNvPr id="6" name="Rectangle 5"/>
          <p:cNvSpPr/>
          <p:nvPr/>
        </p:nvSpPr>
        <p:spPr>
          <a:xfrm>
            <a:off x="152400" y="144145"/>
            <a:ext cx="7467600" cy="9761855"/>
          </a:xfrm>
          <a:prstGeom prst="rect">
            <a:avLst/>
          </a:prstGeom>
          <a:solidFill>
            <a:srgbClr val="F7FBC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81001" y="2286000"/>
            <a:ext cx="3352800" cy="5324535"/>
          </a:xfrm>
          <a:prstGeom prst="rect">
            <a:avLst/>
          </a:prstGeom>
          <a:noFill/>
        </p:spPr>
        <p:txBody>
          <a:bodyPr wrap="square" rtlCol="0">
            <a:spAutoFit/>
          </a:bodyPr>
          <a:lstStyle/>
          <a:p>
            <a:r>
              <a:rPr lang="en-US" sz="1600" b="1" dirty="0" smtClean="0"/>
              <a:t>Who We Are</a:t>
            </a:r>
          </a:p>
          <a:p>
            <a:r>
              <a:rPr lang="en-US" sz="1400" dirty="0" smtClean="0"/>
              <a:t>The Loma Linda University School of Public Health, Office of Public Health Practice is part of the Loma Linda University Adventist Health Sciences Center, a faith-based organization comprised of seven professional schools and affiliated medical institutions. The Office of Public Health Practice and Workforce Development unites the academic expertise and research its faculty and staff with applied practice to deliver community engaged public health education. </a:t>
            </a:r>
          </a:p>
          <a:p>
            <a:endParaRPr lang="en-US" sz="1400" dirty="0"/>
          </a:p>
          <a:p>
            <a:r>
              <a:rPr lang="en-US" sz="1600" b="1" dirty="0" smtClean="0"/>
              <a:t>Our Mission</a:t>
            </a:r>
          </a:p>
          <a:p>
            <a:r>
              <a:rPr lang="en-US" sz="1400" dirty="0" smtClean="0"/>
              <a:t>The Office of Public Health Practice and Workforce Development seeks to enhance the knowledge and practice of the current public health workforce, to facilitate interagency collaboration, and to cultivate healthy communities through population-specific, culturally-cognizant, public health practice. </a:t>
            </a:r>
          </a:p>
          <a:p>
            <a:endParaRPr lang="en-US" sz="1400" dirty="0"/>
          </a:p>
        </p:txBody>
      </p:sp>
      <p:sp>
        <p:nvSpPr>
          <p:cNvPr id="9" name="TextBox 8"/>
          <p:cNvSpPr txBox="1"/>
          <p:nvPr/>
        </p:nvSpPr>
        <p:spPr>
          <a:xfrm>
            <a:off x="252323" y="9220200"/>
            <a:ext cx="7267754" cy="584775"/>
          </a:xfrm>
          <a:prstGeom prst="rect">
            <a:avLst/>
          </a:prstGeom>
          <a:noFill/>
        </p:spPr>
        <p:txBody>
          <a:bodyPr wrap="square" rtlCol="0">
            <a:spAutoFit/>
          </a:bodyPr>
          <a:lstStyle/>
          <a:p>
            <a:pPr algn="ctr"/>
            <a:r>
              <a:rPr lang="en-US" sz="1600" dirty="0" smtClean="0">
                <a:solidFill>
                  <a:schemeClr val="tx1">
                    <a:lumMod val="85000"/>
                    <a:lumOff val="15000"/>
                  </a:schemeClr>
                </a:solidFill>
                <a:latin typeface="Perpetua" pitchFamily="18" charset="0"/>
                <a:cs typeface="Times New Roman" pitchFamily="18" charset="0"/>
              </a:rPr>
              <a:t>10970 Parkland St. Loma Linda, CA 92350</a:t>
            </a:r>
          </a:p>
          <a:p>
            <a:pPr algn="ctr"/>
            <a:r>
              <a:rPr lang="en-US" sz="1600" dirty="0" smtClean="0">
                <a:solidFill>
                  <a:schemeClr val="tx1">
                    <a:lumMod val="85000"/>
                    <a:lumOff val="15000"/>
                  </a:schemeClr>
                </a:solidFill>
                <a:latin typeface="Perpetua" pitchFamily="18" charset="0"/>
                <a:cs typeface="Times New Roman" pitchFamily="18" charset="0"/>
              </a:rPr>
              <a:t>(909) 558-8382, lluophpreception@llu.edu</a:t>
            </a:r>
            <a:endParaRPr lang="en-US" sz="1600" dirty="0">
              <a:solidFill>
                <a:schemeClr val="tx1">
                  <a:lumMod val="85000"/>
                  <a:lumOff val="15000"/>
                </a:schemeClr>
              </a:solidFill>
              <a:latin typeface="Perpetua" pitchFamily="18" charset="0"/>
              <a:cs typeface="Times New Roman" pitchFamily="18" charset="0"/>
            </a:endParaRPr>
          </a:p>
        </p:txBody>
      </p:sp>
      <p:pic>
        <p:nvPicPr>
          <p:cNvPr id="12" name="Content Placeholder 11"/>
          <p:cNvPicPr>
            <a:picLocks noGrp="1" noChangeAspect="1"/>
          </p:cNvPicPr>
          <p:nvPr>
            <p:ph idx="1"/>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3028" t="50602"/>
          <a:stretch/>
        </p:blipFill>
        <p:spPr>
          <a:xfrm>
            <a:off x="533399" y="7359247"/>
            <a:ext cx="3284810" cy="1431461"/>
          </a:xfrm>
        </p:spPr>
      </p:pic>
      <p:sp>
        <p:nvSpPr>
          <p:cNvPr id="13" name="TextBox 12"/>
          <p:cNvSpPr txBox="1"/>
          <p:nvPr/>
        </p:nvSpPr>
        <p:spPr>
          <a:xfrm>
            <a:off x="4038599" y="2209800"/>
            <a:ext cx="3429001" cy="5078313"/>
          </a:xfrm>
          <a:prstGeom prst="rect">
            <a:avLst/>
          </a:prstGeom>
          <a:noFill/>
        </p:spPr>
        <p:txBody>
          <a:bodyPr wrap="square" rtlCol="0">
            <a:spAutoFit/>
          </a:bodyPr>
          <a:lstStyle/>
          <a:p>
            <a:r>
              <a:rPr lang="en-US" sz="1600" b="1" dirty="0" smtClean="0"/>
              <a:t>Native American Health Initiative</a:t>
            </a:r>
          </a:p>
          <a:p>
            <a:r>
              <a:rPr lang="en-US" sz="1400" dirty="0" smtClean="0"/>
              <a:t>Over the past seven years, the Office of Public Health Practice has been committed to serving the needs of Tribal Nations throughout the Southwestern United States. Through its Regional Center for Excellence in Environmental Health, tribal specific public health practice activities have been delivered. A strong commitment to maintaining a consistent presence, strengthening existing relationships, assessing needs, and developing appropriate resources has continued to extend this initiative within Native American communities. </a:t>
            </a:r>
          </a:p>
          <a:p>
            <a:endParaRPr lang="en-US" sz="1400" i="1" dirty="0"/>
          </a:p>
          <a:p>
            <a:r>
              <a:rPr lang="en-US" sz="1400" i="1" dirty="0" smtClean="0"/>
              <a:t>Tribal Specific Training Activities Include:</a:t>
            </a:r>
          </a:p>
          <a:p>
            <a:pPr marL="285750" indent="-285750">
              <a:buFont typeface="Arial" pitchFamily="34" charset="0"/>
              <a:buChar char="•"/>
            </a:pPr>
            <a:r>
              <a:rPr lang="en-US" sz="1400" dirty="0" smtClean="0"/>
              <a:t>Environmental health capacity-building</a:t>
            </a:r>
          </a:p>
          <a:p>
            <a:pPr marL="285750" indent="-285750">
              <a:buFont typeface="Arial" pitchFamily="34" charset="0"/>
              <a:buChar char="•"/>
            </a:pPr>
            <a:r>
              <a:rPr lang="en-US" sz="1400" dirty="0" smtClean="0"/>
              <a:t>All-hazards preparedness and response training</a:t>
            </a:r>
          </a:p>
          <a:p>
            <a:pPr marL="285750" indent="-285750">
              <a:buFont typeface="Arial" pitchFamily="34" charset="0"/>
              <a:buChar char="•"/>
            </a:pPr>
            <a:r>
              <a:rPr lang="en-US" sz="1400" dirty="0" smtClean="0"/>
              <a:t>Geographic Information </a:t>
            </a:r>
            <a:r>
              <a:rPr lang="en-US" sz="1400" dirty="0"/>
              <a:t>S</a:t>
            </a:r>
            <a:r>
              <a:rPr lang="en-US" sz="1400" dirty="0" smtClean="0"/>
              <a:t>ystems (GIS)</a:t>
            </a:r>
          </a:p>
          <a:p>
            <a:pPr marL="285750" indent="-285750">
              <a:buFont typeface="Arial" pitchFamily="34" charset="0"/>
              <a:buChar char="•"/>
            </a:pPr>
            <a:r>
              <a:rPr lang="en-US" sz="1400" dirty="0" smtClean="0"/>
              <a:t>Academic program development and instruction</a:t>
            </a:r>
            <a:endParaRPr lang="en-US" sz="1400" dirty="0"/>
          </a:p>
        </p:txBody>
      </p:sp>
      <p:sp>
        <p:nvSpPr>
          <p:cNvPr id="14" name="Rectangle 13"/>
          <p:cNvSpPr/>
          <p:nvPr/>
        </p:nvSpPr>
        <p:spPr>
          <a:xfrm>
            <a:off x="181155" y="9048147"/>
            <a:ext cx="6219645" cy="958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817161" y="2209799"/>
            <a:ext cx="97794" cy="44196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95299" y="8848214"/>
            <a:ext cx="6972302" cy="1999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323" y="203284"/>
            <a:ext cx="7267754" cy="1930316"/>
          </a:xfrm>
          <a:prstGeom prst="rect">
            <a:avLst/>
          </a:prstGeom>
        </p:spPr>
      </p:pic>
      <p:pic>
        <p:nvPicPr>
          <p:cNvPr id="11" name="Picture 10"/>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661" b="50000"/>
          <a:stretch/>
        </p:blipFill>
        <p:spPr>
          <a:xfrm flipH="1">
            <a:off x="4040409" y="7359247"/>
            <a:ext cx="3274791" cy="1479953"/>
          </a:xfrm>
          <a:prstGeom prst="rect">
            <a:avLst/>
          </a:prstGeom>
        </p:spPr>
      </p:pic>
      <p:sp>
        <p:nvSpPr>
          <p:cNvPr id="17" name="Slide Number Placeholder 22"/>
          <p:cNvSpPr txBox="1">
            <a:spLocks/>
          </p:cNvSpPr>
          <p:nvPr/>
        </p:nvSpPr>
        <p:spPr>
          <a:xfrm>
            <a:off x="5562600" y="9372600"/>
            <a:ext cx="1813560" cy="53551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0A81B1-FACF-4DE9-A926-EC98C8C93E1B}" type="slidenum">
              <a:rPr lang="en-US" smtClean="0"/>
              <a:pPr/>
              <a:t>4</a:t>
            </a:fld>
            <a:endParaRPr lang="en-US" dirty="0"/>
          </a:p>
        </p:txBody>
      </p:sp>
    </p:spTree>
    <p:extLst>
      <p:ext uri="{BB962C8B-B14F-4D97-AF65-F5344CB8AC3E}">
        <p14:creationId xmlns:p14="http://schemas.microsoft.com/office/powerpoint/2010/main" val="17893503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3881</TotalTime>
  <Words>1278</Words>
  <Application>Microsoft Office PowerPoint</Application>
  <PresentationFormat>Custom</PresentationFormat>
  <Paragraphs>89</Paragraphs>
  <Slides>4</Slides>
  <Notes>1</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Resource Allocation and Technical Support  for Emergency Preparedness in Native American Tribes Bliss, J., Randhawa, M., Long, R., Adam, A., Dengel, F., Bliss, W., Mann, 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Preparedness among Native American Tribes</dc:title>
  <dc:creator>rlong</dc:creator>
  <cp:lastModifiedBy>rlong</cp:lastModifiedBy>
  <cp:revision>43</cp:revision>
  <cp:lastPrinted>2011-10-26T18:09:32Z</cp:lastPrinted>
  <dcterms:created xsi:type="dcterms:W3CDTF">2011-10-04T23:58:42Z</dcterms:created>
  <dcterms:modified xsi:type="dcterms:W3CDTF">2011-10-28T00:03:14Z</dcterms:modified>
</cp:coreProperties>
</file>