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sldx" ContentType="application/vnd.openxmlformats-officedocument.presentationml.slid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2"/>
  </p:notesMasterIdLst>
  <p:sldIdLst>
    <p:sldId id="257" r:id="rId2"/>
    <p:sldId id="258" r:id="rId3"/>
    <p:sldId id="278" r:id="rId4"/>
    <p:sldId id="279" r:id="rId5"/>
    <p:sldId id="280" r:id="rId6"/>
    <p:sldId id="285" r:id="rId7"/>
    <p:sldId id="286" r:id="rId8"/>
    <p:sldId id="288" r:id="rId9"/>
    <p:sldId id="289" r:id="rId10"/>
    <p:sldId id="290" r:id="rId11"/>
    <p:sldId id="308" r:id="rId12"/>
    <p:sldId id="299" r:id="rId13"/>
    <p:sldId id="301" r:id="rId14"/>
    <p:sldId id="303" r:id="rId15"/>
    <p:sldId id="305" r:id="rId16"/>
    <p:sldId id="307" r:id="rId17"/>
    <p:sldId id="291" r:id="rId18"/>
    <p:sldId id="292" r:id="rId19"/>
    <p:sldId id="297" r:id="rId20"/>
    <p:sldId id="298" r:id="rId21"/>
  </p:sldIdLst>
  <p:sldSz cx="9144000" cy="6858000" type="screen4x3"/>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9" autoAdjust="0"/>
    <p:restoredTop sz="86475" autoAdjust="0"/>
  </p:normalViewPr>
  <p:slideViewPr>
    <p:cSldViewPr>
      <p:cViewPr>
        <p:scale>
          <a:sx n="70" d="100"/>
          <a:sy n="70" d="100"/>
        </p:scale>
        <p:origin x="-1374" y="-294"/>
      </p:cViewPr>
      <p:guideLst>
        <p:guide orient="horz" pos="2160"/>
        <p:guide pos="2880"/>
      </p:guideLst>
    </p:cSldViewPr>
  </p:slideViewPr>
  <p:outlineViewPr>
    <p:cViewPr>
      <p:scale>
        <a:sx n="33" d="100"/>
        <a:sy n="33" d="100"/>
      </p:scale>
      <p:origin x="0" y="2989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68630"/>
          </a:xfrm>
          <a:prstGeom prst="rect">
            <a:avLst/>
          </a:prstGeom>
        </p:spPr>
        <p:txBody>
          <a:bodyPr vert="horz" lIns="94044" tIns="47022" rIns="94044" bIns="47022" rtlCol="0"/>
          <a:lstStyle>
            <a:lvl1pPr algn="l">
              <a:defRPr sz="1200"/>
            </a:lvl1pPr>
          </a:lstStyle>
          <a:p>
            <a:endParaRPr lang="en-US"/>
          </a:p>
        </p:txBody>
      </p:sp>
      <p:sp>
        <p:nvSpPr>
          <p:cNvPr id="3" name="Date Placeholder 2"/>
          <p:cNvSpPr>
            <a:spLocks noGrp="1"/>
          </p:cNvSpPr>
          <p:nvPr>
            <p:ph type="dt" idx="1"/>
          </p:nvPr>
        </p:nvSpPr>
        <p:spPr>
          <a:xfrm>
            <a:off x="4014100" y="0"/>
            <a:ext cx="3070860" cy="468630"/>
          </a:xfrm>
          <a:prstGeom prst="rect">
            <a:avLst/>
          </a:prstGeom>
        </p:spPr>
        <p:txBody>
          <a:bodyPr vert="horz" lIns="94044" tIns="47022" rIns="94044" bIns="47022" rtlCol="0"/>
          <a:lstStyle>
            <a:lvl1pPr algn="r">
              <a:defRPr sz="1200"/>
            </a:lvl1pPr>
          </a:lstStyle>
          <a:p>
            <a:fld id="{26DF2B8F-036D-4DA9-B7C7-81E7FB1D0152}" type="datetimeFigureOut">
              <a:rPr lang="en-US" smtClean="0"/>
              <a:t>10/24/2011</a:t>
            </a:fld>
            <a:endParaRPr lang="en-US"/>
          </a:p>
        </p:txBody>
      </p:sp>
      <p:sp>
        <p:nvSpPr>
          <p:cNvPr id="4" name="Slide Image Placeholder 3"/>
          <p:cNvSpPr>
            <a:spLocks noGrp="1" noRot="1" noChangeAspect="1"/>
          </p:cNvSpPr>
          <p:nvPr>
            <p:ph type="sldImg" idx="2"/>
          </p:nvPr>
        </p:nvSpPr>
        <p:spPr>
          <a:xfrm>
            <a:off x="1200150" y="703263"/>
            <a:ext cx="4686300" cy="3514725"/>
          </a:xfrm>
          <a:prstGeom prst="rect">
            <a:avLst/>
          </a:prstGeom>
          <a:noFill/>
          <a:ln w="12700">
            <a:solidFill>
              <a:prstClr val="black"/>
            </a:solidFill>
          </a:ln>
        </p:spPr>
        <p:txBody>
          <a:bodyPr vert="horz" lIns="94044" tIns="47022" rIns="94044" bIns="47022" rtlCol="0" anchor="ctr"/>
          <a:lstStyle/>
          <a:p>
            <a:endParaRPr lang="en-US"/>
          </a:p>
        </p:txBody>
      </p:sp>
      <p:sp>
        <p:nvSpPr>
          <p:cNvPr id="5" name="Notes Placeholder 4"/>
          <p:cNvSpPr>
            <a:spLocks noGrp="1"/>
          </p:cNvSpPr>
          <p:nvPr>
            <p:ph type="body" sz="quarter" idx="3"/>
          </p:nvPr>
        </p:nvSpPr>
        <p:spPr>
          <a:xfrm>
            <a:off x="708660" y="4451985"/>
            <a:ext cx="5669280" cy="4217670"/>
          </a:xfrm>
          <a:prstGeom prst="rect">
            <a:avLst/>
          </a:prstGeom>
        </p:spPr>
        <p:txBody>
          <a:bodyPr vert="horz" lIns="94044" tIns="47022" rIns="94044" bIns="4702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02344"/>
            <a:ext cx="3070860" cy="468630"/>
          </a:xfrm>
          <a:prstGeom prst="rect">
            <a:avLst/>
          </a:prstGeom>
        </p:spPr>
        <p:txBody>
          <a:bodyPr vert="horz" lIns="94044" tIns="47022" rIns="94044" bIns="47022" rtlCol="0" anchor="b"/>
          <a:lstStyle>
            <a:lvl1pPr algn="l">
              <a:defRPr sz="1200"/>
            </a:lvl1pPr>
          </a:lstStyle>
          <a:p>
            <a:endParaRPr lang="en-US"/>
          </a:p>
        </p:txBody>
      </p:sp>
      <p:sp>
        <p:nvSpPr>
          <p:cNvPr id="7" name="Slide Number Placeholder 6"/>
          <p:cNvSpPr>
            <a:spLocks noGrp="1"/>
          </p:cNvSpPr>
          <p:nvPr>
            <p:ph type="sldNum" sz="quarter" idx="5"/>
          </p:nvPr>
        </p:nvSpPr>
        <p:spPr>
          <a:xfrm>
            <a:off x="4014100" y="8902344"/>
            <a:ext cx="3070860" cy="468630"/>
          </a:xfrm>
          <a:prstGeom prst="rect">
            <a:avLst/>
          </a:prstGeom>
        </p:spPr>
        <p:txBody>
          <a:bodyPr vert="horz" lIns="94044" tIns="47022" rIns="94044" bIns="47022" rtlCol="0" anchor="b"/>
          <a:lstStyle>
            <a:lvl1pPr algn="r">
              <a:defRPr sz="1200"/>
            </a:lvl1pPr>
          </a:lstStyle>
          <a:p>
            <a:fld id="{CF82A991-E28A-496C-9C37-3E64DE2C4CF9}" type="slidenum">
              <a:rPr lang="en-US" smtClean="0"/>
              <a:t>‹#›</a:t>
            </a:fld>
            <a:endParaRPr lang="en-US"/>
          </a:p>
        </p:txBody>
      </p:sp>
    </p:spTree>
    <p:extLst>
      <p:ext uri="{BB962C8B-B14F-4D97-AF65-F5344CB8AC3E}">
        <p14:creationId xmlns:p14="http://schemas.microsoft.com/office/powerpoint/2010/main" val="3257453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Find out what HP2010</a:t>
            </a:r>
            <a:r>
              <a:rPr lang="en-US" baseline="0" dirty="0" smtClean="0"/>
              <a:t> goal standard was for 1</a:t>
            </a:r>
            <a:r>
              <a:rPr lang="en-US" baseline="30000" dirty="0" smtClean="0"/>
              <a:t>st</a:t>
            </a:r>
            <a:r>
              <a:rPr lang="en-US" baseline="0" dirty="0" smtClean="0"/>
              <a:t> trimester care: from 83% to  90% (national)</a:t>
            </a:r>
          </a:p>
          <a:p>
            <a:r>
              <a:rPr lang="en-US" dirty="0"/>
              <a:t>Current literature identifies numerous barriers, determinants and characteristics of pregnant women who are at risk for obtaining late or inadequate prenatal care. Characteristics revealed are: race, socioeconomic status (education level, income level, and health insurance), age, and geographical location (distance traveled, time, and money for gas/parking) (Park, Vincent, &amp; Hasting-</a:t>
            </a:r>
            <a:r>
              <a:rPr lang="en-US" dirty="0" err="1"/>
              <a:t>Tolsma</a:t>
            </a:r>
            <a:r>
              <a:rPr lang="en-US" dirty="0"/>
              <a:t>, 2006; Alexander, </a:t>
            </a:r>
            <a:r>
              <a:rPr lang="en-US" dirty="0" err="1"/>
              <a:t>Kogan</a:t>
            </a:r>
            <a:r>
              <a:rPr lang="en-US" dirty="0"/>
              <a:t>, &amp; </a:t>
            </a:r>
            <a:r>
              <a:rPr lang="en-US" dirty="0" err="1"/>
              <a:t>Nabukera</a:t>
            </a:r>
            <a:r>
              <a:rPr lang="en-US" dirty="0"/>
              <a:t>, 2002; Roberts, Yawn, &amp; Wickes, 1998; </a:t>
            </a:r>
            <a:r>
              <a:rPr lang="en-US" dirty="0" err="1"/>
              <a:t>Tossouonian</a:t>
            </a:r>
            <a:r>
              <a:rPr lang="en-US" dirty="0"/>
              <a:t>, </a:t>
            </a:r>
            <a:r>
              <a:rPr lang="en-US" dirty="0" err="1"/>
              <a:t>Schoendorf</a:t>
            </a:r>
            <a:r>
              <a:rPr lang="en-US" dirty="0"/>
              <a:t>, &amp; </a:t>
            </a:r>
            <a:r>
              <a:rPr lang="en-US" dirty="0" err="1"/>
              <a:t>Kiely</a:t>
            </a:r>
            <a:r>
              <a:rPr lang="en-US" dirty="0"/>
              <a:t>, 1997; </a:t>
            </a:r>
            <a:r>
              <a:rPr lang="en-US" dirty="0" err="1"/>
              <a:t>Lia-Hoagberg</a:t>
            </a:r>
            <a:r>
              <a:rPr lang="en-US" dirty="0"/>
              <a:t>, Rode, </a:t>
            </a:r>
            <a:r>
              <a:rPr lang="en-US" dirty="0" err="1"/>
              <a:t>Skovholt</a:t>
            </a:r>
            <a:r>
              <a:rPr lang="en-US" dirty="0"/>
              <a:t>, Oberg, Berg, </a:t>
            </a:r>
            <a:r>
              <a:rPr lang="en-US" dirty="0" err="1"/>
              <a:t>Mullett</a:t>
            </a:r>
            <a:r>
              <a:rPr lang="en-US" dirty="0"/>
              <a:t>, &amp; </a:t>
            </a:r>
            <a:r>
              <a:rPr lang="en-US" dirty="0" err="1"/>
              <a:t>Choi</a:t>
            </a:r>
            <a:r>
              <a:rPr lang="en-US" dirty="0"/>
              <a:t>, 1990; </a:t>
            </a:r>
            <a:r>
              <a:rPr lang="en-US" dirty="0" err="1"/>
              <a:t>Braveman</a:t>
            </a:r>
            <a:r>
              <a:rPr lang="en-US" dirty="0"/>
              <a:t>, </a:t>
            </a:r>
            <a:r>
              <a:rPr lang="en-US" dirty="0" err="1"/>
              <a:t>Marchi</a:t>
            </a:r>
            <a:r>
              <a:rPr lang="en-US" dirty="0"/>
              <a:t>, </a:t>
            </a:r>
            <a:r>
              <a:rPr lang="en-US" dirty="0" err="1"/>
              <a:t>Egerter</a:t>
            </a:r>
            <a:r>
              <a:rPr lang="en-US" dirty="0"/>
              <a:t>, Pearl, &amp; </a:t>
            </a:r>
            <a:r>
              <a:rPr lang="en-US" dirty="0" err="1"/>
              <a:t>Neuhaus</a:t>
            </a:r>
            <a:r>
              <a:rPr lang="en-US" dirty="0"/>
              <a:t>, 2000; Sword, 1999; Beckman, Buford, &amp; Whitt, 2000; Fuller &amp; Gallagher, 1999; Adams, </a:t>
            </a:r>
            <a:r>
              <a:rPr lang="en-US" dirty="0" err="1"/>
              <a:t>Gavins</a:t>
            </a:r>
            <a:r>
              <a:rPr lang="en-US" dirty="0"/>
              <a:t>, &amp; Benedict, 2005; Omar, </a:t>
            </a:r>
            <a:r>
              <a:rPr lang="en-US" dirty="0" err="1"/>
              <a:t>Shiffman</a:t>
            </a:r>
            <a:r>
              <a:rPr lang="en-US" dirty="0"/>
              <a:t>, &amp; Bauer, 1998). Individual barriers are identified as: addictions, homelessness, inability to afford care, transportation problems; lack of a system of social support: language barriers, and stressful life events (</a:t>
            </a:r>
            <a:r>
              <a:rPr lang="en-US" dirty="0" err="1"/>
              <a:t>Braveman</a:t>
            </a:r>
            <a:r>
              <a:rPr lang="en-US" dirty="0"/>
              <a:t> et al., 2000; Johnson, El-</a:t>
            </a:r>
            <a:r>
              <a:rPr lang="en-US" dirty="0" err="1"/>
              <a:t>Khorazaty</a:t>
            </a:r>
            <a:r>
              <a:rPr lang="en-US" dirty="0"/>
              <a:t>, Hatcher, </a:t>
            </a:r>
            <a:r>
              <a:rPr lang="en-US" dirty="0" err="1"/>
              <a:t>Wingrove</a:t>
            </a:r>
            <a:r>
              <a:rPr lang="en-US" dirty="0"/>
              <a:t>, Milligan, Harris, &amp; Richards, 2003; Bloom, </a:t>
            </a:r>
            <a:r>
              <a:rPr lang="en-US" dirty="0" err="1"/>
              <a:t>Bednarzyk</a:t>
            </a:r>
            <a:r>
              <a:rPr lang="en-US" dirty="0"/>
              <a:t>, </a:t>
            </a:r>
            <a:r>
              <a:rPr lang="en-US" dirty="0" err="1"/>
              <a:t>Devitt</a:t>
            </a:r>
            <a:r>
              <a:rPr lang="en-US" dirty="0"/>
              <a:t>, Renault, </a:t>
            </a:r>
            <a:r>
              <a:rPr lang="en-US" dirty="0" err="1"/>
              <a:t>Tenaman</a:t>
            </a:r>
            <a:r>
              <a:rPr lang="en-US" dirty="0"/>
              <a:t>, &amp; Van </a:t>
            </a:r>
            <a:r>
              <a:rPr lang="en-US" dirty="0" err="1"/>
              <a:t>Loock</a:t>
            </a:r>
            <a:r>
              <a:rPr lang="en-US" dirty="0"/>
              <a:t>, 2004; Sword, 1999; Beckman, Buford, &amp; Whitt, 2000; Fuller &amp; Gallagher, 1999; </a:t>
            </a:r>
            <a:r>
              <a:rPr lang="en-US" dirty="0" err="1"/>
              <a:t>Kalmuss</a:t>
            </a:r>
            <a:r>
              <a:rPr lang="en-US" dirty="0"/>
              <a:t> &amp; </a:t>
            </a:r>
            <a:r>
              <a:rPr lang="en-US" dirty="0" err="1"/>
              <a:t>Fennelly</a:t>
            </a:r>
            <a:r>
              <a:rPr lang="en-US" dirty="0"/>
              <a:t>, 1990).  System barriers are identified as: overcrowded clinics, scheduling difficulties, long wait times, insensitive interactions with health care professionals, and a lack of health care providers (Roberts et al., 1998; </a:t>
            </a:r>
            <a:r>
              <a:rPr lang="en-US" dirty="0" err="1"/>
              <a:t>Lia-Hoagberg</a:t>
            </a:r>
            <a:r>
              <a:rPr lang="en-US" dirty="0"/>
              <a:t> et al., 1990; Sword, 1999; Beckman et al., 2000; Fuller &amp; Gallagher, 1999; Omar et al. 1998; Cook, Selig, Wedge, &amp; </a:t>
            </a:r>
            <a:r>
              <a:rPr lang="en-US" dirty="0" err="1"/>
              <a:t>Gohn-Baube</a:t>
            </a:r>
            <a:r>
              <a:rPr lang="en-US" dirty="0"/>
              <a:t>, 1999). Psychosocial barriers are identified as: ignorance of signs of pregnancy, ignorance of the need for care, ambivalence regarding the pregnancy, consideration of adoption or abortion services, belief that prenatal care is unimportant, negative family reactions toward pregnancy, depression, denial of pregnancy, and lack of support from the father (Roberts et al., 1998; Johnson et al., 2003; Sword, 1999; Cook et al., 1999). Attitudinal barriers are identified as: dislike of doctors, clinics, or hospitals, unwanted pregnancy, personal problems, and fear (Roberts et al., 1998; </a:t>
            </a:r>
            <a:r>
              <a:rPr lang="en-US" dirty="0" err="1"/>
              <a:t>Lia-Hoagberg</a:t>
            </a:r>
            <a:r>
              <a:rPr lang="en-US" dirty="0"/>
              <a:t> et al., 1990; </a:t>
            </a:r>
            <a:r>
              <a:rPr lang="en-US" dirty="0" err="1"/>
              <a:t>Braveman</a:t>
            </a:r>
            <a:r>
              <a:rPr lang="en-US" dirty="0"/>
              <a:t> et al., 2000; Johnson et al., 2003; Sword, 1999; Cook et al., 1999).</a:t>
            </a:r>
          </a:p>
          <a:p>
            <a:pPr hangingPunct="0"/>
            <a:r>
              <a:rPr lang="en-US" dirty="0"/>
              <a:t>Few studies have revealed facilitators for obtaining prenatal care within the first trimester of pregnancy. One study revealed that a facilitator for pregnant women obtaining care would be the increased likelihood of a healthy baby (Fuller &amp; Gallagher, 1999). Another study revealed that a facilitator for women to obtain early prenatal care was the involvement of the father, as increased involvement improved the likelihood of early access to prenatal care for pregnant women (Johnson et al., 2003). Few studies however, looked at rural pregnant women and access to prenatal care (Omar &amp; </a:t>
            </a:r>
            <a:r>
              <a:rPr lang="en-US" dirty="0" err="1"/>
              <a:t>Schiffman</a:t>
            </a:r>
            <a:r>
              <a:rPr lang="en-US" dirty="0"/>
              <a:t>, 1998; Beckman et al., 2000).  </a:t>
            </a:r>
            <a:r>
              <a:rPr lang="en-US" dirty="0" err="1"/>
              <a:t>Lishner</a:t>
            </a:r>
            <a:r>
              <a:rPr lang="en-US" dirty="0"/>
              <a:t>, Larson, Rosenblatt, and Clark (1999) stated “many rural areas lagged behind urban ones in terms of sentinel health outcomes such as infant mortality and rates of low birth weight…while rates of infant mortality have decreased among rural residents overall, access to maternal and perinatal care has diminished in some rural areas…loss of local care creates barriers that may limit access to other parts of the maternal and perinatal care system…and associated with poorer perinatal outcomes and higher costs” (p. 134).  West (2006) indicated that in order for women to access prenatal care in rural areas “health care programs must respond not only to the biological needs of and risks to mothers, but to their beliefs and customs and to the social fabric of their lives…maternity care must not only be available but also accessible and acceptable to the clients” (p. 96). </a:t>
            </a:r>
          </a:p>
          <a:p>
            <a:pPr hangingPunct="0"/>
            <a:r>
              <a:rPr lang="en-US" dirty="0"/>
              <a:t>Women living in rural areas are faced with multiple challenges when compared to their urban and suburban counterparts. Rural women are faced with limited access to care, social and geographical isolation, lack of confidentiality, lack or shortage of obstetric providers/clinics, distant caregivers, lack of advanced medical technology, transportation issues, for example lack of public transportation, as well as decreased safety concern for mother and unborn child, decreased access to higher education, fewer job opportunities, inadequate child care, and increased financial burden and time needed for travel (West, 2006). </a:t>
            </a:r>
          </a:p>
          <a:p>
            <a:endParaRPr lang="en-US" dirty="0"/>
          </a:p>
        </p:txBody>
      </p:sp>
      <p:sp>
        <p:nvSpPr>
          <p:cNvPr id="4" name="Slide Number Placeholder 3"/>
          <p:cNvSpPr>
            <a:spLocks noGrp="1"/>
          </p:cNvSpPr>
          <p:nvPr>
            <p:ph type="sldNum" sz="quarter" idx="10"/>
          </p:nvPr>
        </p:nvSpPr>
        <p:spPr/>
        <p:txBody>
          <a:bodyPr/>
          <a:lstStyle/>
          <a:p>
            <a:fld id="{E1E3D075-80D5-4DCD-A990-261086E858E9}"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Conceptual Framework - Behavioral Model of Health Service Utilization</a:t>
            </a:r>
            <a:endParaRPr lang="en-US" dirty="0"/>
          </a:p>
          <a:p>
            <a:r>
              <a:rPr lang="en-US" dirty="0"/>
              <a:t>The behavioral model of health service utilization, developed by Anderson (1968) and later expanded by Anderson, </a:t>
            </a:r>
            <a:r>
              <a:rPr lang="en-US" dirty="0" err="1"/>
              <a:t>Aday</a:t>
            </a:r>
            <a:r>
              <a:rPr lang="en-US" dirty="0"/>
              <a:t>, and additional colleagues, is a frequently utilized framework for analyzing factors associated with patient access to health care services. This model is a conceptual framework that uses a systems perspective to integrate a range of individual, environmental, provider-related, and health behavior variables that play a part for person to seek medical care, or in this case, prenatal care (Phillips, Morris, Andersen, &amp; </a:t>
            </a:r>
            <a:r>
              <a:rPr lang="en-US" dirty="0" err="1"/>
              <a:t>Aday</a:t>
            </a:r>
            <a:r>
              <a:rPr lang="en-US" dirty="0"/>
              <a:t>, 1998). This behavioral model of health service utilization as stated by Phillips, Morrison, Andersen, and </a:t>
            </a:r>
            <a:r>
              <a:rPr lang="en-US" dirty="0" err="1"/>
              <a:t>Aday</a:t>
            </a:r>
            <a:r>
              <a:rPr lang="en-US" dirty="0"/>
              <a:t> (1998) “is a framework for analysis rather than a mathematical model, and therefore does not dictate the precise variables and methods that must be used…understanding the facts that influence utilization is helpful in identifying reasons for differences in utilization, customer satisfaction, and outcomes, and for formulating policies and programs that encourage appropriate utilization, discourage inappropriate utilization, and promote cost-effective care” (Phillips et al., 1998, p. 574). </a:t>
            </a:r>
          </a:p>
          <a:p>
            <a:r>
              <a:rPr lang="en-US" dirty="0" smtClean="0"/>
              <a:t>A</a:t>
            </a:r>
            <a:endParaRPr lang="en-US" dirty="0"/>
          </a:p>
        </p:txBody>
      </p:sp>
      <p:sp>
        <p:nvSpPr>
          <p:cNvPr id="4" name="Slide Number Placeholder 3"/>
          <p:cNvSpPr>
            <a:spLocks noGrp="1"/>
          </p:cNvSpPr>
          <p:nvPr>
            <p:ph type="sldNum" sz="quarter" idx="10"/>
          </p:nvPr>
        </p:nvSpPr>
        <p:spPr/>
        <p:txBody>
          <a:bodyPr/>
          <a:lstStyle/>
          <a:p>
            <a:fld id="{E1E3D075-80D5-4DCD-A990-261086E858E9}"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Cut &amp; paste</a:t>
            </a:r>
            <a:r>
              <a:rPr lang="en-US" baseline="0" dirty="0" smtClean="0"/>
              <a:t> conceptual definitions</a:t>
            </a:r>
            <a:endParaRPr lang="en-US" dirty="0"/>
          </a:p>
        </p:txBody>
      </p:sp>
      <p:sp>
        <p:nvSpPr>
          <p:cNvPr id="4" name="Slide Number Placeholder 3"/>
          <p:cNvSpPr>
            <a:spLocks noGrp="1"/>
          </p:cNvSpPr>
          <p:nvPr>
            <p:ph type="sldNum" sz="quarter" idx="10"/>
          </p:nvPr>
        </p:nvSpPr>
        <p:spPr/>
        <p:txBody>
          <a:bodyPr/>
          <a:lstStyle/>
          <a:p>
            <a:fld id="{E1E3D075-80D5-4DCD-A990-261086E858E9}"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2" indent="-342900" algn="l" hangingPunct="0">
              <a:buFont typeface="Wingdings" pitchFamily="2" charset="2"/>
              <a:buChar char="v"/>
            </a:pPr>
            <a:r>
              <a:rPr lang="en-US" sz="2200" dirty="0" smtClean="0"/>
              <a:t>One was composed of secondary data collected through the New York State electronic birth certificate data of women who gave birth in Tioga County, New York in 2008, </a:t>
            </a:r>
          </a:p>
          <a:p>
            <a:pPr marL="342900" lvl="2" indent="-342900" algn="l" hangingPunct="0">
              <a:buFont typeface="Wingdings" pitchFamily="2" charset="2"/>
              <a:buChar char="v"/>
            </a:pPr>
            <a:r>
              <a:rPr lang="en-US" sz="2200" dirty="0" smtClean="0"/>
              <a:t>The second database was primary data collected using the Centers for Disease Control and Prevention PRAMS’ questionnaire. </a:t>
            </a:r>
          </a:p>
        </p:txBody>
      </p:sp>
      <p:sp>
        <p:nvSpPr>
          <p:cNvPr id="4" name="Slide Number Placeholder 3"/>
          <p:cNvSpPr>
            <a:spLocks noGrp="1"/>
          </p:cNvSpPr>
          <p:nvPr>
            <p:ph type="sldNum" sz="quarter" idx="10"/>
          </p:nvPr>
        </p:nvSpPr>
        <p:spPr/>
        <p:txBody>
          <a:bodyPr/>
          <a:lstStyle/>
          <a:p>
            <a:fld id="{CF82A991-E28A-496C-9C37-3E64DE2C4CF9}" type="slidenum">
              <a:rPr lang="en-US" smtClean="0"/>
              <a:t>8</a:t>
            </a:fld>
            <a:endParaRPr lang="en-US"/>
          </a:p>
        </p:txBody>
      </p:sp>
    </p:spTree>
    <p:extLst>
      <p:ext uri="{BB962C8B-B14F-4D97-AF65-F5344CB8AC3E}">
        <p14:creationId xmlns:p14="http://schemas.microsoft.com/office/powerpoint/2010/main" val="2507241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2000" dirty="0" smtClean="0"/>
              <a:t>Due to the racial homogeneity of the population, racial and ethnic differences were not investigated.</a:t>
            </a:r>
          </a:p>
          <a:p>
            <a:endParaRPr lang="en-US" dirty="0"/>
          </a:p>
        </p:txBody>
      </p:sp>
      <p:sp>
        <p:nvSpPr>
          <p:cNvPr id="4" name="Slide Number Placeholder 3"/>
          <p:cNvSpPr>
            <a:spLocks noGrp="1"/>
          </p:cNvSpPr>
          <p:nvPr>
            <p:ph type="sldNum" sz="quarter" idx="10"/>
          </p:nvPr>
        </p:nvSpPr>
        <p:spPr/>
        <p:txBody>
          <a:bodyPr/>
          <a:lstStyle/>
          <a:p>
            <a:fld id="{CF82A991-E28A-496C-9C37-3E64DE2C4CF9}" type="slidenum">
              <a:rPr lang="en-US" smtClean="0"/>
              <a:t>9</a:t>
            </a:fld>
            <a:endParaRPr lang="en-US"/>
          </a:p>
        </p:txBody>
      </p:sp>
    </p:spTree>
    <p:extLst>
      <p:ext uri="{BB962C8B-B14F-4D97-AF65-F5344CB8AC3E}">
        <p14:creationId xmlns:p14="http://schemas.microsoft.com/office/powerpoint/2010/main" val="2571255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0352">
              <a:defRPr/>
            </a:pPr>
            <a:r>
              <a:rPr lang="en-US" dirty="0" smtClean="0"/>
              <a:t>The chi-square test of independence was calculated by comparing the frequency of access to prenatal care in the first trimester of pregnancy and the mother’s type of health insurance coverage.  A significant interaction was found (</a:t>
            </a:r>
            <a:r>
              <a:rPr lang="en-US" i="1" dirty="0" smtClean="0"/>
              <a:t>X</a:t>
            </a:r>
            <a:r>
              <a:rPr lang="en-US" baseline="30000" dirty="0" smtClean="0"/>
              <a:t>2</a:t>
            </a:r>
            <a:r>
              <a:rPr lang="en-US" dirty="0" smtClean="0"/>
              <a:t> = 8.450, p = 0.015). This finding indicated those women who had private health insurance were more likely to enter prenatal care in the first trimester of pregnancy than those women who had Medicaid/other Governmental assisted insurance or self-paid for prenatal care services. Cross tabulation and chi-square statistical analysis is presented are Table 3.</a:t>
            </a:r>
          </a:p>
          <a:p>
            <a:endParaRPr lang="en-US" dirty="0" smtClean="0"/>
          </a:p>
          <a:p>
            <a:pPr hangingPunct="0"/>
            <a:r>
              <a:rPr lang="en-US" dirty="0" smtClean="0"/>
              <a:t>The logistic regression for this question identified the following results:</a:t>
            </a:r>
          </a:p>
          <a:p>
            <a:pPr lvl="0" hangingPunct="0"/>
            <a:r>
              <a:rPr lang="en-US" dirty="0" smtClean="0"/>
              <a:t>Those women who had private insurance coverage were 2.113 times more likely to access prenatal care in the first trimester of pregnancy than women who had Medicaid insurance.</a:t>
            </a:r>
          </a:p>
          <a:p>
            <a:pPr lvl="0" hangingPunct="0"/>
            <a:r>
              <a:rPr lang="en-US" dirty="0" smtClean="0"/>
              <a:t>Those women who had private insurance were 4.0 times more likely to access prenatal care in the first trimester of pregnancy than women who self- paid. While the Wald is not statistically significant at 0.055, it approaches statistical significance.</a:t>
            </a:r>
          </a:p>
          <a:p>
            <a:pPr lvl="0" hangingPunct="0"/>
            <a:r>
              <a:rPr lang="en-US" dirty="0" smtClean="0"/>
              <a:t>Thus, the null hypothesis was rejected. </a:t>
            </a:r>
          </a:p>
          <a:p>
            <a:endParaRPr lang="en-US" dirty="0" smtClean="0"/>
          </a:p>
          <a:p>
            <a:pPr defTabSz="940352">
              <a:defRPr/>
            </a:pPr>
            <a:r>
              <a:rPr lang="en-US" dirty="0" smtClean="0"/>
              <a:t>The previous data supported the hypothesis that women without health insurance or Medicaid were less likely to enter prenatal care in the first trimester of pregnancy compared to women who had private insurance. This finding was supported by the literature as women with low incomes, lower paying jobs, or who had publicly funded insurance received late or inadequate care (Stout, 1997).  Furthermore, the findings also supported that women who worked and had limited or no health benefits were more likely to utilize publicly funded insurance or self- pa which contributes to the delay in prenatal care (MacDonald &amp; </a:t>
            </a:r>
            <a:r>
              <a:rPr lang="en-US" dirty="0" err="1" smtClean="0"/>
              <a:t>Corbun</a:t>
            </a:r>
            <a:r>
              <a:rPr lang="en-US" dirty="0" smtClean="0"/>
              <a:t>, 1988; </a:t>
            </a:r>
            <a:r>
              <a:rPr lang="en-US" dirty="0" err="1" smtClean="0"/>
              <a:t>Lia-Hoagberg</a:t>
            </a:r>
            <a:r>
              <a:rPr lang="en-US" dirty="0" smtClean="0"/>
              <a:t> et al., 1990). While most previous research on types of health insurance coverage and early access to prenatal care had been conducted on urban and suburban populations; location had not been identified as a factor concerning early access to prenatal care. This is a complex problem, and location is only one of the explanatory factors. To summarize research question 1, this research study found that the use of Medicaid or self-pay can impede access to prenatal care in the first trimester of pregnancy for women who live in a rural county.</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F82A991-E28A-496C-9C37-3E64DE2C4CF9}" type="slidenum">
              <a:rPr lang="en-US" smtClean="0"/>
              <a:t>12</a:t>
            </a:fld>
            <a:endParaRPr lang="en-US"/>
          </a:p>
        </p:txBody>
      </p:sp>
    </p:spTree>
    <p:extLst>
      <p:ext uri="{BB962C8B-B14F-4D97-AF65-F5344CB8AC3E}">
        <p14:creationId xmlns:p14="http://schemas.microsoft.com/office/powerpoint/2010/main" val="308366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hangingPunct="0"/>
            <a:r>
              <a:rPr lang="en-US" dirty="0" smtClean="0"/>
              <a:t>The actual age of the mother’s was collected in the EBC database. For this study, the researcher collapsed the mother’s ages into groups. This was calculated using the mother’s age at time of birth. The groups created by the researcher were (1) 14-19 years of age, (2) 20-29 years of age, (3) 30-39 years of age, and (4) 40-45 years of age (n=513). Frequencies indicated by the following mother’s ages: 12.3% (n=63) were 14-19 years old, 53.6% (n=275) were 20-29 years old, 30.8% (n=158) were 30-39 years old; and 3.3% (n=17) were 40-45 years old. Descriptive statistics regarding access to prenatal care during the first trimester of pregnancy were previously described in research question 1.</a:t>
            </a:r>
          </a:p>
          <a:p>
            <a:pPr fontAlgn="base" hangingPunct="0"/>
            <a:r>
              <a:rPr lang="en-US" dirty="0" smtClean="0"/>
              <a:t>The chi-square test was calculated comparing the frequency of the mother’s age and access to prenatal care during the first trimester of pregnancy.  A significant relationship was found (</a:t>
            </a:r>
            <a:r>
              <a:rPr lang="en-US" i="1" dirty="0" smtClean="0"/>
              <a:t>X</a:t>
            </a:r>
            <a:r>
              <a:rPr lang="en-US" baseline="30000" dirty="0" smtClean="0"/>
              <a:t>2</a:t>
            </a:r>
            <a:r>
              <a:rPr lang="en-US" dirty="0" smtClean="0"/>
              <a:t> = 9.114, p = 0.028). This finding indicated those women who are aged 20 to 29 were more likely to enter prenatal care in the first trimester of pregnancy than those women who were aged 14 to19 or 30 years and older.  Cross tabulation and chi-square statistical analysis are presented in Table 11.</a:t>
            </a:r>
          </a:p>
          <a:p>
            <a:pPr fontAlgn="base" hangingPunct="0"/>
            <a:endParaRPr lang="en-US" dirty="0" smtClean="0"/>
          </a:p>
          <a:p>
            <a:pPr fontAlgn="base" hangingPunct="0"/>
            <a:endParaRPr lang="en-US" dirty="0" smtClean="0"/>
          </a:p>
          <a:p>
            <a:pPr hangingPunct="0"/>
            <a:r>
              <a:rPr lang="en-US" dirty="0" smtClean="0"/>
              <a:t>Logistic regression was used to analyze the findings as it expanded the chi-square statistic and allowed the researcher to investigate the odds risk ratio of mothers’ age (demographic factor) by access to prenatal care in the first trimester of pregnancy.  Results of the logistic regression were as follows: Overall model fit -2Likelihood = 299.101. The </a:t>
            </a:r>
            <a:r>
              <a:rPr lang="en-US" dirty="0" err="1" smtClean="0"/>
              <a:t>Hosmer</a:t>
            </a:r>
            <a:r>
              <a:rPr lang="en-US" dirty="0" smtClean="0"/>
              <a:t> and </a:t>
            </a:r>
            <a:r>
              <a:rPr lang="en-US" dirty="0" err="1" smtClean="0"/>
              <a:t>Lemeshow’s</a:t>
            </a:r>
            <a:r>
              <a:rPr lang="en-US" dirty="0" smtClean="0"/>
              <a:t> goodness of fit test, if the test is not statically significant, it is a good fit. For this question the </a:t>
            </a:r>
            <a:r>
              <a:rPr lang="en-US" dirty="0" err="1" smtClean="0"/>
              <a:t>Hosmer</a:t>
            </a:r>
            <a:r>
              <a:rPr lang="en-US" dirty="0" smtClean="0"/>
              <a:t> and </a:t>
            </a:r>
            <a:r>
              <a:rPr lang="en-US" dirty="0" err="1" smtClean="0"/>
              <a:t>Lemeshow’s</a:t>
            </a:r>
            <a:r>
              <a:rPr lang="en-US" dirty="0" smtClean="0"/>
              <a:t> goodness of fit test was the following: X</a:t>
            </a:r>
            <a:r>
              <a:rPr lang="en-US" baseline="30000" dirty="0" smtClean="0"/>
              <a:t>2</a:t>
            </a:r>
            <a:r>
              <a:rPr lang="en-US" dirty="0" smtClean="0"/>
              <a:t> = 0.000, p = 1.000; it was not statistically significant and therefore fits the data. Regression coefficients are listed in Table 12. </a:t>
            </a:r>
          </a:p>
          <a:p>
            <a:pPr hangingPunct="0"/>
            <a:r>
              <a:rPr lang="en-US" dirty="0" smtClean="0"/>
              <a:t> </a:t>
            </a:r>
          </a:p>
          <a:p>
            <a:pPr hangingPunct="0"/>
            <a:r>
              <a:rPr lang="en-US" dirty="0" smtClean="0"/>
              <a:t>The logistic regression for this question identified the following results:</a:t>
            </a:r>
          </a:p>
          <a:p>
            <a:pPr lvl="0" hangingPunct="0"/>
            <a:r>
              <a:rPr lang="en-US" dirty="0" smtClean="0"/>
              <a:t>Those women who were aged 20-29 were 3.297 times more likely to access prenatal care in the first trimester of pregnancy than women who were 14-19 years of age.</a:t>
            </a:r>
          </a:p>
          <a:p>
            <a:pPr lvl="0" hangingPunct="0"/>
            <a:r>
              <a:rPr lang="en-US" dirty="0" smtClean="0"/>
              <a:t>Thus, the null hypothesis was rejected. </a:t>
            </a:r>
          </a:p>
          <a:p>
            <a:endParaRPr lang="en-US" dirty="0"/>
          </a:p>
        </p:txBody>
      </p:sp>
      <p:sp>
        <p:nvSpPr>
          <p:cNvPr id="4" name="Slide Number Placeholder 3"/>
          <p:cNvSpPr>
            <a:spLocks noGrp="1"/>
          </p:cNvSpPr>
          <p:nvPr>
            <p:ph type="sldNum" sz="quarter" idx="10"/>
          </p:nvPr>
        </p:nvSpPr>
        <p:spPr/>
        <p:txBody>
          <a:bodyPr/>
          <a:lstStyle/>
          <a:p>
            <a:fld id="{CF82A991-E28A-496C-9C37-3E64DE2C4CF9}" type="slidenum">
              <a:rPr lang="en-US" smtClean="0"/>
              <a:t>13</a:t>
            </a:fld>
            <a:endParaRPr lang="en-US"/>
          </a:p>
        </p:txBody>
      </p:sp>
    </p:spTree>
    <p:extLst>
      <p:ext uri="{BB962C8B-B14F-4D97-AF65-F5344CB8AC3E}">
        <p14:creationId xmlns:p14="http://schemas.microsoft.com/office/powerpoint/2010/main" val="1153285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marital status of the mother was indicated in the EBC database by the paternal affidavit variable. For this study, the mothers were categorized into two groups. The groups created by the researcher were (1) single (31.6%, n=127) and (2) married (68.4%, n=275). Descriptive statistics of the access to prenatal care in the first trimester of pregnancy variable was previously described in research question 1 of this chapter.</a:t>
            </a:r>
          </a:p>
          <a:p>
            <a:endParaRPr lang="en-US" dirty="0"/>
          </a:p>
        </p:txBody>
      </p:sp>
      <p:sp>
        <p:nvSpPr>
          <p:cNvPr id="4" name="Slide Number Placeholder 3"/>
          <p:cNvSpPr>
            <a:spLocks noGrp="1"/>
          </p:cNvSpPr>
          <p:nvPr>
            <p:ph type="sldNum" sz="quarter" idx="10"/>
          </p:nvPr>
        </p:nvSpPr>
        <p:spPr/>
        <p:txBody>
          <a:bodyPr/>
          <a:lstStyle/>
          <a:p>
            <a:fld id="{CF82A991-E28A-496C-9C37-3E64DE2C4CF9}" type="slidenum">
              <a:rPr lang="en-US" smtClean="0"/>
              <a:t>14</a:t>
            </a:fld>
            <a:endParaRPr lang="en-US"/>
          </a:p>
        </p:txBody>
      </p:sp>
    </p:spTree>
    <p:extLst>
      <p:ext uri="{BB962C8B-B14F-4D97-AF65-F5344CB8AC3E}">
        <p14:creationId xmlns:p14="http://schemas.microsoft.com/office/powerpoint/2010/main" val="2195306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0352">
              <a:defRPr/>
            </a:pPr>
            <a:r>
              <a:rPr lang="en-US" dirty="0" smtClean="0"/>
              <a:t>A statistical analysis utilizing chi-square was conducted to evaluate the differences between wait time for appointment (enabling resource) and access to prenatal care in the first trimester of pregnancy for women who live in a rural county. A chi-square analysis was conducted and no statistically significant relationship (</a:t>
            </a:r>
            <a:r>
              <a:rPr lang="en-US" i="1" dirty="0" smtClean="0"/>
              <a:t>X</a:t>
            </a:r>
            <a:r>
              <a:rPr lang="en-US" baseline="30000" dirty="0" smtClean="0"/>
              <a:t>2 </a:t>
            </a:r>
            <a:r>
              <a:rPr lang="en-US" dirty="0" smtClean="0"/>
              <a:t>= 2.210; p = 0.137) was found (see Table 17).  </a:t>
            </a:r>
          </a:p>
          <a:p>
            <a:pPr defTabSz="940352">
              <a:defRPr/>
            </a:pPr>
            <a:r>
              <a:rPr lang="en-US" dirty="0" smtClean="0"/>
              <a:t>Logistic regression was used to analyze the findings as it expanded the chi-square statistic and allowed the researcher to investigate the odds risk ratio of wait time for appointment (enabling resource) by access to prenatal care in the first trimester of pregnancy.  Results of the logistic regression were as follows: Overall model fit -2Likelihood = 129.760. The </a:t>
            </a:r>
            <a:r>
              <a:rPr lang="en-US" dirty="0" err="1" smtClean="0"/>
              <a:t>Hosmer</a:t>
            </a:r>
            <a:r>
              <a:rPr lang="en-US" dirty="0" smtClean="0"/>
              <a:t> and </a:t>
            </a:r>
            <a:r>
              <a:rPr lang="en-US" dirty="0" err="1" smtClean="0"/>
              <a:t>Lemeshow’s</a:t>
            </a:r>
            <a:r>
              <a:rPr lang="en-US" dirty="0" smtClean="0"/>
              <a:t> goodness of fit test, if the test is not statically significant, it is a good fit. For this question the </a:t>
            </a:r>
            <a:r>
              <a:rPr lang="en-US" dirty="0" err="1" smtClean="0"/>
              <a:t>Hosmer</a:t>
            </a:r>
            <a:r>
              <a:rPr lang="en-US" dirty="0" smtClean="0"/>
              <a:t> and </a:t>
            </a:r>
            <a:r>
              <a:rPr lang="en-US" dirty="0" err="1" smtClean="0"/>
              <a:t>Lemeshow’s</a:t>
            </a:r>
            <a:r>
              <a:rPr lang="en-US" dirty="0" smtClean="0"/>
              <a:t> goodness of fit test was the following: X</a:t>
            </a:r>
            <a:r>
              <a:rPr lang="en-US" baseline="30000" dirty="0" smtClean="0"/>
              <a:t>2</a:t>
            </a:r>
            <a:r>
              <a:rPr lang="en-US" dirty="0" smtClean="0"/>
              <a:t> = 0.000, p = 1.000; it was not statistically significant and therefore fits the data. Regression coefficients are listed in Table 18. </a:t>
            </a:r>
          </a:p>
          <a:p>
            <a:pPr defTabSz="940352">
              <a:defRPr/>
            </a:pPr>
            <a:r>
              <a:rPr lang="en-US" dirty="0" smtClean="0"/>
              <a:t>The odds ratio for this question did not show a statistically significant relationship. Thus, the null hypothesis was accepted.</a:t>
            </a:r>
          </a:p>
          <a:p>
            <a:pPr defTabSz="940352">
              <a:defRPr/>
            </a:pPr>
            <a:endParaRPr lang="en-US" dirty="0" smtClean="0"/>
          </a:p>
          <a:p>
            <a:pPr defTabSz="940352">
              <a:defRPr/>
            </a:pPr>
            <a:r>
              <a:rPr lang="en-US" dirty="0" smtClean="0"/>
              <a:t>A statistical analysis utilizing chi-square was conducted to evaluate the differences between financial resources (enabling resource) and access to prenatal care in the first trimester of pregnancy for women who live in a rural county. The chi-square analysis found no statistically significant relationship (</a:t>
            </a:r>
            <a:r>
              <a:rPr lang="en-US" i="1" dirty="0" smtClean="0"/>
              <a:t>X</a:t>
            </a:r>
            <a:r>
              <a:rPr lang="en-US" baseline="30000" dirty="0" smtClean="0"/>
              <a:t>2 </a:t>
            </a:r>
            <a:r>
              <a:rPr lang="en-US" dirty="0" smtClean="0"/>
              <a:t>= 2.819; p = 0.093) (see Table 19). </a:t>
            </a:r>
          </a:p>
          <a:p>
            <a:pPr defTabSz="940352">
              <a:defRPr/>
            </a:pPr>
            <a:endParaRPr lang="en-US" dirty="0" smtClean="0"/>
          </a:p>
          <a:p>
            <a:pPr defTabSz="940352">
              <a:defRPr/>
            </a:pPr>
            <a:endParaRPr lang="en-US" dirty="0" smtClean="0"/>
          </a:p>
          <a:p>
            <a:pPr defTabSz="940352">
              <a:defRPr/>
            </a:pPr>
            <a:r>
              <a:rPr lang="en-US" dirty="0" smtClean="0"/>
              <a:t>Logistic regression was used to analyze the findings as it expanded the chi-square statistic and allowed the researcher to investigate the odds risk ratio of financial resources (enabling resource) by access to prenatal care in the first trimester of pregnancy.  Results of the logistic regression were as follows: Overall model fit -2Likelihood = 129.336. The </a:t>
            </a:r>
            <a:r>
              <a:rPr lang="en-US" dirty="0" err="1" smtClean="0"/>
              <a:t>Hosmer</a:t>
            </a:r>
            <a:r>
              <a:rPr lang="en-US" dirty="0" smtClean="0"/>
              <a:t> and </a:t>
            </a:r>
            <a:r>
              <a:rPr lang="en-US" dirty="0" err="1" smtClean="0"/>
              <a:t>Lemeshow’s</a:t>
            </a:r>
            <a:r>
              <a:rPr lang="en-US" dirty="0" smtClean="0"/>
              <a:t> goodness of fit test, if the test is not statically significant, it is a good fit. For this question the </a:t>
            </a:r>
            <a:r>
              <a:rPr lang="en-US" dirty="0" err="1" smtClean="0"/>
              <a:t>Hosmer</a:t>
            </a:r>
            <a:r>
              <a:rPr lang="en-US" dirty="0" smtClean="0"/>
              <a:t> and </a:t>
            </a:r>
            <a:r>
              <a:rPr lang="en-US" dirty="0" err="1" smtClean="0"/>
              <a:t>Lemeshow’s</a:t>
            </a:r>
            <a:r>
              <a:rPr lang="en-US" dirty="0" smtClean="0"/>
              <a:t> goodness of fit test was the following: X</a:t>
            </a:r>
            <a:r>
              <a:rPr lang="en-US" baseline="30000" dirty="0" smtClean="0"/>
              <a:t>2</a:t>
            </a:r>
            <a:r>
              <a:rPr lang="en-US" dirty="0" smtClean="0"/>
              <a:t> = 0.000, p = 1.000; it was not statistically significant and therefore fits the data. Regression coefficients are listed in Table 20. </a:t>
            </a:r>
          </a:p>
          <a:p>
            <a:pPr defTabSz="940352">
              <a:defRPr/>
            </a:pPr>
            <a:endParaRPr lang="en-US" dirty="0" smtClean="0"/>
          </a:p>
          <a:p>
            <a:pPr defTabSz="940352">
              <a:defRPr/>
            </a:pPr>
            <a:r>
              <a:rPr lang="en-US" dirty="0" smtClean="0"/>
              <a:t>The odds ratio for this question did not show a statistically significant relationship. Thus, the null hypothesis was accepted.</a:t>
            </a:r>
          </a:p>
          <a:p>
            <a:pPr defTabSz="940352">
              <a:defRPr/>
            </a:pPr>
            <a:endParaRPr lang="en-US" dirty="0" smtClean="0"/>
          </a:p>
          <a:p>
            <a:pPr defTabSz="940352">
              <a:defRPr/>
            </a:pPr>
            <a:r>
              <a:rPr lang="en-US" dirty="0" smtClean="0"/>
              <a:t>A statistical analysis utilizing chi-square was conducted to evaluate the differences between lack of transportation (enabling resource) and access to prenatal care in the first trimester of pregnancy for women who live in a rural county. The chi-square analysis found no statistically significant relationship (</a:t>
            </a:r>
            <a:r>
              <a:rPr lang="en-US" i="1" dirty="0" smtClean="0"/>
              <a:t>X</a:t>
            </a:r>
            <a:r>
              <a:rPr lang="en-US" baseline="30000" dirty="0" smtClean="0"/>
              <a:t>2 </a:t>
            </a:r>
            <a:r>
              <a:rPr lang="en-US" dirty="0" smtClean="0"/>
              <a:t>= 0.84; p = 0.772) (see Table 21).  </a:t>
            </a:r>
          </a:p>
          <a:p>
            <a:endParaRPr lang="en-US" dirty="0" smtClean="0"/>
          </a:p>
          <a:p>
            <a:pPr defTabSz="940352">
              <a:defRPr/>
            </a:pPr>
            <a:r>
              <a:rPr lang="en-US" dirty="0" smtClean="0"/>
              <a:t>Logistic regression was used to analyze the findings as it expanded the chi-square statistic and allowed the researcher to investigate the odds risk ratio of transportation (enabling resource) by access to prenatal care in the first trimester of pregnancy.  Results of the logistic regression were as follows: Overall model fit -2Likelihood = 131.464. The </a:t>
            </a:r>
            <a:r>
              <a:rPr lang="en-US" dirty="0" err="1" smtClean="0"/>
              <a:t>Hosmer</a:t>
            </a:r>
            <a:r>
              <a:rPr lang="en-US" dirty="0" smtClean="0"/>
              <a:t> and </a:t>
            </a:r>
            <a:r>
              <a:rPr lang="en-US" dirty="0" err="1" smtClean="0"/>
              <a:t>Lemeshow’s</a:t>
            </a:r>
            <a:r>
              <a:rPr lang="en-US" dirty="0" smtClean="0"/>
              <a:t> goodness of fit test, if the test is not statically significant, it is a good fit. For this question the </a:t>
            </a:r>
            <a:r>
              <a:rPr lang="en-US" dirty="0" err="1" smtClean="0"/>
              <a:t>Hosmer</a:t>
            </a:r>
            <a:r>
              <a:rPr lang="en-US" dirty="0" smtClean="0"/>
              <a:t> and </a:t>
            </a:r>
            <a:r>
              <a:rPr lang="en-US" dirty="0" err="1" smtClean="0"/>
              <a:t>Lemeshow’s</a:t>
            </a:r>
            <a:r>
              <a:rPr lang="en-US" dirty="0" smtClean="0"/>
              <a:t> goodness of fit test was the following: X</a:t>
            </a:r>
            <a:r>
              <a:rPr lang="en-US" baseline="30000" dirty="0" smtClean="0"/>
              <a:t>2</a:t>
            </a:r>
            <a:r>
              <a:rPr lang="en-US" dirty="0" smtClean="0"/>
              <a:t> = 0.000, p = 1.000; it was not statistically significant and therefore fits the data. Regression coefficients are listed in Table 22. </a:t>
            </a:r>
          </a:p>
          <a:p>
            <a:pPr defTabSz="940352">
              <a:defRPr/>
            </a:pPr>
            <a:endParaRPr lang="en-US" dirty="0" smtClean="0"/>
          </a:p>
          <a:p>
            <a:pPr defTabSz="940352">
              <a:defRPr/>
            </a:pPr>
            <a:r>
              <a:rPr lang="en-US" dirty="0" smtClean="0"/>
              <a:t>The odds ratio for this question did not show a statistically significant relationship. Thus, the null hypothesis was accepted.</a:t>
            </a:r>
          </a:p>
          <a:p>
            <a:pPr defTabSz="940352">
              <a:defRPr/>
            </a:pPr>
            <a:endParaRPr lang="en-US" dirty="0" smtClean="0"/>
          </a:p>
          <a:p>
            <a:pPr defTabSz="940352">
              <a:defRPr/>
            </a:pPr>
            <a:r>
              <a:rPr lang="en-US" dirty="0" smtClean="0"/>
              <a:t>A statistical analysis utilizing chi-square was conducted to evaluate the differences between lack of transportation (enabling resource) and access to prenatal care in the first trimester of pregnancy for women who live in a rural county. The chi-square analysis found no statistically significant relationship (</a:t>
            </a:r>
            <a:r>
              <a:rPr lang="en-US" i="1" dirty="0" smtClean="0"/>
              <a:t>X</a:t>
            </a:r>
            <a:r>
              <a:rPr lang="en-US" baseline="30000" dirty="0" smtClean="0"/>
              <a:t>2 </a:t>
            </a:r>
            <a:r>
              <a:rPr lang="en-US" dirty="0" smtClean="0"/>
              <a:t>= 0.84; p = 0.772) (see Table 21).  </a:t>
            </a:r>
          </a:p>
          <a:p>
            <a:endParaRPr lang="en-US" dirty="0" smtClean="0"/>
          </a:p>
          <a:p>
            <a:pPr defTabSz="940352">
              <a:defRPr/>
            </a:pPr>
            <a:r>
              <a:rPr lang="en-US" dirty="0" smtClean="0"/>
              <a:t>Logistic regression was used to analyze the findings as it expanded the chi-square statistic and allowed the researcher to investigate the odds risk ratio of transportation (enabling resource) by access to prenatal care in the first trimester of pregnancy.  Results of the logistic regression were as follows: Overall model fit -2Likelihood = 131.464. The </a:t>
            </a:r>
            <a:r>
              <a:rPr lang="en-US" dirty="0" err="1" smtClean="0"/>
              <a:t>Hosmer</a:t>
            </a:r>
            <a:r>
              <a:rPr lang="en-US" dirty="0" smtClean="0"/>
              <a:t> and </a:t>
            </a:r>
            <a:r>
              <a:rPr lang="en-US" dirty="0" err="1" smtClean="0"/>
              <a:t>Lemeshow’s</a:t>
            </a:r>
            <a:r>
              <a:rPr lang="en-US" dirty="0" smtClean="0"/>
              <a:t> goodness of fit test, if the test is not statically significant, it is a good fit. For this question the </a:t>
            </a:r>
            <a:r>
              <a:rPr lang="en-US" dirty="0" err="1" smtClean="0"/>
              <a:t>Hosmer</a:t>
            </a:r>
            <a:r>
              <a:rPr lang="en-US" dirty="0" smtClean="0"/>
              <a:t> and </a:t>
            </a:r>
            <a:r>
              <a:rPr lang="en-US" dirty="0" err="1" smtClean="0"/>
              <a:t>Lemeshow’s</a:t>
            </a:r>
            <a:r>
              <a:rPr lang="en-US" dirty="0" smtClean="0"/>
              <a:t> goodness of fit test was the following: X</a:t>
            </a:r>
            <a:r>
              <a:rPr lang="en-US" baseline="30000" dirty="0" smtClean="0"/>
              <a:t>2</a:t>
            </a:r>
            <a:r>
              <a:rPr lang="en-US" dirty="0" smtClean="0"/>
              <a:t> = 0.000, p = 1.000; it was not statistically significant and therefore fits the data. Regression coefficients are listed in Table 22. </a:t>
            </a:r>
          </a:p>
          <a:p>
            <a:pPr defTabSz="940352">
              <a:defRPr/>
            </a:pPr>
            <a:endParaRPr lang="en-US" dirty="0" smtClean="0"/>
          </a:p>
          <a:p>
            <a:pPr defTabSz="940352">
              <a:defRPr/>
            </a:pPr>
            <a:r>
              <a:rPr lang="en-US" dirty="0" smtClean="0"/>
              <a:t>The odds ratio for this question did not show a statistically significant relationship. Thus, the null hypothesis was accepted.</a:t>
            </a:r>
          </a:p>
          <a:p>
            <a:pPr defTabSz="940352">
              <a:defRPr/>
            </a:pPr>
            <a:endParaRPr lang="en-US" dirty="0" smtClean="0"/>
          </a:p>
          <a:p>
            <a:pPr defTabSz="940352">
              <a:defRPr/>
            </a:pPr>
            <a:r>
              <a:rPr lang="en-US" dirty="0" smtClean="0"/>
              <a:t>A statistical analysis utilizing chi-square was conducted to evaluate the differences between insurance coverage (enabling resources) and access to prenatal care in the first trimester of pregnancy for women who live in a rural county. The chi-square analysis results indicated no statistically significant relationship (</a:t>
            </a:r>
            <a:r>
              <a:rPr lang="en-US" i="1" dirty="0" smtClean="0"/>
              <a:t>X</a:t>
            </a:r>
            <a:r>
              <a:rPr lang="en-US" baseline="30000" dirty="0" smtClean="0"/>
              <a:t>2 </a:t>
            </a:r>
            <a:r>
              <a:rPr lang="en-US" dirty="0" smtClean="0"/>
              <a:t>= 0.15; p = 0.904) (see Table 23). </a:t>
            </a:r>
          </a:p>
          <a:p>
            <a:r>
              <a:rPr lang="en-US" dirty="0" smtClean="0"/>
              <a:t>Logistic regression was used to analyze the findings as it expanded the chi-square statistic and allowed the researcher to investigate the odds risk ratio of insurance coverage (enabling resource) by access to prenatal care in the first trimester of pregnancy.  Results of the logistic regression were as follows: Overall model fit -2Likelihood = 131.527. The </a:t>
            </a:r>
            <a:r>
              <a:rPr lang="en-US" dirty="0" err="1" smtClean="0"/>
              <a:t>Hosmer</a:t>
            </a:r>
            <a:r>
              <a:rPr lang="en-US" dirty="0" smtClean="0"/>
              <a:t> and </a:t>
            </a:r>
            <a:r>
              <a:rPr lang="en-US" dirty="0" err="1" smtClean="0"/>
              <a:t>Lemeshow’s</a:t>
            </a:r>
            <a:r>
              <a:rPr lang="en-US" dirty="0" smtClean="0"/>
              <a:t> goodness of fit test, if the test is not statically significant, it is a good fit. For this question the </a:t>
            </a:r>
            <a:r>
              <a:rPr lang="en-US" dirty="0" err="1" smtClean="0"/>
              <a:t>Hosmer</a:t>
            </a:r>
            <a:r>
              <a:rPr lang="en-US" dirty="0" smtClean="0"/>
              <a:t> and </a:t>
            </a:r>
            <a:r>
              <a:rPr lang="en-US" dirty="0" err="1" smtClean="0"/>
              <a:t>Lemeshow’s</a:t>
            </a:r>
            <a:r>
              <a:rPr lang="en-US" dirty="0" smtClean="0"/>
              <a:t> goodness of fit test was the following: X</a:t>
            </a:r>
            <a:r>
              <a:rPr lang="en-US" baseline="30000" dirty="0" smtClean="0"/>
              <a:t>2</a:t>
            </a:r>
            <a:r>
              <a:rPr lang="en-US" dirty="0" smtClean="0"/>
              <a:t> = 0.000, p = 1.000; it was not statistically significant and therefore fits the data. Regression coefficients are listed in Table 24.</a:t>
            </a:r>
          </a:p>
          <a:p>
            <a:pPr defTabSz="940352">
              <a:defRPr/>
            </a:pPr>
            <a:r>
              <a:rPr lang="en-US" dirty="0" smtClean="0"/>
              <a:t> The odds ratio for this question did not show a statistically significant relationship. Thus, the null hypothesis was accepted. </a:t>
            </a:r>
          </a:p>
          <a:p>
            <a:endParaRPr lang="en-US" dirty="0" smtClean="0"/>
          </a:p>
          <a:p>
            <a:pPr defTabSz="940352">
              <a:defRPr/>
            </a:pPr>
            <a:r>
              <a:rPr lang="en-US" dirty="0" smtClean="0"/>
              <a:t>Statistical analysis utilizing chi-square was conducted to evaluate the differences between difficulty obtaining a Medicaid card (enabling resource) and access to prenatal care in the first trimester of pregnancy for women who live in a rural county. The chi-square analysis identified no statistically significant relationship (</a:t>
            </a:r>
            <a:r>
              <a:rPr lang="en-US" i="1" dirty="0" smtClean="0"/>
              <a:t>X</a:t>
            </a:r>
            <a:r>
              <a:rPr lang="en-US" baseline="30000" dirty="0" smtClean="0"/>
              <a:t>2 </a:t>
            </a:r>
            <a:r>
              <a:rPr lang="en-US" dirty="0" smtClean="0"/>
              <a:t>= 2.512; p = 0.113) (see Table 25).  </a:t>
            </a:r>
          </a:p>
          <a:p>
            <a:pPr defTabSz="940352">
              <a:defRPr/>
            </a:pPr>
            <a:r>
              <a:rPr lang="en-US" dirty="0" smtClean="0"/>
              <a:t>Logistic regression was used to analyze the findings as it expanded the chi-square statistic and allowed the researcher to investigate the odds risk ratio of Medicaid card (enabling resource) by access to prenatal care in the first trimester of pregnancy.  Results of the logistic regression were as follows: Overall model fit -2Likelihood = 129.898. The </a:t>
            </a:r>
            <a:r>
              <a:rPr lang="en-US" dirty="0" err="1" smtClean="0"/>
              <a:t>Hosmer</a:t>
            </a:r>
            <a:r>
              <a:rPr lang="en-US" dirty="0" smtClean="0"/>
              <a:t> and </a:t>
            </a:r>
            <a:r>
              <a:rPr lang="en-US" dirty="0" err="1" smtClean="0"/>
              <a:t>Lemeshow’s</a:t>
            </a:r>
            <a:r>
              <a:rPr lang="en-US" dirty="0" smtClean="0"/>
              <a:t> goodness of fit test, if the test is not statically significant, it is a good fit. For this question the </a:t>
            </a:r>
            <a:r>
              <a:rPr lang="en-US" dirty="0" err="1" smtClean="0"/>
              <a:t>Hosmer</a:t>
            </a:r>
            <a:r>
              <a:rPr lang="en-US" dirty="0" smtClean="0"/>
              <a:t> and </a:t>
            </a:r>
            <a:r>
              <a:rPr lang="en-US" dirty="0" err="1" smtClean="0"/>
              <a:t>Lemeshow’s</a:t>
            </a:r>
            <a:r>
              <a:rPr lang="en-US" dirty="0" smtClean="0"/>
              <a:t> goodness of fit test was the following: X</a:t>
            </a:r>
            <a:r>
              <a:rPr lang="en-US" baseline="30000" dirty="0" smtClean="0"/>
              <a:t>2</a:t>
            </a:r>
            <a:r>
              <a:rPr lang="en-US" dirty="0" smtClean="0"/>
              <a:t> = 0.000, p = 1.000; it was not statistically significant and therefore fits the data. Regression coefficients are listed in Table 26. </a:t>
            </a:r>
          </a:p>
          <a:p>
            <a:pPr defTabSz="940352">
              <a:defRPr/>
            </a:pPr>
            <a:r>
              <a:rPr lang="en-US" dirty="0" smtClean="0"/>
              <a:t>The odds ratio for this question did not show a statistically significant relationship. Thus, the null hypothesis was accepted. </a:t>
            </a:r>
          </a:p>
          <a:p>
            <a:endParaRPr lang="en-US" dirty="0" smtClean="0"/>
          </a:p>
          <a:p>
            <a:r>
              <a:rPr lang="en-US" dirty="0" smtClean="0"/>
              <a:t>A statistical analysis utilizing chi-square was conducted to evaluate the differences between work (enabling resource) and access to prenatal care in the first trimester of pregnancy for women who live in a rural county. The chi-square analysis found no statistically significant relationship (</a:t>
            </a:r>
            <a:r>
              <a:rPr lang="en-US" i="1" dirty="0" smtClean="0"/>
              <a:t>X</a:t>
            </a:r>
            <a:r>
              <a:rPr lang="en-US" baseline="30000" dirty="0" smtClean="0"/>
              <a:t>2 </a:t>
            </a:r>
            <a:r>
              <a:rPr lang="en-US" dirty="0" smtClean="0"/>
              <a:t>= 2.352; p = 0.125) (see Table 27). </a:t>
            </a:r>
          </a:p>
          <a:p>
            <a:pPr defTabSz="940352">
              <a:defRPr/>
            </a:pPr>
            <a:r>
              <a:rPr lang="en-US" dirty="0" smtClean="0"/>
              <a:t>Logistic regression was used to analyze the findings as it expanded the chi-square statistic and allowed the researcher to investigate the odds risk ratio of work (enabling resource) by access to prenatal care in the first trimester of pregnancy.  Results of the logistic regression were as follows: Overall model fit -2Likelihood = 129.776. The </a:t>
            </a:r>
            <a:r>
              <a:rPr lang="en-US" dirty="0" err="1" smtClean="0"/>
              <a:t>Hosmer</a:t>
            </a:r>
            <a:r>
              <a:rPr lang="en-US" dirty="0" smtClean="0"/>
              <a:t> and </a:t>
            </a:r>
            <a:r>
              <a:rPr lang="en-US" dirty="0" err="1" smtClean="0"/>
              <a:t>Lemeshow’s</a:t>
            </a:r>
            <a:r>
              <a:rPr lang="en-US" dirty="0" smtClean="0"/>
              <a:t> goodness of fit test, if the test is not statically significant, it is a good fit. For this question the </a:t>
            </a:r>
            <a:r>
              <a:rPr lang="en-US" dirty="0" err="1" smtClean="0"/>
              <a:t>Hosmer</a:t>
            </a:r>
            <a:r>
              <a:rPr lang="en-US" dirty="0" smtClean="0"/>
              <a:t> and </a:t>
            </a:r>
            <a:r>
              <a:rPr lang="en-US" dirty="0" err="1" smtClean="0"/>
              <a:t>Lemeshow’s</a:t>
            </a:r>
            <a:r>
              <a:rPr lang="en-US" dirty="0" smtClean="0"/>
              <a:t> goodness of fit test was the following: X</a:t>
            </a:r>
            <a:r>
              <a:rPr lang="en-US" baseline="30000" dirty="0" smtClean="0"/>
              <a:t>2</a:t>
            </a:r>
            <a:r>
              <a:rPr lang="en-US" dirty="0" smtClean="0"/>
              <a:t> = 0.000, p = 1.000; it was not statistically significant and therefore fits the data. Regression coefficients are listed in Table 28. </a:t>
            </a:r>
          </a:p>
          <a:p>
            <a:pPr defTabSz="940352">
              <a:defRPr/>
            </a:pPr>
            <a:r>
              <a:rPr lang="en-US" dirty="0" smtClean="0"/>
              <a:t>The odds risk for this question did not show a statistically significant relationship. Thus, the null hypothesis was accepted. </a:t>
            </a:r>
          </a:p>
          <a:p>
            <a:pPr defTabSz="940352">
              <a:defRPr/>
            </a:pPr>
            <a:endParaRPr lang="en-US" dirty="0" smtClean="0"/>
          </a:p>
          <a:p>
            <a:endParaRPr lang="en-US" dirty="0" smtClean="0"/>
          </a:p>
          <a:p>
            <a:pPr defTabSz="940352">
              <a:defRPr/>
            </a:pPr>
            <a:r>
              <a:rPr lang="en-US" dirty="0" smtClean="0"/>
              <a:t>Statistical analysis utilizing chi-square was conducted to evaluate the differences between child care (enabling resource) and access to prenatal care in the first trimester of pregnancy for women who live in a rural county. The chi-square analysis found no statistically significant relationship (</a:t>
            </a:r>
            <a:r>
              <a:rPr lang="en-US" i="1" dirty="0" smtClean="0"/>
              <a:t>X</a:t>
            </a:r>
            <a:r>
              <a:rPr lang="en-US" baseline="30000" dirty="0" smtClean="0"/>
              <a:t>2 </a:t>
            </a:r>
            <a:r>
              <a:rPr lang="en-US" dirty="0" smtClean="0"/>
              <a:t>= 0.547; p = 0.459) (see Table 29).  </a:t>
            </a:r>
          </a:p>
          <a:p>
            <a:pPr defTabSz="940352">
              <a:defRPr/>
            </a:pPr>
            <a:endParaRPr lang="en-US" dirty="0" smtClean="0"/>
          </a:p>
          <a:p>
            <a:r>
              <a:rPr lang="en-US" dirty="0" smtClean="0"/>
              <a:t>Logistic regression was used to analyze the findings as it expanded the chi-square statistic and allowed the researcher to investigate the odds risk ratio of child care (enabling resource) by access to prenatal care in the first trimester of pregnancy.  Results of the logistic regression were as follows: Overall model fit -2Likelihood = 131.093. The </a:t>
            </a:r>
            <a:r>
              <a:rPr lang="en-US" dirty="0" err="1" smtClean="0"/>
              <a:t>Hosmer</a:t>
            </a:r>
            <a:r>
              <a:rPr lang="en-US" dirty="0" smtClean="0"/>
              <a:t> and </a:t>
            </a:r>
            <a:r>
              <a:rPr lang="en-US" dirty="0" err="1" smtClean="0"/>
              <a:t>Lemeshow’s</a:t>
            </a:r>
            <a:r>
              <a:rPr lang="en-US" dirty="0" smtClean="0"/>
              <a:t> goodness of fit test, if the test is not statically significant, it is a good fit. For this question the </a:t>
            </a:r>
            <a:r>
              <a:rPr lang="en-US" dirty="0" err="1" smtClean="0"/>
              <a:t>Hosmer</a:t>
            </a:r>
            <a:r>
              <a:rPr lang="en-US" dirty="0" smtClean="0"/>
              <a:t> and </a:t>
            </a:r>
            <a:r>
              <a:rPr lang="en-US" dirty="0" err="1" smtClean="0"/>
              <a:t>Lemeshow’s</a:t>
            </a:r>
            <a:r>
              <a:rPr lang="en-US" dirty="0" smtClean="0"/>
              <a:t> goodness of fit test was the following: X</a:t>
            </a:r>
            <a:r>
              <a:rPr lang="en-US" baseline="30000" dirty="0" smtClean="0"/>
              <a:t>2</a:t>
            </a:r>
            <a:r>
              <a:rPr lang="en-US" dirty="0" smtClean="0"/>
              <a:t> = 0.000, p = 1.000; it was not statistically significant and therefore fits the data. Regression coefficients are listed in Table 30.</a:t>
            </a:r>
          </a:p>
          <a:p>
            <a:pPr defTabSz="940352">
              <a:defRPr/>
            </a:pPr>
            <a:r>
              <a:rPr lang="en-US" dirty="0" smtClean="0"/>
              <a:t>The odds risk for this question did not show a statistically significant relationship. Thus, the null hypothesis was accepted. </a:t>
            </a:r>
          </a:p>
          <a:p>
            <a:endParaRPr lang="en-US" dirty="0" smtClean="0"/>
          </a:p>
          <a:p>
            <a:pPr defTabSz="940352">
              <a:defRPr/>
            </a:pPr>
            <a:r>
              <a:rPr lang="en-US" dirty="0" smtClean="0"/>
              <a:t>Statistical analysis utilizing chi-square was conducted to evaluate the differences between child care (enabling resource) and access to prenatal care in the first trimester of pregnancy for women who live in a rural county. The chi-square analysis found no statistically significant relationship (</a:t>
            </a:r>
            <a:r>
              <a:rPr lang="en-US" i="1" dirty="0" smtClean="0"/>
              <a:t>X</a:t>
            </a:r>
            <a:r>
              <a:rPr lang="en-US" baseline="30000" dirty="0" smtClean="0"/>
              <a:t>2 </a:t>
            </a:r>
            <a:r>
              <a:rPr lang="en-US" dirty="0" smtClean="0"/>
              <a:t>= 0.547; p = 0.459) (see Table 29).  </a:t>
            </a:r>
          </a:p>
          <a:p>
            <a:pPr defTabSz="940352">
              <a:defRPr/>
            </a:pPr>
            <a:endParaRPr lang="en-US" dirty="0" smtClean="0"/>
          </a:p>
          <a:p>
            <a:r>
              <a:rPr lang="en-US" dirty="0" smtClean="0"/>
              <a:t>Logistic regression was used to analyze the findings as it expanded the chi-square statistic and allowed the researcher to investigate the odds risk ratio of child care (enabling resource) by access to prenatal care in the first trimester of pregnancy.  Results of the logistic regression were as follows: Overall model fit -2Likelihood = 131.093. The </a:t>
            </a:r>
            <a:r>
              <a:rPr lang="en-US" dirty="0" err="1" smtClean="0"/>
              <a:t>Hosmer</a:t>
            </a:r>
            <a:r>
              <a:rPr lang="en-US" dirty="0" smtClean="0"/>
              <a:t> and </a:t>
            </a:r>
            <a:r>
              <a:rPr lang="en-US" dirty="0" err="1" smtClean="0"/>
              <a:t>Lemeshow’s</a:t>
            </a:r>
            <a:r>
              <a:rPr lang="en-US" dirty="0" smtClean="0"/>
              <a:t> goodness of fit test, if the test is not statically significant, it is a good fit. For this question the </a:t>
            </a:r>
            <a:r>
              <a:rPr lang="en-US" dirty="0" err="1" smtClean="0"/>
              <a:t>Hosmer</a:t>
            </a:r>
            <a:r>
              <a:rPr lang="en-US" dirty="0" smtClean="0"/>
              <a:t> and </a:t>
            </a:r>
            <a:r>
              <a:rPr lang="en-US" dirty="0" err="1" smtClean="0"/>
              <a:t>Lemeshow’s</a:t>
            </a:r>
            <a:r>
              <a:rPr lang="en-US" dirty="0" smtClean="0"/>
              <a:t> goodness of fit test was the following: X</a:t>
            </a:r>
            <a:r>
              <a:rPr lang="en-US" baseline="30000" dirty="0" smtClean="0"/>
              <a:t>2</a:t>
            </a:r>
            <a:r>
              <a:rPr lang="en-US" dirty="0" smtClean="0"/>
              <a:t> = 0.000, p = 1.000; it was not statistically significant and therefore fits the data. Regression coefficients are listed in Table 30.</a:t>
            </a:r>
          </a:p>
          <a:p>
            <a:pPr defTabSz="940352">
              <a:defRPr/>
            </a:pPr>
            <a:r>
              <a:rPr lang="en-US" dirty="0" smtClean="0"/>
              <a:t>The odds risk for this question did not show a statistically significant relationship. Thus, the null hypothesis was accepted. </a:t>
            </a:r>
          </a:p>
          <a:p>
            <a:endParaRPr lang="en-US" dirty="0" smtClean="0"/>
          </a:p>
          <a:p>
            <a:endParaRPr lang="en-US" dirty="0" smtClean="0"/>
          </a:p>
          <a:p>
            <a:endParaRPr lang="en-US" dirty="0" smtClean="0"/>
          </a:p>
          <a:p>
            <a:pPr defTabSz="940352">
              <a:defRPr/>
            </a:pPr>
            <a:r>
              <a:rPr lang="en-US" dirty="0" smtClean="0"/>
              <a:t>Statistical analysis utilizing chi-square was conducted to evaluate the differences between time constraints (Enabling Resources) and access to prenatal care in the first trimester of pregnancy for women who live in a rural county. The chi-square analysis found no statistically significant relationship (</a:t>
            </a:r>
            <a:r>
              <a:rPr lang="en-US" i="1" dirty="0" smtClean="0"/>
              <a:t>X</a:t>
            </a:r>
            <a:r>
              <a:rPr lang="en-US" baseline="30000" dirty="0" smtClean="0"/>
              <a:t>2 </a:t>
            </a:r>
            <a:r>
              <a:rPr lang="en-US" dirty="0" smtClean="0"/>
              <a:t>= 0.448; p = 0.503) (see Table 31).  </a:t>
            </a:r>
          </a:p>
          <a:p>
            <a:pPr defTabSz="940352">
              <a:defRPr/>
            </a:pPr>
            <a:endParaRPr lang="en-US" dirty="0" smtClean="0"/>
          </a:p>
          <a:p>
            <a:pPr defTabSz="940352">
              <a:defRPr/>
            </a:pPr>
            <a:r>
              <a:rPr lang="en-US" dirty="0" smtClean="0"/>
              <a:t>Logistic regression was used to analyze the findings as it expanded the chi-square statistic and allowed the researcher to investigate the odds risk ratio of time constraints (enabling resources) by access to prenatal care in the first trimester of pregnancy.  Results of the logistic regression were as follows: Overall model fit -2Likelihood = 130.713. The </a:t>
            </a:r>
            <a:r>
              <a:rPr lang="en-US" dirty="0" err="1" smtClean="0"/>
              <a:t>Hosmer</a:t>
            </a:r>
            <a:r>
              <a:rPr lang="en-US" dirty="0" smtClean="0"/>
              <a:t> and </a:t>
            </a:r>
            <a:r>
              <a:rPr lang="en-US" dirty="0" err="1" smtClean="0"/>
              <a:t>Lemeshow’s</a:t>
            </a:r>
            <a:r>
              <a:rPr lang="en-US" dirty="0" smtClean="0"/>
              <a:t> goodness of fit test, if the test is not statically significant, it is a good fit. For this question the </a:t>
            </a:r>
            <a:r>
              <a:rPr lang="en-US" dirty="0" err="1" smtClean="0"/>
              <a:t>Hosmer</a:t>
            </a:r>
            <a:r>
              <a:rPr lang="en-US" dirty="0" smtClean="0"/>
              <a:t> and </a:t>
            </a:r>
            <a:r>
              <a:rPr lang="en-US" dirty="0" err="1" smtClean="0"/>
              <a:t>Lemeshow’s</a:t>
            </a:r>
            <a:r>
              <a:rPr lang="en-US" dirty="0" smtClean="0"/>
              <a:t> goodness of fit test was the following: X</a:t>
            </a:r>
            <a:r>
              <a:rPr lang="en-US" baseline="30000" dirty="0" smtClean="0"/>
              <a:t>2</a:t>
            </a:r>
            <a:r>
              <a:rPr lang="en-US" dirty="0" smtClean="0"/>
              <a:t> = 0.000, p = 1.000; it was not statistically significant and therefore fits the data. Regression coefficients are listed in Table 32. </a:t>
            </a:r>
          </a:p>
          <a:p>
            <a:pPr defTabSz="940352">
              <a:defRPr/>
            </a:pPr>
            <a:endParaRPr lang="en-US" dirty="0" smtClean="0"/>
          </a:p>
          <a:p>
            <a:pPr defTabSz="940352">
              <a:defRPr/>
            </a:pPr>
            <a:r>
              <a:rPr lang="en-US" dirty="0" smtClean="0"/>
              <a:t>The odds risk for this question did not show a statistically significant relationship. Thus, the null hypothesis was accepted. </a:t>
            </a:r>
          </a:p>
          <a:p>
            <a:pPr defTabSz="940352">
              <a:defRPr/>
            </a:pPr>
            <a:endParaRPr lang="en-US" dirty="0" smtClean="0"/>
          </a:p>
          <a:p>
            <a:endParaRPr lang="en-US" dirty="0" smtClean="0"/>
          </a:p>
          <a:p>
            <a:pPr defTabSz="940352">
              <a:defRPr/>
            </a:pPr>
            <a:r>
              <a:rPr lang="en-US" dirty="0" smtClean="0"/>
              <a:t>A statistical analysis utilizing chi-square was conducted to evaluate the differences between secrecy of pregnancy (enabling resource) and access to prenatal care in the first trimester of pregnancy for women who live in a rural county. The chi-square analysis found a statistically significant relationship (</a:t>
            </a:r>
            <a:r>
              <a:rPr lang="en-US" i="1" dirty="0" smtClean="0"/>
              <a:t>X</a:t>
            </a:r>
            <a:r>
              <a:rPr lang="en-US" baseline="30000" dirty="0" smtClean="0"/>
              <a:t>2 </a:t>
            </a:r>
            <a:r>
              <a:rPr lang="en-US" dirty="0" smtClean="0"/>
              <a:t>= 7.716; p = 0.005) (see Table 33). </a:t>
            </a:r>
          </a:p>
          <a:p>
            <a:endParaRPr lang="en-US" dirty="0" smtClean="0"/>
          </a:p>
          <a:p>
            <a:pPr hangingPunct="0"/>
            <a:r>
              <a:rPr lang="en-US" dirty="0" smtClean="0"/>
              <a:t>Logistic regression was used to analyze the findings as it expanded the chi-square statistic and allowed the researcher to investigate the odds risk ratio of secrecy of pregnancy (enabling resource) by access to prenatal care in the first trimester of pregnancy.  Results of the logistic regression were as follows: Overall model fit -2Likelihood = 126.422. The </a:t>
            </a:r>
            <a:r>
              <a:rPr lang="en-US" dirty="0" err="1" smtClean="0"/>
              <a:t>Hosmer</a:t>
            </a:r>
            <a:r>
              <a:rPr lang="en-US" dirty="0" smtClean="0"/>
              <a:t> and </a:t>
            </a:r>
            <a:r>
              <a:rPr lang="en-US" dirty="0" err="1" smtClean="0"/>
              <a:t>Lemeshow’s</a:t>
            </a:r>
            <a:r>
              <a:rPr lang="en-US" dirty="0" smtClean="0"/>
              <a:t> goodness of fit test, if the test is not statically significant, it is a good fit. For this question the </a:t>
            </a:r>
            <a:r>
              <a:rPr lang="en-US" dirty="0" err="1" smtClean="0"/>
              <a:t>Hosmer</a:t>
            </a:r>
            <a:r>
              <a:rPr lang="en-US" dirty="0" smtClean="0"/>
              <a:t> and </a:t>
            </a:r>
            <a:r>
              <a:rPr lang="en-US" dirty="0" err="1" smtClean="0"/>
              <a:t>Lemeshow’s</a:t>
            </a:r>
            <a:r>
              <a:rPr lang="en-US" dirty="0" smtClean="0"/>
              <a:t> goodness of fit test was the following: X</a:t>
            </a:r>
            <a:r>
              <a:rPr lang="en-US" baseline="30000" dirty="0" smtClean="0"/>
              <a:t>2</a:t>
            </a:r>
            <a:r>
              <a:rPr lang="en-US" dirty="0" smtClean="0"/>
              <a:t> = 0.000, p = 1.000; it was not statistically significant and therefore fits the data. Regression coefficients are listed in Table 34. </a:t>
            </a:r>
          </a:p>
          <a:p>
            <a:pPr hangingPunct="0"/>
            <a:endParaRPr lang="en-US" dirty="0" smtClean="0"/>
          </a:p>
          <a:p>
            <a:pPr hangingPunct="0"/>
            <a:r>
              <a:rPr lang="en-US" dirty="0" smtClean="0"/>
              <a:t>The logistic regression for this question identified the following results:</a:t>
            </a:r>
          </a:p>
          <a:p>
            <a:pPr lvl="0" hangingPunct="0"/>
            <a:r>
              <a:rPr lang="en-US" dirty="0" smtClean="0"/>
              <a:t>Those women who did want others knowing they were pregnant are 7.773 times more likely to access prenatal care in the first trimester of pregnancy than women who did not want others knowing they were pregnant.</a:t>
            </a:r>
          </a:p>
          <a:p>
            <a:pPr lvl="0" hangingPunct="0"/>
            <a:r>
              <a:rPr lang="en-US" dirty="0" smtClean="0"/>
              <a:t>Thus, the null hypothesis was rejected. </a:t>
            </a:r>
          </a:p>
          <a:p>
            <a:pPr hangingPunct="0"/>
            <a:endParaRPr lang="en-US" dirty="0" smtClean="0"/>
          </a:p>
          <a:p>
            <a:pPr hangingPunct="0"/>
            <a:r>
              <a:rPr lang="en-US" dirty="0" smtClean="0"/>
              <a:t> </a:t>
            </a:r>
          </a:p>
          <a:p>
            <a:endParaRPr lang="en-US" dirty="0" smtClean="0"/>
          </a:p>
          <a:p>
            <a:pPr defTabSz="940352">
              <a:defRPr/>
            </a:pPr>
            <a:r>
              <a:rPr lang="en-US" dirty="0" smtClean="0"/>
              <a:t>Statistical analysis utilizing chi-square was conducted to evaluate the differences between other reasons (enabling resources) and access to prenatal care in the first trimester of pregnancy for women who live in a rural county. The chi-square analysis found that there was no statistically significant relationship (</a:t>
            </a:r>
            <a:r>
              <a:rPr lang="en-US" i="1" dirty="0" smtClean="0"/>
              <a:t>X</a:t>
            </a:r>
            <a:r>
              <a:rPr lang="en-US" baseline="30000" dirty="0" smtClean="0"/>
              <a:t>2 </a:t>
            </a:r>
            <a:r>
              <a:rPr lang="en-US" dirty="0" smtClean="0"/>
              <a:t>= 1.256; p = 0.262) (see Table 35).  </a:t>
            </a:r>
          </a:p>
          <a:p>
            <a:pPr defTabSz="940352">
              <a:defRPr/>
            </a:pPr>
            <a:endParaRPr lang="en-US" dirty="0" smtClean="0"/>
          </a:p>
          <a:p>
            <a:pPr defTabSz="940352">
              <a:defRPr/>
            </a:pPr>
            <a:endParaRPr lang="en-US" dirty="0" smtClean="0"/>
          </a:p>
          <a:p>
            <a:pPr defTabSz="940352">
              <a:defRPr/>
            </a:pPr>
            <a:r>
              <a:rPr lang="en-US" dirty="0" smtClean="0"/>
              <a:t>Logistic regression was used to analyze the findings as it expanded the chi-square statistic and allowed the researcher to investigate the odds risk ratio of other reasons (enabling resource) by access to prenatal care in the first trimester of pregnancy.  Results of the logistic regression were as follows: Overall model fit -2Likelihood = 126.467. The </a:t>
            </a:r>
            <a:r>
              <a:rPr lang="en-US" dirty="0" err="1" smtClean="0"/>
              <a:t>Hosmer</a:t>
            </a:r>
            <a:r>
              <a:rPr lang="en-US" dirty="0" smtClean="0"/>
              <a:t> and </a:t>
            </a:r>
            <a:r>
              <a:rPr lang="en-US" dirty="0" err="1" smtClean="0"/>
              <a:t>Lemeshow’s</a:t>
            </a:r>
            <a:r>
              <a:rPr lang="en-US" dirty="0" smtClean="0"/>
              <a:t> goodness of fit test, if the test is not statically significant, it is a good fit. For this question the </a:t>
            </a:r>
            <a:r>
              <a:rPr lang="en-US" dirty="0" err="1" smtClean="0"/>
              <a:t>Hosmer</a:t>
            </a:r>
            <a:r>
              <a:rPr lang="en-US" dirty="0" smtClean="0"/>
              <a:t> and </a:t>
            </a:r>
            <a:r>
              <a:rPr lang="en-US" dirty="0" err="1" smtClean="0"/>
              <a:t>Lemeshow’s</a:t>
            </a:r>
            <a:r>
              <a:rPr lang="en-US" dirty="0" smtClean="0"/>
              <a:t> goodness of fit test was the following: X</a:t>
            </a:r>
            <a:r>
              <a:rPr lang="en-US" baseline="30000" dirty="0" smtClean="0"/>
              <a:t>2</a:t>
            </a:r>
            <a:r>
              <a:rPr lang="en-US" dirty="0" smtClean="0"/>
              <a:t> = 0.000, p = 1.000; it was not statistically significant and therefore fits the data. Regression coefficients are listed in Table 36. </a:t>
            </a:r>
          </a:p>
          <a:p>
            <a:pPr defTabSz="940352">
              <a:defRPr/>
            </a:pPr>
            <a:endParaRPr lang="en-US" dirty="0" smtClean="0"/>
          </a:p>
          <a:p>
            <a:pPr defTabSz="940352">
              <a:defRPr/>
            </a:pPr>
            <a:r>
              <a:rPr lang="en-US" dirty="0" smtClean="0"/>
              <a:t>The odds ratio for this question did not show a statistically significant relationship. Thus, the null hypothesis was accepted. </a:t>
            </a:r>
          </a:p>
          <a:p>
            <a:pPr defTabSz="940352">
              <a:defRPr/>
            </a:pPr>
            <a:endParaRPr lang="en-US" dirty="0" smtClean="0"/>
          </a:p>
          <a:p>
            <a:endParaRPr lang="en-US" dirty="0" smtClean="0"/>
          </a:p>
          <a:p>
            <a:pPr defTabSz="940352">
              <a:defRPr/>
            </a:pPr>
            <a:endParaRPr lang="en-US" dirty="0" smtClean="0"/>
          </a:p>
          <a:p>
            <a:endParaRPr lang="en-US" dirty="0" smtClean="0"/>
          </a:p>
          <a:p>
            <a:pPr defTabSz="940352">
              <a:defRPr/>
            </a:pPr>
            <a:endParaRPr lang="en-US" dirty="0" smtClean="0"/>
          </a:p>
          <a:p>
            <a:endParaRPr lang="en-US" dirty="0" smtClean="0"/>
          </a:p>
          <a:p>
            <a:pPr defTabSz="940352">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F82A991-E28A-496C-9C37-3E64DE2C4CF9}" type="slidenum">
              <a:rPr lang="en-US" smtClean="0"/>
              <a:t>15</a:t>
            </a:fld>
            <a:endParaRPr lang="en-US"/>
          </a:p>
        </p:txBody>
      </p:sp>
    </p:spTree>
    <p:extLst>
      <p:ext uri="{BB962C8B-B14F-4D97-AF65-F5344CB8AC3E}">
        <p14:creationId xmlns:p14="http://schemas.microsoft.com/office/powerpoint/2010/main" val="252506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defTabSz="940352">
              <a:defRPr/>
            </a:pPr>
            <a:r>
              <a:rPr lang="en-US" dirty="0"/>
              <a:t>Logistic regression was used to analyze the findings as it expanded the chi-square statistic and allowed the researcher to investigate the odds risk ratio of enabling resources (e.g. wait time for appointment, financial resources, insurance coverage, transportation, Medicaid card, work, child care, time constraints, secrecy of pregnancy, and other reasons) and access to prenatal care in the first trimester of pregnancy.  Results of the logistic regression were the following: Overall model fit -2Likelihood = 113.084. The </a:t>
            </a:r>
            <a:r>
              <a:rPr lang="en-US" dirty="0" err="1"/>
              <a:t>Hosmer</a:t>
            </a:r>
            <a:r>
              <a:rPr lang="en-US" dirty="0"/>
              <a:t> and </a:t>
            </a:r>
            <a:r>
              <a:rPr lang="en-US" dirty="0" err="1"/>
              <a:t>Lemeshow’s</a:t>
            </a:r>
            <a:r>
              <a:rPr lang="en-US" dirty="0"/>
              <a:t> goodness of fit test, if the test was not statically significant, it was a good fit. In this study the </a:t>
            </a:r>
            <a:r>
              <a:rPr lang="en-US" dirty="0" err="1"/>
              <a:t>Hosmer</a:t>
            </a:r>
            <a:r>
              <a:rPr lang="en-US" dirty="0"/>
              <a:t> and </a:t>
            </a:r>
            <a:r>
              <a:rPr lang="en-US" dirty="0" err="1"/>
              <a:t>Lemeshow’s</a:t>
            </a:r>
            <a:r>
              <a:rPr lang="en-US" dirty="0"/>
              <a:t> goodness of fit test results was the following: X</a:t>
            </a:r>
            <a:r>
              <a:rPr lang="en-US" baseline="30000" dirty="0"/>
              <a:t>2</a:t>
            </a:r>
            <a:r>
              <a:rPr lang="en-US" dirty="0"/>
              <a:t> = 0.000, p = 1.000. It was not statistically significant, and therefore fits the data. Regression coefficients are listed in Table 37. </a:t>
            </a:r>
          </a:p>
          <a:p>
            <a:pPr hangingPunct="0"/>
            <a:r>
              <a:rPr lang="en-US" dirty="0"/>
              <a:t>The logistic regression for this question identified the following results:</a:t>
            </a:r>
          </a:p>
          <a:p>
            <a:pPr hangingPunct="0"/>
            <a:r>
              <a:rPr lang="en-US" dirty="0"/>
              <a:t>The results of the chi- square analysis for research question 6A showed that there was no statistically significant relationship between difficulty obtaining a prenatal care appointment and access to prenatal care in the first trimester of pregnancy for women living in a rural county (see Table 37). The odds risk ratio analysis was not significant The findings of the odds risk ratio analysis does not support previous research conducted on obtaining prenatal care appointments and access to prenatal care. Joyce et al. (1984) found that external barriers such as an inability to obtain clinical appointments and long clinic wait times were a barrier to prenatal care. Brown (1989) supported that barriers to early prenatal care were long wait times for appointments and limited availability of maternity providers. The Beckman et al. study (2000) found that African American women also reported the wait time for an appointment as a barrier.</a:t>
            </a:r>
          </a:p>
          <a:p>
            <a:pPr hangingPunct="0"/>
            <a:r>
              <a:rPr lang="en-US" dirty="0"/>
              <a:t>The results of the chi-square analysis for research question 6B found no statistically significant relationship between women’s financial status and access to prenatal care during the first trimester of pregnancy for women living in a rural county (see Table 37). The odds risk ratio analysis for research question 6B was not significant. These findings did not support the previous research. A study conducted by Beckman et al. (2000) indicated in their study a strong barrier to prenatal care was the cost. In a study conducted by </a:t>
            </a:r>
            <a:r>
              <a:rPr lang="en-US" dirty="0" err="1"/>
              <a:t>Kalmuss</a:t>
            </a:r>
            <a:r>
              <a:rPr lang="en-US" dirty="0"/>
              <a:t> and </a:t>
            </a:r>
            <a:r>
              <a:rPr lang="en-US" dirty="0" err="1"/>
              <a:t>Fennelly</a:t>
            </a:r>
            <a:r>
              <a:rPr lang="en-US" dirty="0"/>
              <a:t> (1990), the lack of insurance was a significant impediment to the timely initiation of prenatal care. Furthermore, a study conducted by Rosenberg et al. (2007) identified a significant association between </a:t>
            </a:r>
            <a:r>
              <a:rPr lang="en-US" dirty="0" err="1"/>
              <a:t>Medi</a:t>
            </a:r>
            <a:r>
              <a:rPr lang="en-US" dirty="0"/>
              <a:t>-GAP status and initiation of prenatal care; the women in the </a:t>
            </a:r>
            <a:r>
              <a:rPr lang="en-US" dirty="0" err="1"/>
              <a:t>Medi</a:t>
            </a:r>
            <a:r>
              <a:rPr lang="en-US" dirty="0"/>
              <a:t>-GAP were significantly more likely than non-GAP women to have accessed care later than the first trimester of pregnancy, if at all. </a:t>
            </a:r>
          </a:p>
          <a:p>
            <a:pPr hangingPunct="0"/>
            <a:r>
              <a:rPr lang="en-US" dirty="0"/>
              <a:t> The results of the chi-square analysis for research question 6C found no statistically significant relationship between transportation to prenatal care appointments and access to prenatal care in the first trimester of pregnancy for women living in a rural county (see Table 37). The odds risk ratio analysis indicated no significance between women who did not identify a problem with transportation and access prenatal care in the first trimester of pregnancy. The findings of the odds risk ratio analysis did not support prior research on transportation barriers and access to prenatal care. Fuller and Gallagher’s (1999) study identified a common barrier to seeking access to prenatal care was finding transportation for prenatal care appointments. In addition, a study conducted by </a:t>
            </a:r>
            <a:r>
              <a:rPr lang="en-US" dirty="0" err="1"/>
              <a:t>Lia-Hoagberg</a:t>
            </a:r>
            <a:r>
              <a:rPr lang="en-US" dirty="0"/>
              <a:t> et al. (1990) identified transportation as a barrier to accessing adequate prenatal care. Finally, a study conducted by Beckmann et al. (2000) indicated women living in urban areas noted greater barriers than rural residents on cost of transportation and parking, even though rural residents traveled further and had fewer choices for appointments. A study conducted by </a:t>
            </a:r>
            <a:r>
              <a:rPr lang="en-US" dirty="0" err="1"/>
              <a:t>Lia-Holberg</a:t>
            </a:r>
            <a:r>
              <a:rPr lang="en-US" dirty="0"/>
              <a:t> et al. (1990) found transportation was a significant problem for access to prenatal care. Another study conducted by Roberts et al. (1998) indicated that women who reported external barriers such as transportation had a three-fold greater risk of initiating care late if they had 12 or more years of education but a tenfold greater risk if they had less than12 years of education.</a:t>
            </a:r>
          </a:p>
          <a:p>
            <a:pPr hangingPunct="0"/>
            <a:r>
              <a:rPr lang="en-US" dirty="0"/>
              <a:t>The results of the chi-square analysis for research question 6D found no statistically significant relationship between insurance coverage providing a prenatal care appointment when a woman wanted it and access to prenatal care in the first trimester of pregnancy for women living in a rural county (see Table 37). The odds risk ratio analysis indicated no significance for women who did not identify a problem with insurance coverage and access prenatal care in the first trimester of pregnancy. In the review of literature very few studies have looked at medical providers/acceptance of insurance and access to prenatal care. One study conducted by Beckman et al. (2000) revealed a significant barrier to access prenatal care was that insurance coverage can be accepted or rejected by medical providers/organization or have limits on the cost of care that is covered, leaving the patient to finance the remainder of the bill. Furthermore, a study conducted by </a:t>
            </a:r>
            <a:r>
              <a:rPr lang="en-US" dirty="0" err="1"/>
              <a:t>Aved</a:t>
            </a:r>
            <a:r>
              <a:rPr lang="en-US" dirty="0"/>
              <a:t> et al. (1993) indicated that women who received late or no prenatal care at all cited the inability to find a physician who was accepting new patients.</a:t>
            </a:r>
          </a:p>
          <a:p>
            <a:pPr hangingPunct="0"/>
            <a:r>
              <a:rPr lang="en-US" dirty="0"/>
              <a:t>The results of the chi-square analysis for research question 6E found no statistically significant relationship between women having problems obtaining a Medicaid card and access to prenatal care in the first trimester of pregnancy for women living in a rural county (see Table 37).  The odds risk ratio analysis indicated no significance between women who did not identify a problem with obtaining a Medicaid card and access prenatal care in the first trimester of pregnancy. Previous research was limited and this has not changed since the Medicaid expansion. One study conducted by Beckmann et al. (2000) indicated that many women have to wait for acceptance into special programs or Medicaid before they are able to begin their prenatal care, which can delay early entry. Another study by Omar et al. (1998) revealed the wait time for Medicaid approval, and the lack of knowledge women had about initiating care while waiting for Medicaid approval, were identified as a barrier to early initiation of prenatal care.</a:t>
            </a:r>
          </a:p>
          <a:p>
            <a:pPr hangingPunct="0"/>
            <a:r>
              <a:rPr lang="en-US" dirty="0"/>
              <a:t>The results of the chi-square analysis for research question 6F found no statistically significant relationship between women taking time off from work to go to a prenatal care appointment and access to prenatal care in the first trimester of pregnancy for women living in a rural county (see Table 37). The odds risk ratio analysis indicated no significance between for women who did not identify a problem with taking time off from work and access to prenatal care in the first trimester of pregnancy. The findings did not support previous research on work and access to prenatal care. In addition, a study conducted by Roberts et al. (1998) found that an inability for a mother to leave work was a barrier to access prenatal care in a timely fashion. </a:t>
            </a:r>
          </a:p>
          <a:p>
            <a:pPr hangingPunct="0"/>
            <a:r>
              <a:rPr lang="en-US" dirty="0"/>
              <a:t>The results of the chi-square analysis for research question 6G found no statistically significant relationship between women finding child care to go to a prenatal care appointment and access to prenatal care in the first trimester of pregnancy for women living in a rural county (see Table 37). The odds risk ratio analysis indicated no significance between women who did not identify a problem with child care and access prenatal care in the first trimester of pregnancy. The findings of the odds risk ratio analysis does not supports previous research conducted when looking at child care difficulties and access to prenatal care. A study conducted by </a:t>
            </a:r>
            <a:r>
              <a:rPr lang="en-US" dirty="0" err="1"/>
              <a:t>Lia-Hoagberg</a:t>
            </a:r>
            <a:r>
              <a:rPr lang="en-US" dirty="0"/>
              <a:t> et al. (1990) identified that lack of child care was identified as a major barrier and was linked with inadequate prenatal care. Roberts et al. (1998) also identified as a significant barrier to early access to prenatal care was the lack of child care during prenatal appointments. </a:t>
            </a:r>
          </a:p>
          <a:p>
            <a:pPr hangingPunct="0"/>
            <a:r>
              <a:rPr lang="en-US" dirty="0"/>
              <a:t>The results of the chi-square analysis for research question 6H found no statistically significant relationship between women having difficulty with time constraints to go to a prenatal care appointment, and access to prenatal care in the first trimester of pregnancy for women living in a rural county (see Table 37). The findings of the odds risk ratio analysis does not supports previous research conducted when looking at time constraints and access to prenatal care. There was no outside research available on time constraints and access to prenatal care. </a:t>
            </a:r>
          </a:p>
          <a:p>
            <a:pPr hangingPunct="0"/>
            <a:r>
              <a:rPr lang="en-US" dirty="0"/>
              <a:t>The results of the chi-square analysis for research question 6I found a statistically significant relationship between mothers identifying that they did not want anyone to know that they were pregnant and access to prenatal care in the first trimester of pregnancy for women living in a rural county (</a:t>
            </a:r>
            <a:r>
              <a:rPr lang="en-US" i="1" dirty="0"/>
              <a:t>X</a:t>
            </a:r>
            <a:r>
              <a:rPr lang="en-US" baseline="30000" dirty="0"/>
              <a:t>2</a:t>
            </a:r>
            <a:r>
              <a:rPr lang="en-US" dirty="0"/>
              <a:t>= 7.716, p= 0.005) (see Table 37). The odds risk ratio analysis indicated a significant relationship between women who identified a problem with secrecy of pregnancy and access prenatal care in the first trimester of pregnancy (Wald 5.765, p = 0.016, OR = 7.737). The findings of this odds risk ratio analysis support previous research conducted on mothers who wanted to keep their pregnancy a secret. A study conducted by Cook et al. (1999) identified women who felt embarrassed about their pregnancy, had negative information about prenatal care clinics, and/or did not want family or friends to know about the pregnancy were five times more likely to receive inadequate prenatal care compared to women without these concerns. Another study conducted by Johnson et al. (2007) found that women who failed to utilize prenatal care adequately reported the most common barrier was that they had negative attitudes during the pregnancy. These included: unplanned pregnancy, consideration of abortion, or depressed about the pregnancy.</a:t>
            </a:r>
          </a:p>
          <a:p>
            <a:pPr hangingPunct="0"/>
            <a:r>
              <a:rPr lang="en-US" dirty="0"/>
              <a:t>The results of the chi-square analysis for research question 6J found no statistically significant relationship between women identifying other reasons or difficulties and access to prenatal care during the first trimester of pregnancy for women living in a rural county (see Table 37). The odds risk ratio analysis indicated no significance between women who did not identify other reasons or difficulties, and access to prenatal care in the first trimester of pregnancy. The finding of the odds risk ratio analysis support previous research findings. There have been many barriers and facilitators as discussed in Chapters 1 and 2. Other barriers revealed in the literature that were not included in this study include are: individual barriers such as: addictions, homelessness, lack of a system of social support, language barriers, and stressful life events (</a:t>
            </a:r>
            <a:r>
              <a:rPr lang="en-US" dirty="0" err="1"/>
              <a:t>Braveman</a:t>
            </a:r>
            <a:r>
              <a:rPr lang="en-US" dirty="0"/>
              <a:t> et al., 2000; Johnson et al., 2003; Harris, &amp; Richards, 2003; Bloom et al., 2004; Sword, 1999; Beckman et al. 2000; Fuller &amp; Gallagher, 1999; </a:t>
            </a:r>
            <a:r>
              <a:rPr lang="en-US" dirty="0" err="1"/>
              <a:t>Kalmuss</a:t>
            </a:r>
            <a:r>
              <a:rPr lang="en-US" dirty="0"/>
              <a:t> &amp; </a:t>
            </a:r>
            <a:r>
              <a:rPr lang="en-US" dirty="0" err="1"/>
              <a:t>Fennelly</a:t>
            </a:r>
            <a:r>
              <a:rPr lang="en-US" dirty="0"/>
              <a:t>, 1990).  System barriers such as: overcrowded clinics, insensitive interactions with health care professionals, and lack of health care providers (Roberts, Yawn, &amp; Wickes, 1998; </a:t>
            </a:r>
            <a:r>
              <a:rPr lang="en-US" dirty="0" err="1"/>
              <a:t>Lia-Hoagberg</a:t>
            </a:r>
            <a:r>
              <a:rPr lang="en-US" dirty="0"/>
              <a:t> et al. 1990; Sword, 1999; Beckman et al.2000; Fuller &amp; Gallagher, 1999; Omar, </a:t>
            </a:r>
            <a:r>
              <a:rPr lang="en-US" dirty="0" err="1"/>
              <a:t>Shiffman</a:t>
            </a:r>
            <a:r>
              <a:rPr lang="en-US" dirty="0"/>
              <a:t>, &amp; Bauer, 1998; Cook et al. 1999). Psychosocial barriers such as: ignorance of the signs of pregnancy and the need for care, ambivalence regarding the pregnancy, consideration of adoption or abortion services, belief that prenatal care is unimportant, fear of negative family reactions toward pregnancy, depression, denial of pregnancy, and lack of support from the father (Roberts, Yawn, &amp; Wickes, 1998; Milligan, Harris, &amp; Richards, 2003; Sword, 1999; Cook et al.1999). Attitudinal barriers such as: dislike of doctors, clinics, or hospitals, personal problems, and fear (Roberts, Yawn, &amp; Wickes, 1998; </a:t>
            </a:r>
            <a:r>
              <a:rPr lang="en-US" dirty="0" err="1"/>
              <a:t>Lia-Hoagberg</a:t>
            </a:r>
            <a:r>
              <a:rPr lang="en-US" dirty="0"/>
              <a:t> et al., 1990; </a:t>
            </a:r>
            <a:r>
              <a:rPr lang="en-US" dirty="0" err="1"/>
              <a:t>Braveman</a:t>
            </a:r>
            <a:r>
              <a:rPr lang="en-US" dirty="0"/>
              <a:t> et al., 2000; Johnson et al., 2003: Harris, &amp; Richards, 2003; Sword, 1999; Cook et al., 1999).</a:t>
            </a:r>
          </a:p>
          <a:p>
            <a:pPr hangingPunct="0"/>
            <a:r>
              <a:rPr lang="en-US" b="1" dirty="0"/>
              <a:t> </a:t>
            </a:r>
            <a:endParaRPr lang="en-US" dirty="0"/>
          </a:p>
          <a:p>
            <a:pPr hangingPunct="0"/>
            <a:r>
              <a:rPr lang="en-US" b="1" dirty="0"/>
              <a:t> </a:t>
            </a:r>
            <a:endParaRPr lang="en-US" dirty="0"/>
          </a:p>
          <a:p>
            <a:endParaRPr lang="en-US" dirty="0" smtClean="0"/>
          </a:p>
          <a:p>
            <a:endParaRPr lang="en-US" dirty="0"/>
          </a:p>
        </p:txBody>
      </p:sp>
      <p:sp>
        <p:nvSpPr>
          <p:cNvPr id="4" name="Slide Number Placeholder 3"/>
          <p:cNvSpPr>
            <a:spLocks noGrp="1"/>
          </p:cNvSpPr>
          <p:nvPr>
            <p:ph type="sldNum" sz="quarter" idx="10"/>
          </p:nvPr>
        </p:nvSpPr>
        <p:spPr/>
        <p:txBody>
          <a:bodyPr/>
          <a:lstStyle/>
          <a:p>
            <a:fld id="{E1E3D075-80D5-4DCD-A990-261086E858E9}" type="slidenum">
              <a:rPr lang="en-US" smtClean="0"/>
              <a:pPr/>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hangingPunct="0"/>
            <a:r>
              <a:rPr lang="en-US" b="1" dirty="0"/>
              <a:t>Research Questions and Findings. </a:t>
            </a:r>
            <a:r>
              <a:rPr lang="en-US" dirty="0"/>
              <a:t>The type of health insurance and access to prenatal care in the first trimester of pregnancy for women living in a rural county was addressed in research question 1. In the odds risk ratio analysis, this study found that women with private insurance were twice as likely to access prenatal care in the first trimester of pregnancy, than women who had Medicaid, and four times as likely as women who indicated self-pay for prenatal care. This study supported the findings of other research studies conducted and review of the literature. Women with lower incomes, lower paying jobs, and who had publicly funded insurance received late or inadequate care (Stout, 1997).  Furthermore, the findings also stated that women who worked and had limited or no healthcare benefits were more likely to utilize publicly funded insurance or self-pay which contributed to a delay in prenatal care (MacDonald &amp; </a:t>
            </a:r>
            <a:r>
              <a:rPr lang="en-US" dirty="0" err="1"/>
              <a:t>Corbun</a:t>
            </a:r>
            <a:r>
              <a:rPr lang="en-US" dirty="0"/>
              <a:t>, 1988; </a:t>
            </a:r>
            <a:r>
              <a:rPr lang="en-US" dirty="0" err="1"/>
              <a:t>Lia-Hoagberg</a:t>
            </a:r>
            <a:r>
              <a:rPr lang="en-US" dirty="0"/>
              <a:t> et al., 1990). While most previous research conducted on types of health insurance coverage and early access to prenatal care was on urban and suburban populations, location of residence was not identified as a factor in early access to prenatal care. This is a complex problem and location of residence is only one of the explanatory factors. To summarize research question 1, this study found that the use of Medicaid or self-pay can impede access to prenatal care in the first trimester of pregnancy among women who live in a rural county.</a:t>
            </a:r>
          </a:p>
          <a:p>
            <a:r>
              <a:rPr lang="en-US" dirty="0" smtClean="0"/>
              <a:t>Research question 2 examined the variables of social structure (education level and marital status) and access to prenatal care in the first trimester for women who live in a rural county. Race was not evaluated due to the population of the study being 97.3% Caucasian. Among the findings for research question 2, the chi-square and logistic regression analyses revealed that no significant relationships was found for  either variable studied (mother’s level of education and employment status). Neither the mother’s level of education or employment status had an effect on access to prenatal care in the first trimester of pregnancy for women living in a rural county. These findings are in opposition to previous literature conducted on education level and access to prenatal care.  As stated in the review of the literature, women that graduated from high school or college were more likely to initiate prenatal care in the first trimester of pregnancy (Martin et al., 2005; Park et al., 2006). The findings from this study also contradicted other research that had been conducted on employment status and access to prenatal care. A study conducted by </a:t>
            </a:r>
            <a:r>
              <a:rPr lang="en-US" dirty="0" err="1" smtClean="0"/>
              <a:t>Pagnini</a:t>
            </a:r>
            <a:r>
              <a:rPr lang="en-US" dirty="0" smtClean="0"/>
              <a:t> and </a:t>
            </a:r>
            <a:r>
              <a:rPr lang="en-US" dirty="0" err="1" smtClean="0"/>
              <a:t>Reichman</a:t>
            </a:r>
            <a:r>
              <a:rPr lang="en-US" dirty="0" smtClean="0"/>
              <a:t> (2000) indicated that employment status during the first trimester of pregnancy had a strong impact on the timing of prenatal care. In their study, 47% of women who worked began prenatal care during the first trimester of pregnancy compared to 34% of those women who were not employed.</a:t>
            </a:r>
          </a:p>
          <a:p>
            <a:r>
              <a:rPr lang="en-US" dirty="0" smtClean="0"/>
              <a:t> Research question 3 explored the variables of social structure (mother’s level of education and employment status) and number of enabling resources. In the findings for research question 3, the chi-square and logistic regression analyses revealed no significant relationships for either of the variables studied (mother’s level of education or employment status). Neither the mother’s level of educational or employment status had an effect on number of enabling resources. These findings do not support previous literature. Previous research indicated women who had lower levels of education tended to have lower paying jobs, fewer social resources and tended to live in poverty (Stout et al., 1997). A study conducted by </a:t>
            </a:r>
            <a:r>
              <a:rPr lang="en-US" dirty="0" err="1" smtClean="0"/>
              <a:t>Lia-Holberg</a:t>
            </a:r>
            <a:r>
              <a:rPr lang="en-US" dirty="0" smtClean="0"/>
              <a:t> et al. (1990) found that transportation was a significant hindrance for access to prenatal care. Another study conducted by Roberts et al. (1998) indicated women who reported external barriers such as a lack of transportation had a three-fold risk of initiating care late if they had 12 or more years of education but a tenfold risk if they had less than12 years of education. Furthermore, Johnson et al. (2007) found women who initiated late prenatal care often identified lack of health insurance or money to pay for prenatal care as a structural barrier. Another study conducted by </a:t>
            </a:r>
            <a:r>
              <a:rPr lang="en-US" dirty="0" err="1" smtClean="0"/>
              <a:t>Pagnini</a:t>
            </a:r>
            <a:r>
              <a:rPr lang="en-US" dirty="0" smtClean="0"/>
              <a:t> and </a:t>
            </a:r>
            <a:r>
              <a:rPr lang="en-US" dirty="0" err="1" smtClean="0"/>
              <a:t>Reichman</a:t>
            </a:r>
            <a:r>
              <a:rPr lang="en-US" dirty="0" smtClean="0"/>
              <a:t> (2000) indicated that employment status during the first trimester of pregnancy had a strong impact on early access to prenatal care. While </a:t>
            </a:r>
            <a:r>
              <a:rPr lang="en-US" dirty="0" err="1" smtClean="0"/>
              <a:t>Snarnoff</a:t>
            </a:r>
            <a:r>
              <a:rPr lang="en-US" dirty="0" smtClean="0"/>
              <a:t> and Adams (2001) stated women who were uninsured were more likely to have untimely entry to prenatal care.</a:t>
            </a:r>
          </a:p>
          <a:p>
            <a:pPr hangingPunct="0"/>
            <a:r>
              <a:rPr lang="en-US" dirty="0"/>
              <a:t>Research question 4 investigated demographic factors (age and marital status) and access to prenatal care in the first trimester of pregnancy. The chi-square statistical analysis found that both demographic factors (age and marital status) had a significant impact on access to prenatal care in the first trimester of pregnancy for women living in a rural county. The binary logistic regression analysis only revealed one statistically significant relationship; those women aged 20-29 were more likely to seek prenatal care in the first trimester of pregnancy than women who were nineteen years or younger or thirty years old or older. The findings from the study support previous research conducted, that investigated the variables of mother’s age and marital status and early access to prenatal care. The </a:t>
            </a:r>
            <a:r>
              <a:rPr lang="en-US" dirty="0" err="1"/>
              <a:t>Lia-Hoagberg</a:t>
            </a:r>
            <a:r>
              <a:rPr lang="en-US" dirty="0"/>
              <a:t> et al. (1990) study found that women under the age of 20 who were not married, were more likely to receive inadequate prenatal care. Another study conducted by </a:t>
            </a:r>
            <a:r>
              <a:rPr lang="en-US" dirty="0" err="1"/>
              <a:t>Snarnoff</a:t>
            </a:r>
            <a:r>
              <a:rPr lang="en-US" dirty="0"/>
              <a:t> and Adams (2001) found that women younger than 18 years of age were more likely to have a late entrance to prenatal care. Demographic characteristics identified by </a:t>
            </a:r>
            <a:r>
              <a:rPr lang="en-US" dirty="0" err="1"/>
              <a:t>MacDorman</a:t>
            </a:r>
            <a:r>
              <a:rPr lang="en-US" dirty="0"/>
              <a:t> et al. (1999) for late entry into prenatal care were teenagers and women 40 years of age or older who were not married. </a:t>
            </a:r>
            <a:r>
              <a:rPr lang="en-US" dirty="0" err="1"/>
              <a:t>Kogan</a:t>
            </a:r>
            <a:r>
              <a:rPr lang="en-US" dirty="0"/>
              <a:t> et al. (1994) found in their study that women who were late initiators of prenatal care were more likely to be younger and single. In conclusion, the findings from this research study were supported by previous research conducted on age, marital status, and access to prenatal care located in urban and suburban populations. </a:t>
            </a:r>
          </a:p>
          <a:p>
            <a:r>
              <a:rPr lang="en-US" dirty="0" smtClean="0"/>
              <a:t>Additionally, research question 5 investigated demographic factors (mother’s age and marital status) and number of enabling resources. T-test analysis revealed that a statistically significant difference was found between marital status and number of enabling resources. Logistic regression analysis concluded that those women who were married were more likely to have a greater number of enabling resources than those who were single. </a:t>
            </a:r>
          </a:p>
          <a:p>
            <a:r>
              <a:rPr lang="en-US" dirty="0" smtClean="0"/>
              <a:t>Although research question 5A found no statistically significant differences between age and the number of enabling resources, the researcher conducted further analysis by looking at individual barriers on enabling resources and found that women who are 14-19 years of age were more likely to have greater problems with access to prenatal care due to lack of finances and/or health insurance than women of other ages. A study conducted by </a:t>
            </a:r>
            <a:r>
              <a:rPr lang="en-US" dirty="0" err="1" smtClean="0"/>
              <a:t>Lia-Hoagberg</a:t>
            </a:r>
            <a:r>
              <a:rPr lang="en-US" dirty="0" smtClean="0"/>
              <a:t> et al. (1990) found that women with inadequate prenatal care were more likely to be under the age of 20. Another study conducted by </a:t>
            </a:r>
            <a:r>
              <a:rPr lang="en-US" dirty="0" err="1" smtClean="0"/>
              <a:t>Snarnoff</a:t>
            </a:r>
            <a:r>
              <a:rPr lang="en-US" dirty="0" smtClean="0"/>
              <a:t> and Adams (2001) identified that women with 12 years or fewer years of education, who were younger than 18 years of age, and uninsured were more likely to have late entry into prenatal care. A second finding was that women aged 14-19 were more likely to have greater problems with access to care due to not wanting anyone to know they were pregnant than women of other ages. This finding is supported by previous research. A study conducted by Brown (1989) indicated adolescents were most likely to cite fear as a reason for not seeking care; being afraid of telling their parents. Cook et al. (1999) found that women who did not want friends or family to know about their pregnancies were nearly five times more likely to receive inadequate prenatal care than women without this concern. A study conducted by Daniels et al. (2006) found that barriers to early initiation of prenatal care included unwanted pregnancy, denial, and lack of education on signs and symptoms of pregnancy, lack of specific and desired social support, stress, and depression. </a:t>
            </a:r>
          </a:p>
          <a:p>
            <a:pPr hangingPunct="0"/>
            <a:r>
              <a:rPr lang="en-US" dirty="0"/>
              <a:t>The findings from research question 5B support previous research conducted on marital status and access to prenatal care. A study conducted by </a:t>
            </a:r>
            <a:r>
              <a:rPr lang="en-US" dirty="0" err="1"/>
              <a:t>Augustyn</a:t>
            </a:r>
            <a:r>
              <a:rPr lang="en-US" dirty="0"/>
              <a:t> and </a:t>
            </a:r>
            <a:r>
              <a:rPr lang="en-US" dirty="0" err="1"/>
              <a:t>Maiman</a:t>
            </a:r>
            <a:r>
              <a:rPr lang="en-US" dirty="0"/>
              <a:t> (1994) found that women residing with the father of the baby were more likely to receive adequate prenatal care. A study conducted by Rogers and Schiff (1996) found that marriage was an early indicator of prenatal care. </a:t>
            </a:r>
          </a:p>
          <a:p>
            <a:r>
              <a:rPr lang="en-US" dirty="0"/>
              <a:t>Research question 6 examined each of the enabling resources (e.g. wait time for appointment, financial resources, insurance coverage, transportation, Medicaid card, work, child care, time constraints, secrecy of pregnancy, and other reasons) and access to prenatal care in the first trimester of pregnancy. </a:t>
            </a:r>
          </a:p>
          <a:p>
            <a:pPr hangingPunct="0"/>
            <a:r>
              <a:rPr lang="en-US" dirty="0"/>
              <a:t>The results of the chi-square analysis for Question 6A showed that there was no statistically significant relationship between difficulty obtaining a prenatal care appointment and access to prenatal care in the first trimester of pregnancy for women living in a rural county. The odds risk ratio analysis was not significant The findings of the odds risk ratio analysis is not significant and does not support previous research conducted on obtaining prenatal care appointments and access to prenatal care. Joyce et al. (1984) found that external barriers such as inability to obtain clinical appointments and long clinic wait times were a barrier to prenatal care. Brown (1989) concluded that barriers to early prenatal care were long wait times for appointments and limited availability of maternity providers. </a:t>
            </a:r>
          </a:p>
          <a:p>
            <a:pPr hangingPunct="0"/>
            <a:r>
              <a:rPr lang="en-US" dirty="0"/>
              <a:t>The results of the chi-square analysis for research question 6B found no statistically significant relationship between women’s financial status and access to prenatal care during the first trimester of pregnancy for women living in a rural county. The odds risk ratio analysis for question 6B was not significant and these findings did not support previous research. A study conducted by Beckman et al. (2000) indicated that a strong barrier to prenatal care was cost. </a:t>
            </a:r>
          </a:p>
          <a:p>
            <a:pPr hangingPunct="0"/>
            <a:r>
              <a:rPr lang="en-US" dirty="0"/>
              <a:t>The result of the chi-square analysis for research question 6C found no statistically significant relationship between transportation to prenatal care appointments and access to prenatal care in the first trimester of pregnancy for women living in a rural county. The odds risk ratio analysis indicated no significance for women who did not identify a problem with transportation and access to prenatal care in the first trimester of pregnancy. The findings of the odds risk ratio analysis did not support prior research on transportation barriers and access to prenatal care. Fuller and Gallagher’s (1999) study stated that a common barrier to seeking access to prenatal care was finding transportation to appointments. In addition, a study conducted by </a:t>
            </a:r>
            <a:r>
              <a:rPr lang="en-US" dirty="0" err="1"/>
              <a:t>Lia-Hoagberg</a:t>
            </a:r>
            <a:r>
              <a:rPr lang="en-US" dirty="0"/>
              <a:t> et al. (1990) identified transportation as a barrier to accessing adequate prenatal care. Finally, a study conducted by Beckmann et al. (2000) found that women living in urban areas noted greater barriers than rural residents with regard to cost of transportation and parking, even though rural residents traveled further and had fewer choices for appointments. </a:t>
            </a:r>
          </a:p>
          <a:p>
            <a:pPr hangingPunct="0"/>
            <a:r>
              <a:rPr lang="en-US" dirty="0"/>
              <a:t>The result of the chi-square analysis for research question 6D found no statistically significant relationship between women identifying insurance coverage providing a prenatal care appointment when a woman wanted it and access to prenatal care in the first trimester of pregnancy for women living in a rural county. The odds risk ratio analysis indicated no significance for women who did not identify a problem with insurance coverage and access prenatal care in the first trimester of pregnancy. In the review of literature, very few studies had looked at medical providers/acceptance of insurance and access to prenatal care. One study conducted by Beckman et al. (2000) revealed that a significant barrier to access prenatal care was that insurance coverage can be accepted or rejected by medical providers/organization or that they might have limits on the cost of care that is covered leaving the patient to finance the remainder of the bill. Furthermore, a study conducted by </a:t>
            </a:r>
            <a:r>
              <a:rPr lang="en-US" dirty="0" err="1"/>
              <a:t>Aved</a:t>
            </a:r>
            <a:r>
              <a:rPr lang="en-US" dirty="0"/>
              <a:t> et al. (1993) indicated that women who received late or no prenatal care cited the inability to find a physician who was accepting new patients.</a:t>
            </a:r>
          </a:p>
          <a:p>
            <a:pPr hangingPunct="0"/>
            <a:r>
              <a:rPr lang="en-US" dirty="0"/>
              <a:t>The results of the chi-square analysis for research question 6E found no statistically significant relationship between women having problems obtaining a Medicaid card and access to prenatal care in the first trimester of pregnancy for women living in a rural county.  The odds risk ratio analysis indicated no significance for women who did not identify a problem with obtaining a Medicaid card and access to prenatal care in the first trimester of pregnancy. Previous research was limited and few studies have been conducted after the Medicaid expansion. Prior to the expansion in a study conducted by </a:t>
            </a:r>
            <a:r>
              <a:rPr lang="en-US" dirty="0" err="1"/>
              <a:t>Kalmuss</a:t>
            </a:r>
            <a:r>
              <a:rPr lang="en-US" dirty="0"/>
              <a:t> and </a:t>
            </a:r>
            <a:r>
              <a:rPr lang="en-US" dirty="0" err="1"/>
              <a:t>Fennelly</a:t>
            </a:r>
            <a:r>
              <a:rPr lang="en-US" dirty="0"/>
              <a:t> (1990) lack of insurance was a significant impediment to the timely initiation of prenatal care.  Another study conducted by Beckmann et al. (2000) indicated that many women have to wait for acceptance into special programs or Medicaid before they are able to begin their prenatal care, which can delay early entry. Another study by Omar et al. (1998) revealed the wait time for Medicaid approval and the lack of knowledge women had about initiating care while waiting for Medicaid approval was identified as a barrier to early initiation of prenatal care. Furthermore, a study conducted by Rosenberg et al. (2007) identified a significant association between </a:t>
            </a:r>
            <a:r>
              <a:rPr lang="en-US" dirty="0" err="1"/>
              <a:t>Medi</a:t>
            </a:r>
            <a:r>
              <a:rPr lang="en-US" dirty="0"/>
              <a:t>-GAP status and initiation of prenatal care, the women in the </a:t>
            </a:r>
            <a:r>
              <a:rPr lang="en-US" dirty="0" err="1"/>
              <a:t>Medi</a:t>
            </a:r>
            <a:r>
              <a:rPr lang="en-US" dirty="0"/>
              <a:t>-GAP were significantly more likely than non-GAP women to have accessed care later than the first trimester of pregnancy or not at all. </a:t>
            </a:r>
          </a:p>
          <a:p>
            <a:pPr hangingPunct="0"/>
            <a:r>
              <a:rPr lang="en-US" dirty="0"/>
              <a:t>The results of the chi-square analysis for research question 6F found no statistically significant relationship between women taking time off from work to go to a prenatal care appointment and access to prenatal care in the first trimester of pregnancy for women living in a rural county. The odds risk ratio analysis indicated no significance for women who did not identify a problem with taking time off from work and access prenatal care in the first trimester of pregnancy. The findings did not support previous research on work and access to prenatal care. In addition, a study conducted by Roberts et al. (1998) found that the inability for of a mother to leave work was a barrier to access prenatal care in a timely fashion. </a:t>
            </a:r>
          </a:p>
          <a:p>
            <a:pPr hangingPunct="0"/>
            <a:r>
              <a:rPr lang="en-US" dirty="0"/>
              <a:t>The results of the chi-square analysis for research question 6G found no statistically significant relationship between women finding child care to go to a prenatal care appointment and access to prenatal care in the first trimester of pregnancy for women living in a rural county. The odds risk ratio analysis indicated no significance for women who did not identify a problem with child care and access to prenatal care in the first trimester of pregnancy. The finding of the odds risk ratio analysis did not support previous research conducted when looking at child care difficulties and access to prenatal care. A study conducted by </a:t>
            </a:r>
            <a:r>
              <a:rPr lang="en-US" dirty="0" err="1"/>
              <a:t>Lia-Hoagberg</a:t>
            </a:r>
            <a:r>
              <a:rPr lang="en-US" dirty="0"/>
              <a:t> et al. (1990) identified that lack of child care was identified as a major barrier and linked with inadequate prenatal care. Roberts et al. (1998) also identified that a lack child care was a significant barrier to early access to prenatal care. </a:t>
            </a:r>
          </a:p>
          <a:p>
            <a:pPr hangingPunct="0"/>
            <a:r>
              <a:rPr lang="en-US" dirty="0"/>
              <a:t>The results of the chi-square analysis for research question 6H found no statistically significant relationship between women having difficulty with time constraints to go to a prenatal care appointment and access to prenatal care in the first trimester of pregnancy for women living in a rural county. The odds risk ratio analysis indicated no statistical significance for women who had too many things going on and access to prenatal care in the first trimester of pregnancy. No other studies were found that investigated this variable.</a:t>
            </a:r>
          </a:p>
          <a:p>
            <a:pPr hangingPunct="0"/>
            <a:r>
              <a:rPr lang="en-US" dirty="0"/>
              <a:t>The results of the chi-square analysis for research question 6I found a statistically significant relationship between mothers’ identifying that they did not want anyone to know that they were pregnant and access to prenatal care in the first trimester of pregnancy for women living in a rural county (</a:t>
            </a:r>
            <a:r>
              <a:rPr lang="en-US" i="1" dirty="0"/>
              <a:t>X</a:t>
            </a:r>
            <a:r>
              <a:rPr lang="en-US" baseline="30000" dirty="0"/>
              <a:t>2</a:t>
            </a:r>
            <a:r>
              <a:rPr lang="en-US" dirty="0"/>
              <a:t>= 7.716; p= 0.005). The odds risk ratio analysis also identified statistical significance between women who identified a problem with secrecy of pregnancy and access prenatal care in the first trimester of pregnancy. The finding of this odds risk ratio analysis supports previous research conducted on mothers who wanted to keep their pregnancy a secret. A study conducted by Cook et al. (1999) identified women who felt embarrassed about their pregnancy, had negative information about prenatal care clinics, and/or did not want family or friends to know about the pregnancy, were five times more likely to receive inadequate prenatal care compared to women without these concerns. Another study conducted by Johnson et al. (2007) found that women who failed to utilize adequate prenatal care reported the most common barrier was that women had negative attitudes during the pregnancy. These included unplanned pregnancy, consideration of adoption or abortion, or depression about the pregnancy.</a:t>
            </a:r>
          </a:p>
          <a:p>
            <a:pPr hangingPunct="0"/>
            <a:r>
              <a:rPr lang="en-US" dirty="0"/>
              <a:t>The results of the chi-square analysis for research question 6J found no statistically significant relationship between women identifying other reasons or difficulties and access to prenatal care during the first trimester of pregnancy for women living in a rural county. The odds risk ratio analysis indicated no significance for women who did not identify other reasons or difficulties and access prenatal care in the first trimester of pregnancy. The finding of the odds risk ratio analysis supports previous research findings. </a:t>
            </a:r>
          </a:p>
          <a:p>
            <a:r>
              <a:rPr lang="en-US" dirty="0"/>
              <a:t>Research question 7 investigated prenatal risk factors and access to prenatal care in the first trimester of pregnancy. The findings found in the chi-square analyses for all three sub-questions and the logistic regression analysis was not statically significant. There were no statistically significant relationships between prenatal risk factors (smoking, alcohol consumption, and illicit drug use) and access to prenatal care in the first trimester of pregnancy for women living in a rural county. The researcher concluded that the sample size of women who consumed alcohol or illicit drugs was extremely small, therefore a significant interaction was not found.  It is important to know the analyses were impeded by the wording of the EBC and PRAMS data collection tools and the self-report of the mothers surveyed. Furthermore, the findings do not support previous literature. Previous research conducted found mothers who smoked, consumed alcohol or used illicit drugs can pose various health risks for their infants (March of Dimes, 2000). Furthermore utilization of smoking tobacco, consumption of alcohol and illicit drugs was associated with small for gestational age, premature birth and low birth weight infants and other complications (March of Dimes, 2000). A study conducted by </a:t>
            </a:r>
            <a:r>
              <a:rPr lang="en-US" dirty="0" err="1"/>
              <a:t>Kalmuss</a:t>
            </a:r>
            <a:r>
              <a:rPr lang="en-US" dirty="0"/>
              <a:t> and </a:t>
            </a:r>
            <a:r>
              <a:rPr lang="en-US" dirty="0" err="1"/>
              <a:t>Fennelly</a:t>
            </a:r>
            <a:r>
              <a:rPr lang="en-US" dirty="0"/>
              <a:t> (1990) reported that women who revealed having a substance abuse problem during pregnancy received prenatal care later in their pregnancies or not at all. Another study conducted by Milligan et al. (2002) reported women who voiced that they had a drug lifestyle delayed the initiation of prenatal care. Lastly, in a study conducted by Johnson et al. (2007) women who entered prenatal care early were more likely non-smokers, non-consumers of alcoholic beverages and non-drug users. </a:t>
            </a:r>
          </a:p>
          <a:p>
            <a:pPr hangingPunct="0"/>
            <a:r>
              <a:rPr lang="en-US" dirty="0"/>
              <a:t>Finally, Research question 8 investigated the outcome (infant’s birth weight in grams) and access to prenatal care in the first trimester of pregnancy. There was no statistically significant difference between infant’s birth weight and access to prenatal care in the first trimester of pregnancy for women who gave birth in a rural county.  While previous literature implied that low birth weight infants were more likely to suffer adverse birth outcomes which in turn affected infant mortality rates (Simpson, 1995), the timing of access to prenatal care in this study did not impact the outcome variable of infant’s birth weights for women living in a rural county.</a:t>
            </a:r>
          </a:p>
          <a:p>
            <a:endParaRPr lang="en-US" dirty="0"/>
          </a:p>
        </p:txBody>
      </p:sp>
      <p:sp>
        <p:nvSpPr>
          <p:cNvPr id="4" name="Slide Number Placeholder 3"/>
          <p:cNvSpPr>
            <a:spLocks noGrp="1"/>
          </p:cNvSpPr>
          <p:nvPr>
            <p:ph type="sldNum" sz="quarter" idx="10"/>
          </p:nvPr>
        </p:nvSpPr>
        <p:spPr/>
        <p:txBody>
          <a:bodyPr/>
          <a:lstStyle/>
          <a:p>
            <a:fld id="{E1E3D075-80D5-4DCD-A990-261086E858E9}" type="slidenum">
              <a:rPr lang="en-US" smtClean="0"/>
              <a:pPr/>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Implications for Future Research</a:t>
            </a:r>
            <a:endParaRPr lang="en-US" dirty="0" smtClean="0"/>
          </a:p>
          <a:p>
            <a:r>
              <a:rPr lang="en-US" dirty="0" smtClean="0"/>
              <a:t>Race was not evaluated due to the homogeneity of the population being 97.3% Caucasian. Racial differences were identified and described in the review of literature, and were shown to have an impact on access to prenatal care in the first trimester of pregnancy. Therefore, a replication study should be conducted in a rural area with primarily African American and/or Hispanic women to expand the body of knowledge concerning racial differences. </a:t>
            </a:r>
          </a:p>
          <a:p>
            <a:r>
              <a:rPr lang="en-US" dirty="0" smtClean="0"/>
              <a:t>Furthermore, research has been limited in access to prenatal care since the expansion of Medicaid. Few studies re-evaluated facilitators or barriers to access in the first trimester of pregnancy since the expansion.  Findings from this study are similar to those before the expansion and one may wonder why the variables and findings have not changed. It is time re-evaluate interventions conducted on access to prenatal care so women enter care in the first trimester of pregnancy as prescribed by current research. </a:t>
            </a:r>
          </a:p>
          <a:p>
            <a:endParaRPr lang="en-US" dirty="0"/>
          </a:p>
        </p:txBody>
      </p:sp>
      <p:sp>
        <p:nvSpPr>
          <p:cNvPr id="4" name="Slide Number Placeholder 3"/>
          <p:cNvSpPr>
            <a:spLocks noGrp="1"/>
          </p:cNvSpPr>
          <p:nvPr>
            <p:ph type="sldNum" sz="quarter" idx="10"/>
          </p:nvPr>
        </p:nvSpPr>
        <p:spPr/>
        <p:txBody>
          <a:bodyPr/>
          <a:lstStyle/>
          <a:p>
            <a:fld id="{E1E3D075-80D5-4DCD-A990-261086E858E9}" type="slidenum">
              <a:rPr lang="en-US" smtClean="0"/>
              <a:pPr/>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Conclusion</a:t>
            </a:r>
            <a:endParaRPr lang="en-US" dirty="0" smtClean="0"/>
          </a:p>
          <a:p>
            <a:r>
              <a:rPr lang="en-US" dirty="0" smtClean="0"/>
              <a:t> This study is unique in several ways.  It was the first study to link the PRAMS and the EBC data for one county.  EBC is county level data and the PRAMS is state-wide data.  Linking these datasets allowed the researcher to analyze barriers and facilitators to prenatal care utilization in a rural county. This combined data provided the researcher with detailed information on access to prenatal care.  Although this county lacks a hospital and obstetric providers, these women encountered more facilitators and fewer barriers related to prenatal care.  It appears that the surrounding counties provide adequate prenatal care to pregnant women. The women in this study revealed a hardiness that is not commonly displayed in urban and suburban areas. Several chief barriers reported in the literature (i.e. wait time for appointment, lack of financial resources, lack of transportation, lack of or limited insurance coverage, difficulty obtaining Medicaid, taking time off from work, lack of child care, time constraints, secrecy of pregnancy, and other reasons) have been recognized as major obstacles for access to prenatal care for women. Majority of these rural women accessed prenatal care in the first trimester of pregnancy and revealed problems with type of health insurance coverage and women wanting to keep their pregnancy a secret as barriers to accessing prenatal care compared to women in other studies previously discussed in Chapter 1 and 2. Finally, the study suggests how the local health department could augment the prenatal care experience by creating prenatal support groups or pregnancy clinics in the county.  </a:t>
            </a:r>
          </a:p>
          <a:p>
            <a:endParaRPr lang="en-US" dirty="0"/>
          </a:p>
        </p:txBody>
      </p:sp>
      <p:sp>
        <p:nvSpPr>
          <p:cNvPr id="4" name="Slide Number Placeholder 3"/>
          <p:cNvSpPr>
            <a:spLocks noGrp="1"/>
          </p:cNvSpPr>
          <p:nvPr>
            <p:ph type="sldNum" sz="quarter" idx="10"/>
          </p:nvPr>
        </p:nvSpPr>
        <p:spPr/>
        <p:txBody>
          <a:bodyPr/>
          <a:lstStyle/>
          <a:p>
            <a:fld id="{E1E3D075-80D5-4DCD-A990-261086E858E9}"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3EEE7AB9-C211-4C31-A02D-3E07F048AB4E}" type="datetimeFigureOut">
              <a:rPr lang="en-US" smtClean="0"/>
              <a:t>10/24/2011</a:t>
            </a:fld>
            <a:endParaRPr lang="en-US"/>
          </a:p>
        </p:txBody>
      </p:sp>
      <p:sp>
        <p:nvSpPr>
          <p:cNvPr id="17" name="Slide Number Placeholder 16"/>
          <p:cNvSpPr>
            <a:spLocks noGrp="1"/>
          </p:cNvSpPr>
          <p:nvPr>
            <p:ph type="sldNum" sz="quarter" idx="11"/>
          </p:nvPr>
        </p:nvSpPr>
        <p:spPr/>
        <p:txBody>
          <a:bodyPr/>
          <a:lstStyle/>
          <a:p>
            <a:fld id="{BE0F374D-9239-4AC3-BED7-006B9D25D6D6}" type="slidenum">
              <a:rPr lang="en-US" smtClean="0"/>
              <a:t>‹#›</a:t>
            </a:fld>
            <a:endParaRPr lang="en-US"/>
          </a:p>
        </p:txBody>
      </p:sp>
      <p:sp>
        <p:nvSpPr>
          <p:cNvPr id="19" name="Footer Placeholder 1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3EEE7AB9-C211-4C31-A02D-3E07F048AB4E}" type="datetimeFigureOut">
              <a:rPr lang="en-US" smtClean="0"/>
              <a:t>10/24/2011</a:t>
            </a:fld>
            <a:endParaRPr lang="en-US"/>
          </a:p>
        </p:txBody>
      </p:sp>
      <p:sp>
        <p:nvSpPr>
          <p:cNvPr id="12" name="Slide Number Placeholder 11"/>
          <p:cNvSpPr>
            <a:spLocks noGrp="1"/>
          </p:cNvSpPr>
          <p:nvPr>
            <p:ph type="sldNum" sz="quarter" idx="15"/>
          </p:nvPr>
        </p:nvSpPr>
        <p:spPr/>
        <p:txBody>
          <a:bodyPr/>
          <a:lstStyle/>
          <a:p>
            <a:fld id="{BE0F374D-9239-4AC3-BED7-006B9D25D6D6}" type="slidenum">
              <a:rPr lang="en-US" smtClean="0"/>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3EEE7AB9-C211-4C31-A02D-3E07F048AB4E}" type="datetimeFigureOut">
              <a:rPr lang="en-US" smtClean="0"/>
              <a:t>10/24/2011</a:t>
            </a:fld>
            <a:endParaRPr lang="en-US"/>
          </a:p>
        </p:txBody>
      </p:sp>
      <p:sp>
        <p:nvSpPr>
          <p:cNvPr id="14" name="Slide Number Placeholder 13"/>
          <p:cNvSpPr>
            <a:spLocks noGrp="1"/>
          </p:cNvSpPr>
          <p:nvPr>
            <p:ph type="sldNum" sz="quarter" idx="11"/>
          </p:nvPr>
        </p:nvSpPr>
        <p:spPr/>
        <p:txBody>
          <a:bodyPr/>
          <a:lstStyle/>
          <a:p>
            <a:fld id="{BE0F374D-9239-4AC3-BED7-006B9D25D6D6}"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3EEE7AB9-C211-4C31-A02D-3E07F048AB4E}" type="datetimeFigureOut">
              <a:rPr lang="en-US" smtClean="0"/>
              <a:t>10/24/2011</a:t>
            </a:fld>
            <a:endParaRPr lang="en-US"/>
          </a:p>
        </p:txBody>
      </p:sp>
      <p:sp>
        <p:nvSpPr>
          <p:cNvPr id="12" name="Slide Number Placeholder 11"/>
          <p:cNvSpPr>
            <a:spLocks noGrp="1"/>
          </p:cNvSpPr>
          <p:nvPr>
            <p:ph type="sldNum" sz="quarter" idx="16"/>
          </p:nvPr>
        </p:nvSpPr>
        <p:spPr/>
        <p:txBody>
          <a:bodyPr/>
          <a:lstStyle/>
          <a:p>
            <a:fld id="{BE0F374D-9239-4AC3-BED7-006B9D25D6D6}" type="slidenum">
              <a:rPr lang="en-US" smtClean="0"/>
              <a:t>‹#›</a:t>
            </a:fld>
            <a:endParaRPr lang="en-US"/>
          </a:p>
        </p:txBody>
      </p:sp>
      <p:sp>
        <p:nvSpPr>
          <p:cNvPr id="13" name="Footer Placeholder 12"/>
          <p:cNvSpPr>
            <a:spLocks noGrp="1"/>
          </p:cNvSpPr>
          <p:nvPr>
            <p:ph type="ftr" sz="quarter" idx="17"/>
          </p:nvPr>
        </p:nvSpPr>
        <p:spPr/>
        <p:txBody>
          <a:bodyPr/>
          <a:lstStyle/>
          <a:p>
            <a:endParaRPr lang="en-US"/>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3EEE7AB9-C211-4C31-A02D-3E07F048AB4E}" type="datetimeFigureOut">
              <a:rPr lang="en-US" smtClean="0"/>
              <a:t>10/24/2011</a:t>
            </a:fld>
            <a:endParaRPr lang="en-US"/>
          </a:p>
        </p:txBody>
      </p:sp>
      <p:sp>
        <p:nvSpPr>
          <p:cNvPr id="12" name="Slide Number Placeholder 11"/>
          <p:cNvSpPr>
            <a:spLocks noGrp="1"/>
          </p:cNvSpPr>
          <p:nvPr>
            <p:ph type="sldNum" sz="quarter" idx="17"/>
          </p:nvPr>
        </p:nvSpPr>
        <p:spPr/>
        <p:txBody>
          <a:bodyPr/>
          <a:lstStyle/>
          <a:p>
            <a:fld id="{BE0F374D-9239-4AC3-BED7-006B9D25D6D6}" type="slidenum">
              <a:rPr lang="en-US" smtClean="0"/>
              <a:t>‹#›</a:t>
            </a:fld>
            <a:endParaRPr lang="en-US"/>
          </a:p>
        </p:txBody>
      </p:sp>
      <p:sp>
        <p:nvSpPr>
          <p:cNvPr id="13" name="Footer Placeholder 12"/>
          <p:cNvSpPr>
            <a:spLocks noGrp="1"/>
          </p:cNvSpPr>
          <p:nvPr>
            <p:ph type="ftr" sz="quarter" idx="18"/>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3EEE7AB9-C211-4C31-A02D-3E07F048AB4E}" type="datetimeFigureOut">
              <a:rPr lang="en-US" smtClean="0"/>
              <a:t>10/24/2011</a:t>
            </a:fld>
            <a:endParaRPr lang="en-US"/>
          </a:p>
        </p:txBody>
      </p:sp>
      <p:sp>
        <p:nvSpPr>
          <p:cNvPr id="16" name="Slide Number Placeholder 15"/>
          <p:cNvSpPr>
            <a:spLocks noGrp="1"/>
          </p:cNvSpPr>
          <p:nvPr>
            <p:ph type="sldNum" sz="quarter" idx="11"/>
          </p:nvPr>
        </p:nvSpPr>
        <p:spPr/>
        <p:txBody>
          <a:bodyPr/>
          <a:lstStyle/>
          <a:p>
            <a:fld id="{BE0F374D-9239-4AC3-BED7-006B9D25D6D6}"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3EEE7AB9-C211-4C31-A02D-3E07F048AB4E}" type="datetimeFigureOut">
              <a:rPr lang="en-US" smtClean="0"/>
              <a:t>10/24/2011</a:t>
            </a:fld>
            <a:endParaRPr lang="en-US"/>
          </a:p>
        </p:txBody>
      </p:sp>
      <p:sp>
        <p:nvSpPr>
          <p:cNvPr id="8" name="Slide Number Placeholder 7"/>
          <p:cNvSpPr>
            <a:spLocks noGrp="1"/>
          </p:cNvSpPr>
          <p:nvPr>
            <p:ph type="sldNum" sz="quarter" idx="11"/>
          </p:nvPr>
        </p:nvSpPr>
        <p:spPr/>
        <p:txBody>
          <a:bodyPr/>
          <a:lstStyle/>
          <a:p>
            <a:fld id="{BE0F374D-9239-4AC3-BED7-006B9D25D6D6}"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3EEE7AB9-C211-4C31-A02D-3E07F048AB4E}" type="datetimeFigureOut">
              <a:rPr lang="en-US" smtClean="0"/>
              <a:t>10/24/2011</a:t>
            </a:fld>
            <a:endParaRPr lang="en-US"/>
          </a:p>
        </p:txBody>
      </p:sp>
      <p:sp>
        <p:nvSpPr>
          <p:cNvPr id="19" name="Slide Number Placeholder 18"/>
          <p:cNvSpPr>
            <a:spLocks noGrp="1"/>
          </p:cNvSpPr>
          <p:nvPr>
            <p:ph type="sldNum" sz="quarter" idx="16"/>
          </p:nvPr>
        </p:nvSpPr>
        <p:spPr/>
        <p:txBody>
          <a:bodyPr/>
          <a:lstStyle/>
          <a:p>
            <a:fld id="{BE0F374D-9239-4AC3-BED7-006B9D25D6D6}" type="slidenum">
              <a:rPr lang="en-US" smtClean="0"/>
              <a:t>‹#›</a:t>
            </a:fld>
            <a:endParaRPr lang="en-US"/>
          </a:p>
        </p:txBody>
      </p:sp>
      <p:sp>
        <p:nvSpPr>
          <p:cNvPr id="23" name="Footer Placeholder 22"/>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3EEE7AB9-C211-4C31-A02D-3E07F048AB4E}" type="datetimeFigureOut">
              <a:rPr lang="en-US" smtClean="0"/>
              <a:t>10/24/2011</a:t>
            </a:fld>
            <a:endParaRPr lang="en-US"/>
          </a:p>
        </p:txBody>
      </p:sp>
      <p:sp>
        <p:nvSpPr>
          <p:cNvPr id="14" name="Slide Number Placeholder 13"/>
          <p:cNvSpPr>
            <a:spLocks noGrp="1"/>
          </p:cNvSpPr>
          <p:nvPr>
            <p:ph type="sldNum" sz="quarter" idx="15"/>
          </p:nvPr>
        </p:nvSpPr>
        <p:spPr>
          <a:xfrm>
            <a:off x="4038600" y="6172200"/>
            <a:ext cx="1066800" cy="304800"/>
          </a:xfrm>
        </p:spPr>
        <p:txBody>
          <a:bodyPr/>
          <a:lstStyle/>
          <a:p>
            <a:fld id="{BE0F374D-9239-4AC3-BED7-006B9D25D6D6}" type="slidenum">
              <a:rPr lang="en-US" smtClean="0"/>
              <a:t>‹#›</a:t>
            </a:fld>
            <a:endParaRPr lang="en-US"/>
          </a:p>
        </p:txBody>
      </p:sp>
      <p:sp>
        <p:nvSpPr>
          <p:cNvPr id="15" name="Footer Placeholder 14"/>
          <p:cNvSpPr>
            <a:spLocks noGrp="1"/>
          </p:cNvSpPr>
          <p:nvPr>
            <p:ph type="ftr" sz="quarter" idx="16"/>
          </p:nvPr>
        </p:nvSpPr>
        <p:spPr>
          <a:xfrm>
            <a:off x="1447800" y="6486525"/>
            <a:ext cx="6248400" cy="29210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EE7AB9-C211-4C31-A02D-3E07F048AB4E}" type="datetimeFigureOut">
              <a:rPr lang="en-US" smtClean="0"/>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0F374D-9239-4AC3-BED7-006B9D25D6D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EE7AB9-C211-4C31-A02D-3E07F048AB4E}" type="datetimeFigureOut">
              <a:rPr lang="en-US" smtClean="0"/>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0F374D-9239-4AC3-BED7-006B9D25D6D6}" type="slidenum">
              <a:rPr lang="en-US" smtClean="0"/>
              <a:t>‹#›</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7EF06A05-BC31-4059-8017-331B8F1A5A73}" type="slidenum">
              <a:rPr lang="en-US"/>
              <a:pPr/>
              <a:t>‹#›</a:t>
            </a:fld>
            <a:endParaRPr lang="en-US"/>
          </a:p>
        </p:txBody>
      </p:sp>
    </p:spTree>
    <p:extLst>
      <p:ext uri="{BB962C8B-B14F-4D97-AF65-F5344CB8AC3E}">
        <p14:creationId xmlns:p14="http://schemas.microsoft.com/office/powerpoint/2010/main" val="2473588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3EEE7AB9-C211-4C31-A02D-3E07F048AB4E}" type="datetimeFigureOut">
              <a:rPr lang="en-US" smtClean="0"/>
              <a:t>10/24/2011</a:t>
            </a:fld>
            <a:endParaRPr lang="en-US"/>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BE0F374D-9239-4AC3-BED7-006B9D25D6D6}" type="slidenum">
              <a:rPr lang="en-US" smtClean="0"/>
              <a:t>‹#›</a:t>
            </a:fld>
            <a:endParaRPr lang="en-US"/>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package" Target="../embeddings/Microsoft_PowerPoint_Slide1.sldx"/><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1524000" y="3962400"/>
            <a:ext cx="6324600" cy="2438400"/>
          </a:xfrm>
        </p:spPr>
        <p:txBody>
          <a:bodyPr>
            <a:normAutofit/>
          </a:bodyPr>
          <a:lstStyle/>
          <a:p>
            <a:r>
              <a:rPr lang="en-US" dirty="0" smtClean="0">
                <a:solidFill>
                  <a:schemeClr val="tx1"/>
                </a:solidFill>
                <a:latin typeface="Comic Sans MS" pitchFamily="66" charset="0"/>
              </a:rPr>
              <a:t>Laura L. McDermott, PhD, FNP, RN</a:t>
            </a:r>
          </a:p>
          <a:p>
            <a:endParaRPr lang="en-US" dirty="0" smtClean="0">
              <a:solidFill>
                <a:schemeClr val="tx1"/>
              </a:solidFill>
              <a:latin typeface="Comic Sans MS" pitchFamily="66" charset="0"/>
            </a:endParaRPr>
          </a:p>
          <a:p>
            <a:r>
              <a:rPr lang="en-US" dirty="0" smtClean="0">
                <a:solidFill>
                  <a:schemeClr val="tx1"/>
                </a:solidFill>
                <a:latin typeface="Comic Sans MS" pitchFamily="66" charset="0"/>
              </a:rPr>
              <a:t>Gale A. Spencer, PhD, RN</a:t>
            </a:r>
          </a:p>
          <a:p>
            <a:endParaRPr lang="en-US" dirty="0" smtClean="0">
              <a:solidFill>
                <a:schemeClr val="tx1"/>
              </a:solidFill>
              <a:latin typeface="Comic Sans MS" pitchFamily="66" charset="0"/>
            </a:endParaRPr>
          </a:p>
          <a:p>
            <a:r>
              <a:rPr lang="en-US" dirty="0" smtClean="0">
                <a:solidFill>
                  <a:schemeClr val="tx1"/>
                </a:solidFill>
                <a:latin typeface="Comic Sans MS" pitchFamily="66" charset="0"/>
              </a:rPr>
              <a:t>Binghamton University</a:t>
            </a:r>
          </a:p>
          <a:p>
            <a:r>
              <a:rPr lang="en-US" dirty="0" smtClean="0">
                <a:solidFill>
                  <a:schemeClr val="tx1"/>
                </a:solidFill>
                <a:latin typeface="Comic Sans MS" pitchFamily="66" charset="0"/>
              </a:rPr>
              <a:t>Decker School of Nursing</a:t>
            </a:r>
            <a:endParaRPr lang="en-US" dirty="0">
              <a:solidFill>
                <a:schemeClr val="tx1"/>
              </a:solidFill>
              <a:latin typeface="Comic Sans MS" pitchFamily="66" charset="0"/>
            </a:endParaRPr>
          </a:p>
        </p:txBody>
      </p:sp>
      <p:sp>
        <p:nvSpPr>
          <p:cNvPr id="2" name="Title 1"/>
          <p:cNvSpPr>
            <a:spLocks noGrp="1"/>
          </p:cNvSpPr>
          <p:nvPr>
            <p:ph type="title" idx="4294967295"/>
          </p:nvPr>
        </p:nvSpPr>
        <p:spPr>
          <a:xfrm>
            <a:off x="533400" y="914400"/>
            <a:ext cx="8305800" cy="2609850"/>
          </a:xfrm>
        </p:spPr>
        <p:txBody>
          <a:bodyPr>
            <a:noAutofit/>
          </a:bodyPr>
          <a:lstStyle/>
          <a:p>
            <a:r>
              <a:rPr lang="en-US" sz="3600" dirty="0" smtClean="0"/>
              <a:t>The Relationship Among Barriers and Facilitators to Prenatal Care and Birth Outcomes in a Rural County</a:t>
            </a:r>
            <a:endParaRPr lang="en-US" sz="3600" dirty="0"/>
          </a:p>
        </p:txBody>
      </p:sp>
    </p:spTree>
    <p:extLst>
      <p:ext uri="{BB962C8B-B14F-4D97-AF65-F5344CB8AC3E}">
        <p14:creationId xmlns:p14="http://schemas.microsoft.com/office/powerpoint/2010/main" val="26889456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Grp="1" noChangeArrowheads="1"/>
          </p:cNvSpPr>
          <p:nvPr>
            <p:ph type="title"/>
          </p:nvPr>
        </p:nvSpPr>
        <p:spPr>
          <a:xfrm>
            <a:off x="495300" y="304800"/>
            <a:ext cx="8229600" cy="788987"/>
          </a:xfrm>
        </p:spPr>
        <p:txBody>
          <a:bodyPr/>
          <a:lstStyle/>
          <a:p>
            <a:r>
              <a:rPr lang="en-US" sz="3200" b="1" dirty="0" smtClean="0"/>
              <a:t>Presenter </a:t>
            </a:r>
            <a:r>
              <a:rPr lang="en-US" sz="3200" b="1" dirty="0"/>
              <a:t>Disclosures</a:t>
            </a:r>
          </a:p>
        </p:txBody>
      </p:sp>
      <p:sp>
        <p:nvSpPr>
          <p:cNvPr id="6151" name="Rectangle 7"/>
          <p:cNvSpPr>
            <a:spLocks noGrp="1" noChangeArrowheads="1"/>
          </p:cNvSpPr>
          <p:nvPr>
            <p:ph type="body" sz="half" idx="2"/>
          </p:nvPr>
        </p:nvSpPr>
        <p:spPr>
          <a:xfrm>
            <a:off x="152400" y="2971800"/>
            <a:ext cx="8686800" cy="1143000"/>
          </a:xfrm>
        </p:spPr>
        <p:txBody>
          <a:bodyPr>
            <a:normAutofit lnSpcReduction="10000"/>
          </a:bodyPr>
          <a:lstStyle/>
          <a:p>
            <a:pPr>
              <a:spcBef>
                <a:spcPct val="0"/>
              </a:spcBef>
            </a:pPr>
            <a:r>
              <a:rPr lang="en-US" sz="2400" b="1" dirty="0" smtClean="0">
                <a:solidFill>
                  <a:srgbClr val="66CCFF"/>
                </a:solidFill>
                <a:latin typeface="Arial" charset="0"/>
              </a:rPr>
              <a:t>The </a:t>
            </a:r>
            <a:r>
              <a:rPr lang="en-US" sz="2400" b="1" dirty="0">
                <a:solidFill>
                  <a:srgbClr val="66CCFF"/>
                </a:solidFill>
                <a:latin typeface="Arial" charset="0"/>
              </a:rPr>
              <a:t>following personal financial relationships with commercial interests relevant to this presentation existed during the past 12 months:</a:t>
            </a:r>
            <a:endParaRPr lang="en-US" sz="2400" dirty="0">
              <a:solidFill>
                <a:srgbClr val="66CCFF"/>
              </a:solidFill>
            </a:endParaRPr>
          </a:p>
        </p:txBody>
      </p:sp>
      <p:sp>
        <p:nvSpPr>
          <p:cNvPr id="6154" name="Text Box 10"/>
          <p:cNvSpPr txBox="1">
            <a:spLocks noChangeArrowheads="1"/>
          </p:cNvSpPr>
          <p:nvPr/>
        </p:nvSpPr>
        <p:spPr bwMode="auto">
          <a:xfrm>
            <a:off x="685800" y="1712913"/>
            <a:ext cx="7848600" cy="366712"/>
          </a:xfrm>
          <a:prstGeom prst="rect">
            <a:avLst/>
          </a:prstGeom>
          <a:noFill/>
          <a:ln w="9525">
            <a:noFill/>
            <a:miter lim="800000"/>
            <a:headEnd/>
            <a:tailEnd/>
          </a:ln>
          <a:effectLst/>
        </p:spPr>
        <p:txBody>
          <a:bodyPr>
            <a:spAutoFit/>
          </a:bodyPr>
          <a:lstStyle/>
          <a:p>
            <a:endParaRPr lang="en-US" dirty="0"/>
          </a:p>
        </p:txBody>
      </p:sp>
      <p:sp>
        <p:nvSpPr>
          <p:cNvPr id="6155" name="Text Box 11"/>
          <p:cNvSpPr txBox="1">
            <a:spLocks noChangeArrowheads="1"/>
          </p:cNvSpPr>
          <p:nvPr/>
        </p:nvSpPr>
        <p:spPr bwMode="auto">
          <a:xfrm>
            <a:off x="685800" y="1789113"/>
            <a:ext cx="7924800" cy="366712"/>
          </a:xfrm>
          <a:prstGeom prst="rect">
            <a:avLst/>
          </a:prstGeom>
          <a:noFill/>
          <a:ln w="9525">
            <a:noFill/>
            <a:miter lim="800000"/>
            <a:headEnd/>
            <a:tailEnd/>
          </a:ln>
          <a:effectLst/>
        </p:spPr>
        <p:txBody>
          <a:bodyPr>
            <a:spAutoFit/>
          </a:bodyPr>
          <a:lstStyle/>
          <a:p>
            <a:endParaRPr lang="en-US" dirty="0"/>
          </a:p>
        </p:txBody>
      </p:sp>
      <p:sp>
        <p:nvSpPr>
          <p:cNvPr id="6157" name="Text Box 13"/>
          <p:cNvSpPr txBox="1">
            <a:spLocks noChangeArrowheads="1"/>
          </p:cNvSpPr>
          <p:nvPr/>
        </p:nvSpPr>
        <p:spPr bwMode="auto">
          <a:xfrm>
            <a:off x="190500" y="4515664"/>
            <a:ext cx="8686800" cy="461665"/>
          </a:xfrm>
          <a:prstGeom prst="rect">
            <a:avLst/>
          </a:prstGeom>
          <a:noFill/>
          <a:ln w="9525">
            <a:noFill/>
            <a:miter lim="800000"/>
            <a:headEnd/>
            <a:tailEnd/>
          </a:ln>
          <a:effectLst/>
        </p:spPr>
        <p:txBody>
          <a:bodyPr>
            <a:spAutoFit/>
          </a:bodyPr>
          <a:lstStyle/>
          <a:p>
            <a:pPr algn="ctr"/>
            <a:r>
              <a:rPr lang="en-US" sz="2400" dirty="0" smtClean="0">
                <a:solidFill>
                  <a:srgbClr val="FFFF00"/>
                </a:solidFill>
              </a:rPr>
              <a:t>“</a:t>
            </a:r>
            <a:r>
              <a:rPr lang="en-US" sz="2400" dirty="0">
                <a:solidFill>
                  <a:srgbClr val="FFFF00"/>
                </a:solidFill>
              </a:rPr>
              <a:t>No relationships to disclose</a:t>
            </a:r>
            <a:r>
              <a:rPr lang="en-US" sz="2400" dirty="0" smtClean="0">
                <a:solidFill>
                  <a:srgbClr val="FFFF00"/>
                </a:solidFill>
              </a:rPr>
              <a:t>”</a:t>
            </a:r>
            <a:endParaRPr lang="en-US" sz="2400" dirty="0">
              <a:solidFill>
                <a:srgbClr val="FFFF00"/>
              </a:solidFill>
            </a:endParaRPr>
          </a:p>
        </p:txBody>
      </p:sp>
      <p:sp>
        <p:nvSpPr>
          <p:cNvPr id="6158" name="Text Box 14"/>
          <p:cNvSpPr txBox="1">
            <a:spLocks noChangeArrowheads="1"/>
          </p:cNvSpPr>
          <p:nvPr/>
        </p:nvSpPr>
        <p:spPr bwMode="auto">
          <a:xfrm>
            <a:off x="457200" y="4814888"/>
            <a:ext cx="8153400" cy="366712"/>
          </a:xfrm>
          <a:prstGeom prst="rect">
            <a:avLst/>
          </a:prstGeom>
          <a:noFill/>
          <a:ln w="9525">
            <a:noFill/>
            <a:miter lim="800000"/>
            <a:headEnd/>
            <a:tailEnd/>
          </a:ln>
          <a:effectLst/>
        </p:spPr>
        <p:txBody>
          <a:bodyPr>
            <a:spAutoFit/>
          </a:bodyPr>
          <a:lstStyle/>
          <a:p>
            <a:endParaRPr lang="en-US" dirty="0"/>
          </a:p>
        </p:txBody>
      </p:sp>
      <p:sp>
        <p:nvSpPr>
          <p:cNvPr id="9" name="TextBox 8"/>
          <p:cNvSpPr txBox="1"/>
          <p:nvPr/>
        </p:nvSpPr>
        <p:spPr>
          <a:xfrm>
            <a:off x="457200" y="1589782"/>
            <a:ext cx="7543800" cy="1077218"/>
          </a:xfrm>
          <a:prstGeom prst="rect">
            <a:avLst/>
          </a:prstGeom>
          <a:noFill/>
        </p:spPr>
        <p:txBody>
          <a:bodyPr wrap="square" rtlCol="0">
            <a:spAutoFit/>
          </a:bodyPr>
          <a:lstStyle/>
          <a:p>
            <a:pPr algn="ctr"/>
            <a:r>
              <a:rPr lang="en-US" sz="3200" dirty="0" smtClean="0"/>
              <a:t>Laura L. McDermott, PhD, FNP, RN</a:t>
            </a:r>
          </a:p>
          <a:p>
            <a:pPr algn="ctr"/>
            <a:r>
              <a:rPr lang="en-US" sz="3200" dirty="0" smtClean="0"/>
              <a:t>Gale A. Spencer, PhD, RN</a:t>
            </a:r>
          </a:p>
        </p:txBody>
      </p:sp>
    </p:spTree>
    <p:extLst>
      <p:ext uri="{BB962C8B-B14F-4D97-AF65-F5344CB8AC3E}">
        <p14:creationId xmlns:p14="http://schemas.microsoft.com/office/powerpoint/2010/main" val="7970868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752600"/>
            <a:ext cx="8229600" cy="4343400"/>
          </a:xfrm>
        </p:spPr>
        <p:txBody>
          <a:bodyPr>
            <a:normAutofit/>
          </a:bodyPr>
          <a:lstStyle/>
          <a:p>
            <a:pPr marL="342900" indent="-342900" algn="l">
              <a:buFont typeface="Wingdings" pitchFamily="2" charset="2"/>
              <a:buChar char="v"/>
            </a:pPr>
            <a:r>
              <a:rPr lang="en-US" sz="2400" dirty="0" smtClean="0"/>
              <a:t>As of 2010, upstate New York lags behind national averages and Healthy People 2010 goals for access to first trimester PNC with only 76.1% of women accessing care in the first trimester of pregnancy.</a:t>
            </a:r>
          </a:p>
          <a:p>
            <a:pPr marL="342900" indent="-342900" algn="l">
              <a:buFont typeface="Wingdings" pitchFamily="2" charset="2"/>
              <a:buChar char="v"/>
            </a:pPr>
            <a:endParaRPr lang="en-US" sz="2400" dirty="0" smtClean="0"/>
          </a:p>
          <a:p>
            <a:pPr marL="342900" indent="-342900" algn="l">
              <a:buFont typeface="Wingdings" pitchFamily="2" charset="2"/>
              <a:buChar char="v"/>
            </a:pPr>
            <a:r>
              <a:rPr lang="en-US" sz="2400" dirty="0" smtClean="0"/>
              <a:t>Rural women face unique challenges.</a:t>
            </a:r>
          </a:p>
          <a:p>
            <a:pPr marL="342900" indent="-342900" algn="l">
              <a:buFont typeface="Wingdings" pitchFamily="2" charset="2"/>
              <a:buChar char="v"/>
            </a:pPr>
            <a:endParaRPr lang="en-US" sz="2400" dirty="0" smtClean="0"/>
          </a:p>
          <a:p>
            <a:pPr marL="342900" indent="-342900" algn="l">
              <a:buFont typeface="Wingdings" pitchFamily="2" charset="2"/>
              <a:buChar char="v"/>
            </a:pPr>
            <a:r>
              <a:rPr lang="en-US" sz="2400" dirty="0" smtClean="0"/>
              <a:t>Importance of PNC.</a:t>
            </a:r>
          </a:p>
          <a:p>
            <a:pPr marL="342900" indent="-342900" algn="l">
              <a:buFont typeface="Wingdings" pitchFamily="2" charset="2"/>
              <a:buChar char="v"/>
            </a:pPr>
            <a:endParaRPr lang="en-US" sz="2400" dirty="0" smtClean="0"/>
          </a:p>
          <a:p>
            <a:pPr marL="342900" indent="-342900" algn="l">
              <a:buFont typeface="Wingdings" pitchFamily="2" charset="2"/>
              <a:buChar char="v"/>
            </a:pPr>
            <a:r>
              <a:rPr lang="en-US" sz="2400" dirty="0" smtClean="0"/>
              <a:t>Previously identified PNC barriers &amp; facilitators.</a:t>
            </a:r>
          </a:p>
          <a:p>
            <a:endParaRPr lang="en-US" dirty="0"/>
          </a:p>
        </p:txBody>
      </p:sp>
      <p:sp>
        <p:nvSpPr>
          <p:cNvPr id="2" name="Title 1"/>
          <p:cNvSpPr>
            <a:spLocks noGrp="1"/>
          </p:cNvSpPr>
          <p:nvPr>
            <p:ph type="title"/>
          </p:nvPr>
        </p:nvSpPr>
        <p:spPr>
          <a:xfrm>
            <a:off x="1752600" y="228600"/>
            <a:ext cx="5715000" cy="838200"/>
          </a:xfrm>
        </p:spPr>
        <p:txBody>
          <a:bodyPr>
            <a:normAutofit/>
          </a:bodyPr>
          <a:lstStyle/>
          <a:p>
            <a:r>
              <a:rPr lang="en-US" sz="3200" dirty="0" smtClean="0"/>
              <a:t>Introduction</a:t>
            </a:r>
            <a:endParaRPr lang="en-US" sz="3200" dirty="0"/>
          </a:p>
        </p:txBody>
      </p:sp>
    </p:spTree>
    <p:extLst>
      <p:ext uri="{BB962C8B-B14F-4D97-AF65-F5344CB8AC3E}">
        <p14:creationId xmlns:p14="http://schemas.microsoft.com/office/powerpoint/2010/main" val="5470611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798637"/>
            <a:ext cx="8229600" cy="5668963"/>
          </a:xfrm>
        </p:spPr>
        <p:txBody>
          <a:bodyPr>
            <a:noAutofit/>
          </a:bodyPr>
          <a:lstStyle/>
          <a:p>
            <a:pPr marL="342900" indent="-342900" algn="l">
              <a:buFont typeface="Wingdings" pitchFamily="2" charset="2"/>
              <a:buChar char="v"/>
            </a:pPr>
            <a:r>
              <a:rPr lang="en-US" sz="2400" dirty="0" smtClean="0"/>
              <a:t>While research has clearly identified barriers to prenatal care and they have been well identified, access to prenatal care in the 1</a:t>
            </a:r>
            <a:r>
              <a:rPr lang="en-US" sz="2400" baseline="30000" dirty="0" smtClean="0"/>
              <a:t>st</a:t>
            </a:r>
            <a:r>
              <a:rPr lang="en-US" sz="2400" dirty="0" smtClean="0"/>
              <a:t> trimester has not greatly improved over the past decade. </a:t>
            </a:r>
          </a:p>
          <a:p>
            <a:pPr marL="342900" indent="-342900" algn="l">
              <a:buFont typeface="Wingdings" pitchFamily="2" charset="2"/>
              <a:buChar char="v"/>
            </a:pPr>
            <a:endParaRPr lang="en-US" sz="1600" dirty="0" smtClean="0"/>
          </a:p>
          <a:p>
            <a:pPr marL="342900" lvl="1" indent="-342900" algn="l">
              <a:buFont typeface="Wingdings" pitchFamily="2" charset="2"/>
              <a:buChar char="v"/>
            </a:pPr>
            <a:r>
              <a:rPr lang="en-US" sz="2400" dirty="0" smtClean="0"/>
              <a:t>Most research in the U.S. has focused on barriers to prenatal care in urban or suburban settings.</a:t>
            </a:r>
          </a:p>
          <a:p>
            <a:pPr marL="342900" lvl="1" indent="-342900" algn="l">
              <a:buFont typeface="Wingdings" pitchFamily="2" charset="2"/>
              <a:buChar char="v"/>
            </a:pPr>
            <a:endParaRPr lang="en-US" sz="1600" dirty="0" smtClean="0"/>
          </a:p>
          <a:p>
            <a:pPr marL="342900" lvl="1" indent="-342900" algn="l">
              <a:buFont typeface="Wingdings" pitchFamily="2" charset="2"/>
              <a:buChar char="v"/>
            </a:pPr>
            <a:r>
              <a:rPr lang="en-US" sz="2400" dirty="0" smtClean="0"/>
              <a:t>Research conducted in rural populations limited. </a:t>
            </a:r>
          </a:p>
          <a:p>
            <a:pPr marL="342900" lvl="1" indent="-342900" algn="l">
              <a:buFont typeface="Wingdings" pitchFamily="2" charset="2"/>
              <a:buChar char="v"/>
            </a:pPr>
            <a:endParaRPr lang="en-US" sz="1600" dirty="0" smtClean="0"/>
          </a:p>
          <a:p>
            <a:pPr marL="342900" lvl="1" indent="-342900" algn="l">
              <a:buFont typeface="Wingdings" pitchFamily="2" charset="2"/>
              <a:buChar char="v"/>
            </a:pPr>
            <a:r>
              <a:rPr lang="en-US" sz="2400" dirty="0" smtClean="0"/>
              <a:t>Few studies have been conducted on access to prenatal care within the first trimester of pregnancy among rural women</a:t>
            </a:r>
            <a:r>
              <a:rPr lang="en-US" sz="2200" dirty="0" smtClean="0"/>
              <a:t>.</a:t>
            </a:r>
          </a:p>
          <a:p>
            <a:pPr>
              <a:buNone/>
            </a:pPr>
            <a:endParaRPr lang="en-US" sz="2400" dirty="0" smtClean="0"/>
          </a:p>
        </p:txBody>
      </p:sp>
      <p:sp>
        <p:nvSpPr>
          <p:cNvPr id="2" name="Title 1"/>
          <p:cNvSpPr>
            <a:spLocks noGrp="1"/>
          </p:cNvSpPr>
          <p:nvPr>
            <p:ph type="title"/>
          </p:nvPr>
        </p:nvSpPr>
        <p:spPr>
          <a:xfrm>
            <a:off x="990600" y="304800"/>
            <a:ext cx="7162800" cy="701040"/>
          </a:xfrm>
        </p:spPr>
        <p:txBody>
          <a:bodyPr>
            <a:noAutofit/>
          </a:bodyPr>
          <a:lstStyle/>
          <a:p>
            <a:r>
              <a:rPr lang="en-US" sz="3200" dirty="0" smtClean="0"/>
              <a:t>Problem Statement</a:t>
            </a:r>
            <a:endParaRPr lang="en-US" sz="3200" dirty="0"/>
          </a:p>
        </p:txBody>
      </p:sp>
    </p:spTree>
    <p:extLst>
      <p:ext uri="{BB962C8B-B14F-4D97-AF65-F5344CB8AC3E}">
        <p14:creationId xmlns:p14="http://schemas.microsoft.com/office/powerpoint/2010/main" val="1148999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rmAutofit lnSpcReduction="10000"/>
          </a:bodyPr>
          <a:lstStyle/>
          <a:p>
            <a:pPr marL="342900" indent="-342900" algn="l" hangingPunct="0">
              <a:buFont typeface="Wingdings" pitchFamily="2" charset="2"/>
              <a:buChar char="v"/>
            </a:pPr>
            <a:r>
              <a:rPr lang="en-US" sz="2400" dirty="0" smtClean="0"/>
              <a:t>The purpose of this study was to examine the barriers and facilitators regarding access to prenatal care in a rural county without a hospital or birthing center within its geographical boundaries and with few health care providers who offer obstetrical care. </a:t>
            </a:r>
          </a:p>
          <a:p>
            <a:pPr marL="342900" lvl="1" indent="-342900" algn="l" hangingPunct="0">
              <a:buFont typeface="Wingdings" pitchFamily="2" charset="2"/>
              <a:buChar char="v"/>
            </a:pPr>
            <a:endParaRPr lang="en-US" sz="2000" dirty="0" smtClean="0"/>
          </a:p>
          <a:p>
            <a:pPr marL="342900" lvl="1" indent="-342900" algn="l" hangingPunct="0">
              <a:buFont typeface="Wingdings" pitchFamily="2" charset="2"/>
              <a:buChar char="v"/>
            </a:pPr>
            <a:r>
              <a:rPr lang="en-US" sz="2400" dirty="0" smtClean="0"/>
              <a:t>Prenatal care in Tioga County, New York was studied in depth using variables found in the 2008 Electronic Birth Certificate (EBC) data base and the Prenatal Risk Assessment Monitoring System (PRAMS) questionnaire which was distributed and collected from Tioga County women who gave birth in 2008. </a:t>
            </a:r>
          </a:p>
          <a:p>
            <a:endParaRPr lang="en-US" dirty="0"/>
          </a:p>
        </p:txBody>
      </p:sp>
      <p:sp>
        <p:nvSpPr>
          <p:cNvPr id="2" name="Title 1"/>
          <p:cNvSpPr>
            <a:spLocks noGrp="1"/>
          </p:cNvSpPr>
          <p:nvPr>
            <p:ph type="title"/>
          </p:nvPr>
        </p:nvSpPr>
        <p:spPr>
          <a:xfrm>
            <a:off x="838200" y="304800"/>
            <a:ext cx="7162800" cy="701040"/>
          </a:xfrm>
        </p:spPr>
        <p:txBody>
          <a:bodyPr>
            <a:noAutofit/>
          </a:bodyPr>
          <a:lstStyle/>
          <a:p>
            <a:r>
              <a:rPr lang="en-US" sz="3200" dirty="0" smtClean="0"/>
              <a:t>Purpose of the Study</a:t>
            </a:r>
            <a:endParaRPr lang="en-US" sz="3200" dirty="0"/>
          </a:p>
        </p:txBody>
      </p:sp>
    </p:spTree>
    <p:extLst>
      <p:ext uri="{BB962C8B-B14F-4D97-AF65-F5344CB8AC3E}">
        <p14:creationId xmlns:p14="http://schemas.microsoft.com/office/powerpoint/2010/main" val="745918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rmAutofit/>
          </a:bodyPr>
          <a:lstStyle/>
          <a:p>
            <a:pPr marL="342900" indent="-342900" algn="l">
              <a:buFont typeface="Wingdings" pitchFamily="2" charset="2"/>
              <a:buChar char="v"/>
            </a:pPr>
            <a:r>
              <a:rPr lang="en-US" sz="2400" dirty="0" smtClean="0"/>
              <a:t>Adapted from the Behavioral Model of Utilization created Anderson and </a:t>
            </a:r>
            <a:r>
              <a:rPr lang="en-US" sz="2400" dirty="0" err="1" smtClean="0"/>
              <a:t>Aday</a:t>
            </a:r>
            <a:r>
              <a:rPr lang="en-US" sz="2400" dirty="0" smtClean="0"/>
              <a:t> (1998).</a:t>
            </a:r>
          </a:p>
          <a:p>
            <a:pPr marL="342900" indent="-342900" algn="l">
              <a:buFont typeface="Wingdings" pitchFamily="2" charset="2"/>
              <a:buChar char="v"/>
            </a:pPr>
            <a:endParaRPr lang="en-US" sz="2400" dirty="0" smtClean="0"/>
          </a:p>
          <a:p>
            <a:pPr marL="342900" indent="-342900" algn="l">
              <a:buFont typeface="Wingdings" pitchFamily="2" charset="2"/>
              <a:buChar char="v"/>
            </a:pPr>
            <a:r>
              <a:rPr lang="en-US" sz="2400" dirty="0" smtClean="0"/>
              <a:t>Frequently utilized framework for analyzing factors associated with patient access to health care services.</a:t>
            </a:r>
          </a:p>
          <a:p>
            <a:pPr marL="342900" indent="-342900" algn="l">
              <a:buFont typeface="Wingdings" pitchFamily="2" charset="2"/>
              <a:buChar char="v"/>
            </a:pPr>
            <a:endParaRPr lang="en-US" sz="2400" dirty="0" smtClean="0"/>
          </a:p>
          <a:p>
            <a:pPr marL="342900" indent="-342900" algn="l">
              <a:buFont typeface="Wingdings" pitchFamily="2" charset="2"/>
              <a:buChar char="v"/>
            </a:pPr>
            <a:r>
              <a:rPr lang="en-US" sz="2400" dirty="0" smtClean="0"/>
              <a:t>Uses a system perspective to integrate a range of personal, environmental, provider-related, and health behavior variables that either facilitate or impede a person to seek medical care, or in this case prenatal care.</a:t>
            </a:r>
            <a:endParaRPr lang="en-US" sz="2400" dirty="0"/>
          </a:p>
        </p:txBody>
      </p:sp>
      <p:sp>
        <p:nvSpPr>
          <p:cNvPr id="2" name="Title 1"/>
          <p:cNvSpPr>
            <a:spLocks noGrp="1"/>
          </p:cNvSpPr>
          <p:nvPr>
            <p:ph type="title"/>
          </p:nvPr>
        </p:nvSpPr>
        <p:spPr>
          <a:xfrm>
            <a:off x="1219200" y="381000"/>
            <a:ext cx="6553200" cy="701040"/>
          </a:xfrm>
        </p:spPr>
        <p:txBody>
          <a:bodyPr>
            <a:noAutofit/>
          </a:bodyPr>
          <a:lstStyle/>
          <a:p>
            <a:r>
              <a:rPr lang="en-US" sz="3200" dirty="0" smtClean="0"/>
              <a:t>Conceptual Framework</a:t>
            </a:r>
            <a:endParaRPr lang="en-US" sz="3200" dirty="0"/>
          </a:p>
        </p:txBody>
      </p:sp>
    </p:spTree>
    <p:extLst>
      <p:ext uri="{BB962C8B-B14F-4D97-AF65-F5344CB8AC3E}">
        <p14:creationId xmlns:p14="http://schemas.microsoft.com/office/powerpoint/2010/main" val="3625853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169" name="Object 1"/>
          <p:cNvGraphicFramePr>
            <a:graphicFrameLocks noChangeAspect="1"/>
          </p:cNvGraphicFramePr>
          <p:nvPr>
            <p:extLst>
              <p:ext uri="{D42A27DB-BD31-4B8C-83A1-F6EECF244321}">
                <p14:modId xmlns:p14="http://schemas.microsoft.com/office/powerpoint/2010/main" val="142316608"/>
              </p:ext>
            </p:extLst>
          </p:nvPr>
        </p:nvGraphicFramePr>
        <p:xfrm>
          <a:off x="304800" y="152400"/>
          <a:ext cx="8610600" cy="6487641"/>
        </p:xfrm>
        <a:graphic>
          <a:graphicData uri="http://schemas.openxmlformats.org/presentationml/2006/ole">
            <mc:AlternateContent xmlns:mc="http://schemas.openxmlformats.org/markup-compatibility/2006">
              <mc:Choice xmlns:v="urn:schemas-microsoft-com:vml" Requires="v">
                <p:oleObj spid="_x0000_s1040" name="Slide" r:id="rId5" imgW="3614793" imgH="2711059" progId="PowerPoint.Slide.12">
                  <p:embed/>
                </p:oleObj>
              </mc:Choice>
              <mc:Fallback>
                <p:oleObj name="Slide" r:id="rId5" imgW="3614793" imgH="2711059" progId="PowerPoint.Slide.1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52400"/>
                        <a:ext cx="8610600" cy="6487641"/>
                      </a:xfrm>
                      <a:prstGeom prst="rect">
                        <a:avLst/>
                      </a:prstGeom>
                      <a:noFill/>
                    </p:spPr>
                  </p:pic>
                </p:oleObj>
              </mc:Fallback>
            </mc:AlternateContent>
          </a:graphicData>
        </a:graphic>
      </p:graphicFrame>
    </p:spTree>
    <p:extLst>
      <p:ext uri="{BB962C8B-B14F-4D97-AF65-F5344CB8AC3E}">
        <p14:creationId xmlns:p14="http://schemas.microsoft.com/office/powerpoint/2010/main" val="2727848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371600"/>
            <a:ext cx="8229600" cy="5181600"/>
          </a:xfrm>
        </p:spPr>
        <p:txBody>
          <a:bodyPr>
            <a:normAutofit fontScale="77500" lnSpcReduction="20000"/>
          </a:bodyPr>
          <a:lstStyle/>
          <a:p>
            <a:pPr hangingPunct="0"/>
            <a:endParaRPr lang="en-US" sz="2600" b="1" dirty="0"/>
          </a:p>
          <a:p>
            <a:pPr hangingPunct="0"/>
            <a:r>
              <a:rPr lang="en-US" sz="4100" b="1" dirty="0" smtClean="0"/>
              <a:t>Study design</a:t>
            </a:r>
          </a:p>
          <a:p>
            <a:pPr lvl="1" hangingPunct="0">
              <a:buNone/>
            </a:pPr>
            <a:endParaRPr lang="en-US" sz="2000" dirty="0" smtClean="0"/>
          </a:p>
          <a:p>
            <a:pPr marL="342900" lvl="1" indent="-342900" algn="l" hangingPunct="0">
              <a:buFont typeface="Wingdings" pitchFamily="2" charset="2"/>
              <a:buChar char="v"/>
            </a:pPr>
            <a:r>
              <a:rPr lang="en-US" sz="2800" dirty="0" smtClean="0"/>
              <a:t>This study uses a descriptive correlational design. </a:t>
            </a:r>
          </a:p>
          <a:p>
            <a:pPr lvl="1" algn="l" hangingPunct="0"/>
            <a:endParaRPr lang="en-US" sz="1700" dirty="0" smtClean="0"/>
          </a:p>
          <a:p>
            <a:pPr marL="342900" lvl="1" indent="-342900" algn="l" hangingPunct="0">
              <a:buFont typeface="Wingdings" pitchFamily="2" charset="2"/>
              <a:buChar char="v"/>
            </a:pPr>
            <a:r>
              <a:rPr lang="en-US" sz="2800" dirty="0" smtClean="0"/>
              <a:t>Two different data bases were used. </a:t>
            </a:r>
          </a:p>
          <a:p>
            <a:pPr lvl="4" algn="l" hangingPunct="0"/>
            <a:r>
              <a:rPr lang="en-US" sz="2400" dirty="0" smtClean="0"/>
              <a:t>	1. Secondary  data from the EBC data for women who gave birth in 	Tioga County in 2008</a:t>
            </a:r>
          </a:p>
          <a:p>
            <a:pPr lvl="4" algn="l" hangingPunct="0"/>
            <a:r>
              <a:rPr lang="en-US" sz="2400" dirty="0"/>
              <a:t>	</a:t>
            </a:r>
            <a:r>
              <a:rPr lang="en-US" sz="2400" dirty="0" smtClean="0"/>
              <a:t>2. Primary data collected from </a:t>
            </a:r>
            <a:r>
              <a:rPr lang="en-US" sz="2400" dirty="0"/>
              <a:t>women who gave birth in </a:t>
            </a:r>
            <a:r>
              <a:rPr lang="en-US" sz="2400" dirty="0" smtClean="0"/>
              <a:t>Tioga </a:t>
            </a:r>
            <a:r>
              <a:rPr lang="en-US" sz="2400" dirty="0"/>
              <a:t>County </a:t>
            </a:r>
            <a:r>
              <a:rPr lang="en-US" sz="2400" dirty="0" smtClean="0"/>
              <a:t>	2008 who completed  and returned the CDC PRAM’s Questionnaire </a:t>
            </a:r>
          </a:p>
          <a:p>
            <a:pPr lvl="2" algn="l" hangingPunct="0"/>
            <a:endParaRPr lang="en-US" sz="1900" dirty="0" smtClean="0"/>
          </a:p>
          <a:p>
            <a:pPr marL="342900" lvl="1" indent="-342900" algn="l" hangingPunct="0">
              <a:buFont typeface="Wingdings" pitchFamily="2" charset="2"/>
              <a:buChar char="v"/>
            </a:pPr>
            <a:r>
              <a:rPr lang="en-US" sz="2800" dirty="0" smtClean="0"/>
              <a:t>The PRAMS questionnaire was mailed to all the women who gave birth in Tioga County in 2008. After the data collection of the PRAMS data the two data bases were combined into one for analysis</a:t>
            </a:r>
            <a:r>
              <a:rPr lang="en-US" sz="2600" dirty="0" smtClean="0"/>
              <a:t>. </a:t>
            </a:r>
          </a:p>
          <a:p>
            <a:pPr marL="342900" indent="-342900" algn="l">
              <a:buFont typeface="Wingdings" pitchFamily="2" charset="2"/>
              <a:buChar char="v"/>
            </a:pPr>
            <a:endParaRPr lang="en-US" sz="2400" dirty="0"/>
          </a:p>
        </p:txBody>
      </p:sp>
      <p:sp>
        <p:nvSpPr>
          <p:cNvPr id="2" name="Title 1"/>
          <p:cNvSpPr>
            <a:spLocks noGrp="1"/>
          </p:cNvSpPr>
          <p:nvPr>
            <p:ph type="title"/>
          </p:nvPr>
        </p:nvSpPr>
        <p:spPr>
          <a:xfrm>
            <a:off x="2438400" y="381000"/>
            <a:ext cx="4114800" cy="838200"/>
          </a:xfrm>
        </p:spPr>
        <p:txBody>
          <a:bodyPr>
            <a:normAutofit fontScale="90000"/>
          </a:bodyPr>
          <a:lstStyle/>
          <a:p>
            <a:r>
              <a:rPr lang="en-US" sz="3200" b="1" dirty="0" smtClean="0"/>
              <a:t/>
            </a:r>
            <a:br>
              <a:rPr lang="en-US" sz="3200" b="1" dirty="0" smtClean="0"/>
            </a:br>
            <a:r>
              <a:rPr lang="en-US" sz="3200" b="1" dirty="0" smtClean="0"/>
              <a:t>Methodology</a:t>
            </a:r>
            <a:r>
              <a:rPr lang="en-US" dirty="0" smtClean="0"/>
              <a:t/>
            </a:r>
            <a:br>
              <a:rPr lang="en-US" dirty="0" smtClean="0"/>
            </a:br>
            <a:endParaRPr lang="en-US" dirty="0"/>
          </a:p>
        </p:txBody>
      </p:sp>
    </p:spTree>
    <p:extLst>
      <p:ext uri="{BB962C8B-B14F-4D97-AF65-F5344CB8AC3E}">
        <p14:creationId xmlns:p14="http://schemas.microsoft.com/office/powerpoint/2010/main" val="3895375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447800"/>
            <a:ext cx="8229600" cy="5410200"/>
          </a:xfrm>
        </p:spPr>
        <p:txBody>
          <a:bodyPr>
            <a:normAutofit fontScale="85000" lnSpcReduction="20000"/>
          </a:bodyPr>
          <a:lstStyle/>
          <a:p>
            <a:r>
              <a:rPr lang="en-US" sz="2800" b="1" u="sng" dirty="0" smtClean="0">
                <a:solidFill>
                  <a:srgbClr val="00B0F0"/>
                </a:solidFill>
              </a:rPr>
              <a:t>Sample</a:t>
            </a:r>
          </a:p>
          <a:p>
            <a:pPr marL="342900" lvl="1" indent="-342900" algn="l">
              <a:buFont typeface="Wingdings" pitchFamily="2" charset="2"/>
              <a:buChar char="v"/>
            </a:pPr>
            <a:r>
              <a:rPr lang="en-US" sz="2400" dirty="0" smtClean="0"/>
              <a:t>Consisted of all the women who lived in Tioga county and gave birth in 2008 (n = 508).</a:t>
            </a:r>
          </a:p>
          <a:p>
            <a:pPr marL="342900" lvl="1" indent="-342900" algn="l">
              <a:buFont typeface="Wingdings" pitchFamily="2" charset="2"/>
              <a:buChar char="v"/>
            </a:pPr>
            <a:r>
              <a:rPr lang="en-US" sz="2400" b="1" dirty="0" smtClean="0">
                <a:solidFill>
                  <a:srgbClr val="FFFF00"/>
                </a:solidFill>
              </a:rPr>
              <a:t>Age</a:t>
            </a:r>
            <a:r>
              <a:rPr lang="en-US" sz="2400" dirty="0" smtClean="0"/>
              <a:t> range - 14 to 45 years (mean age = 27 years).</a:t>
            </a:r>
          </a:p>
          <a:p>
            <a:pPr marL="342900" lvl="1" indent="-342900" algn="l">
              <a:buFont typeface="Wingdings" pitchFamily="2" charset="2"/>
              <a:buChar char="v"/>
            </a:pPr>
            <a:r>
              <a:rPr lang="en-US" sz="2400" b="1" dirty="0" smtClean="0">
                <a:solidFill>
                  <a:srgbClr val="FFFF00"/>
                </a:solidFill>
              </a:rPr>
              <a:t>Race</a:t>
            </a:r>
            <a:r>
              <a:rPr lang="en-US" sz="2400" dirty="0" smtClean="0"/>
              <a:t>: 97.3% Caucasian. </a:t>
            </a:r>
          </a:p>
          <a:p>
            <a:pPr marL="342900" lvl="1" indent="-342900" algn="l">
              <a:buFont typeface="Wingdings" pitchFamily="2" charset="2"/>
              <a:buChar char="v"/>
            </a:pPr>
            <a:r>
              <a:rPr lang="en-US" sz="2400" b="1" dirty="0" smtClean="0">
                <a:solidFill>
                  <a:srgbClr val="FFFF00"/>
                </a:solidFill>
              </a:rPr>
              <a:t>Level of education </a:t>
            </a:r>
          </a:p>
          <a:p>
            <a:pPr lvl="1" algn="l"/>
            <a:r>
              <a:rPr lang="en-US" sz="2000" dirty="0" smtClean="0"/>
              <a:t>	8</a:t>
            </a:r>
            <a:r>
              <a:rPr lang="en-US" sz="2000" baseline="30000" dirty="0" smtClean="0"/>
              <a:t>th</a:t>
            </a:r>
            <a:r>
              <a:rPr lang="en-US" sz="2000" dirty="0" smtClean="0"/>
              <a:t> grade or less (2%), </a:t>
            </a:r>
          </a:p>
          <a:p>
            <a:pPr lvl="1" algn="l"/>
            <a:r>
              <a:rPr lang="en-US" sz="2000" dirty="0" smtClean="0"/>
              <a:t>	9</a:t>
            </a:r>
            <a:r>
              <a:rPr lang="en-US" sz="2000" baseline="30000" dirty="0" smtClean="0"/>
              <a:t>th</a:t>
            </a:r>
            <a:r>
              <a:rPr lang="en-US" sz="2000" dirty="0" smtClean="0"/>
              <a:t> – 12</a:t>
            </a:r>
            <a:r>
              <a:rPr lang="en-US" sz="2000" baseline="30000" dirty="0" smtClean="0"/>
              <a:t>th</a:t>
            </a:r>
            <a:r>
              <a:rPr lang="en-US" sz="2000" dirty="0" smtClean="0"/>
              <a:t> grade (8.5%), </a:t>
            </a:r>
          </a:p>
          <a:p>
            <a:pPr lvl="1" algn="l"/>
            <a:r>
              <a:rPr lang="en-US" sz="2000" dirty="0" smtClean="0"/>
              <a:t>	High school graduate or GED (27%),</a:t>
            </a:r>
          </a:p>
          <a:p>
            <a:pPr lvl="1" algn="l"/>
            <a:r>
              <a:rPr lang="en-US" sz="2000" dirty="0"/>
              <a:t>	</a:t>
            </a:r>
            <a:r>
              <a:rPr lang="en-US" sz="2000" dirty="0" smtClean="0"/>
              <a:t>Some college credit but no degree (22%), </a:t>
            </a:r>
          </a:p>
          <a:p>
            <a:pPr lvl="1" algn="l"/>
            <a:r>
              <a:rPr lang="en-US" sz="2000" dirty="0"/>
              <a:t>	</a:t>
            </a:r>
            <a:r>
              <a:rPr lang="en-US" sz="2000" dirty="0" smtClean="0"/>
              <a:t>Associate’s degree (13.5%), </a:t>
            </a:r>
          </a:p>
          <a:p>
            <a:pPr lvl="1" algn="l"/>
            <a:r>
              <a:rPr lang="en-US" sz="2000" dirty="0"/>
              <a:t>	</a:t>
            </a:r>
            <a:r>
              <a:rPr lang="en-US" sz="2000" dirty="0" smtClean="0"/>
              <a:t>Bachelor’s degree (17%), </a:t>
            </a:r>
          </a:p>
          <a:p>
            <a:pPr lvl="1" algn="l"/>
            <a:r>
              <a:rPr lang="en-US" sz="2000" dirty="0"/>
              <a:t>	</a:t>
            </a:r>
            <a:r>
              <a:rPr lang="en-US" sz="2000" dirty="0" smtClean="0"/>
              <a:t>Master’s degree (10%), </a:t>
            </a:r>
          </a:p>
          <a:p>
            <a:pPr lvl="1" algn="l"/>
            <a:r>
              <a:rPr lang="en-US" sz="2000" dirty="0"/>
              <a:t>	</a:t>
            </a:r>
            <a:r>
              <a:rPr lang="en-US" sz="2000" dirty="0" smtClean="0"/>
              <a:t>Doctorate degree (2%).</a:t>
            </a:r>
            <a:endParaRPr lang="en-US" sz="2000" dirty="0"/>
          </a:p>
        </p:txBody>
      </p:sp>
      <p:sp>
        <p:nvSpPr>
          <p:cNvPr id="2" name="Title 1"/>
          <p:cNvSpPr>
            <a:spLocks noGrp="1"/>
          </p:cNvSpPr>
          <p:nvPr>
            <p:ph type="title"/>
          </p:nvPr>
        </p:nvSpPr>
        <p:spPr>
          <a:xfrm>
            <a:off x="2514600" y="381000"/>
            <a:ext cx="4114800" cy="838200"/>
          </a:xfrm>
        </p:spPr>
        <p:txBody>
          <a:bodyPr>
            <a:normAutofit/>
          </a:bodyPr>
          <a:lstStyle/>
          <a:p>
            <a:r>
              <a:rPr lang="en-US" sz="3200" dirty="0" smtClean="0"/>
              <a:t>Methodology</a:t>
            </a:r>
            <a:endParaRPr lang="en-US" sz="3200" dirty="0"/>
          </a:p>
        </p:txBody>
      </p:sp>
    </p:spTree>
    <p:extLst>
      <p:ext uri="{BB962C8B-B14F-4D97-AF65-F5344CB8AC3E}">
        <p14:creationId xmlns:p14="http://schemas.microsoft.com/office/powerpoint/2010/main" val="2106240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52400" y="1752600"/>
            <a:ext cx="8991600" cy="3840163"/>
          </a:xfrm>
        </p:spPr>
        <p:txBody>
          <a:bodyPr>
            <a:noAutofit/>
          </a:bodyPr>
          <a:lstStyle/>
          <a:p>
            <a:pPr marL="342900" indent="-342900" algn="l">
              <a:buFont typeface="Wingdings" pitchFamily="2" charset="2"/>
              <a:buChar char="v"/>
            </a:pPr>
            <a:r>
              <a:rPr lang="en-US" dirty="0" smtClean="0"/>
              <a:t>Human subject protection approval was granted on April 27</a:t>
            </a:r>
            <a:r>
              <a:rPr lang="en-US" baseline="30000" dirty="0" smtClean="0"/>
              <a:t>th</a:t>
            </a:r>
            <a:r>
              <a:rPr lang="en-US" dirty="0" smtClean="0"/>
              <a:t>, 2009.</a:t>
            </a:r>
          </a:p>
          <a:p>
            <a:pPr marL="342900" indent="-342900" algn="l">
              <a:buFont typeface="Wingdings" pitchFamily="2" charset="2"/>
              <a:buChar char="v"/>
            </a:pPr>
            <a:r>
              <a:rPr lang="en-US" b="1" dirty="0" smtClean="0">
                <a:solidFill>
                  <a:srgbClr val="00B0F0"/>
                </a:solidFill>
              </a:rPr>
              <a:t>Instruments </a:t>
            </a:r>
          </a:p>
          <a:p>
            <a:pPr marL="342900" lvl="2" indent="-342900" algn="l">
              <a:buFont typeface="Wingdings" pitchFamily="2" charset="2"/>
              <a:buChar char="v"/>
            </a:pPr>
            <a:r>
              <a:rPr lang="en-US" sz="2000" dirty="0" smtClean="0"/>
              <a:t>NYS Electronic Birth Certificate Data (EBC)</a:t>
            </a:r>
          </a:p>
          <a:p>
            <a:pPr marL="342900" lvl="2" indent="-342900" algn="l">
              <a:buFont typeface="Wingdings" pitchFamily="2" charset="2"/>
              <a:buChar char="v"/>
            </a:pPr>
            <a:r>
              <a:rPr lang="en-US" sz="2000" dirty="0" smtClean="0"/>
              <a:t>Center for Disease Control and Prevention (CDC) PRAMS questionnaire</a:t>
            </a:r>
          </a:p>
          <a:p>
            <a:pPr marL="342900" indent="-342900" algn="l">
              <a:buFont typeface="Wingdings" pitchFamily="2" charset="2"/>
              <a:buChar char="v"/>
            </a:pPr>
            <a:r>
              <a:rPr lang="en-US" b="1" dirty="0" smtClean="0">
                <a:solidFill>
                  <a:srgbClr val="00B0F0"/>
                </a:solidFill>
              </a:rPr>
              <a:t>Data collection</a:t>
            </a:r>
          </a:p>
          <a:p>
            <a:pPr marL="342900" lvl="2" indent="-342900" algn="l">
              <a:buFont typeface="Wingdings" pitchFamily="2" charset="2"/>
              <a:buChar char="v"/>
            </a:pPr>
            <a:r>
              <a:rPr lang="en-US" sz="2000" dirty="0" smtClean="0"/>
              <a:t>PRAMS questionnaire was collected by researcher.</a:t>
            </a:r>
          </a:p>
          <a:p>
            <a:pPr marL="342900" lvl="2" indent="-342900" algn="l">
              <a:buFont typeface="Wingdings" pitchFamily="2" charset="2"/>
              <a:buChar char="v"/>
            </a:pPr>
            <a:r>
              <a:rPr lang="en-US" sz="2000" dirty="0" smtClean="0"/>
              <a:t>Cover letter and pre-numbered survey was mailed to all mothers who gave birth in Tioga county in 2008.  </a:t>
            </a:r>
          </a:p>
          <a:p>
            <a:pPr marL="342900" lvl="2" indent="-342900" algn="l">
              <a:buFont typeface="Wingdings" pitchFamily="2" charset="2"/>
              <a:buChar char="v"/>
            </a:pPr>
            <a:r>
              <a:rPr lang="en-US" sz="2000" dirty="0" smtClean="0"/>
              <a:t>Pre-paid self-addressed return envelope and incentive of a five dollar gift certificate for each return survey.</a:t>
            </a:r>
          </a:p>
          <a:p>
            <a:pPr marL="342900" lvl="2" indent="-342900" algn="l">
              <a:buFont typeface="Wingdings" pitchFamily="2" charset="2"/>
              <a:buChar char="v"/>
            </a:pPr>
            <a:r>
              <a:rPr lang="en-US" sz="2000" dirty="0" smtClean="0"/>
              <a:t>Data collection started on June 1</a:t>
            </a:r>
            <a:r>
              <a:rPr lang="en-US" sz="2000" baseline="30000" dirty="0" smtClean="0"/>
              <a:t>st</a:t>
            </a:r>
            <a:r>
              <a:rPr lang="en-US" sz="2000" dirty="0" smtClean="0"/>
              <a:t> and ended August 1</a:t>
            </a:r>
            <a:r>
              <a:rPr lang="en-US" sz="2000" baseline="30000" dirty="0" smtClean="0"/>
              <a:t>st</a:t>
            </a:r>
            <a:r>
              <a:rPr lang="en-US" sz="2000" dirty="0" smtClean="0"/>
              <a:t>, 2009.</a:t>
            </a:r>
          </a:p>
          <a:p>
            <a:pPr marL="342900" lvl="2" indent="-342900" algn="l">
              <a:buFont typeface="Wingdings" pitchFamily="2" charset="2"/>
              <a:buChar char="v"/>
            </a:pPr>
            <a:r>
              <a:rPr lang="en-US" sz="2000" dirty="0" smtClean="0"/>
              <a:t>Analyzed with SPSS 16.0</a:t>
            </a:r>
          </a:p>
        </p:txBody>
      </p:sp>
      <p:sp>
        <p:nvSpPr>
          <p:cNvPr id="2" name="Title 1"/>
          <p:cNvSpPr>
            <a:spLocks noGrp="1"/>
          </p:cNvSpPr>
          <p:nvPr>
            <p:ph type="title"/>
          </p:nvPr>
        </p:nvSpPr>
        <p:spPr>
          <a:xfrm>
            <a:off x="2667000" y="609600"/>
            <a:ext cx="4114800" cy="533400"/>
          </a:xfrm>
        </p:spPr>
        <p:txBody>
          <a:bodyPr>
            <a:noAutofit/>
          </a:bodyPr>
          <a:lstStyle/>
          <a:p>
            <a:r>
              <a:rPr lang="en-US" sz="3200" dirty="0" smtClean="0"/>
              <a:t>Methodology</a:t>
            </a:r>
            <a:endParaRPr lang="en-US" sz="3200" dirty="0"/>
          </a:p>
        </p:txBody>
      </p:sp>
    </p:spTree>
    <p:extLst>
      <p:ext uri="{BB962C8B-B14F-4D97-AF65-F5344CB8AC3E}">
        <p14:creationId xmlns:p14="http://schemas.microsoft.com/office/powerpoint/2010/main" val="2062403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1600200"/>
            <a:ext cx="8229600" cy="4495800"/>
          </a:xfrm>
        </p:spPr>
        <p:txBody>
          <a:bodyPr>
            <a:normAutofit lnSpcReduction="10000"/>
          </a:bodyPr>
          <a:lstStyle/>
          <a:p>
            <a:pPr marL="457200" indent="-457200" algn="l">
              <a:buFont typeface="+mj-lt"/>
              <a:buAutoNum type="arabicPeriod"/>
            </a:pPr>
            <a:r>
              <a:rPr lang="en-US" b="1" dirty="0"/>
              <a:t>What is the relationship between type of health insurance coverage and access to prenatal care during the first trimester of pregnancy for women who live in a rural county</a:t>
            </a:r>
            <a:r>
              <a:rPr lang="en-US" b="1" dirty="0" smtClean="0"/>
              <a:t>?</a:t>
            </a:r>
            <a:r>
              <a:rPr lang="en-US" b="1" dirty="0"/>
              <a:t> </a:t>
            </a:r>
            <a:endParaRPr lang="en-US" b="1" dirty="0" smtClean="0"/>
          </a:p>
          <a:p>
            <a:pPr marL="457200" indent="-457200" algn="l">
              <a:buFont typeface="+mj-lt"/>
              <a:buAutoNum type="arabicPeriod"/>
            </a:pPr>
            <a:r>
              <a:rPr lang="en-US" b="1" dirty="0" smtClean="0"/>
              <a:t>What </a:t>
            </a:r>
            <a:r>
              <a:rPr lang="en-US" b="1" dirty="0"/>
              <a:t>is the relationship between demographic factors (age and marital status) and access to prenatal care during the first trimester of pregnancy for women who live in a rural county</a:t>
            </a:r>
            <a:r>
              <a:rPr lang="en-US" b="1" dirty="0" smtClean="0"/>
              <a:t>?</a:t>
            </a:r>
          </a:p>
          <a:p>
            <a:pPr marL="457200" indent="-457200" algn="l">
              <a:buFont typeface="+mj-lt"/>
              <a:buAutoNum type="arabicPeriod"/>
            </a:pPr>
            <a:r>
              <a:rPr lang="en-US" b="1" dirty="0"/>
              <a:t>What is the relationship between demographic factors (age and marital status) and access to prenatal care during the first trimester of pregnancy for women who live in a rural county</a:t>
            </a:r>
            <a:r>
              <a:rPr lang="en-US" b="1" dirty="0" smtClean="0"/>
              <a:t>?</a:t>
            </a:r>
          </a:p>
          <a:p>
            <a:pPr marL="457200" indent="-457200" algn="l">
              <a:buFont typeface="+mj-lt"/>
              <a:buAutoNum type="arabicPeriod"/>
            </a:pPr>
            <a:r>
              <a:rPr lang="en-US" b="1" dirty="0"/>
              <a:t>What is the relationship between each of the enabling resources (e.g. wait time for appointment, financial resources, insurance coverage, transportation, Medicaid card, work, child care, time constraints, secrecy of pregnancy, and other reasons) and access to prenatal care in the first trimester for pregnancy in women who live in a rural county? </a:t>
            </a:r>
          </a:p>
          <a:p>
            <a:pPr marL="457200" indent="-457200" algn="l">
              <a:buFont typeface="+mj-lt"/>
              <a:buAutoNum type="arabicPeriod"/>
            </a:pPr>
            <a:endParaRPr lang="en-US" b="1" dirty="0"/>
          </a:p>
          <a:p>
            <a:pPr marL="457200" indent="-457200" algn="l">
              <a:buFont typeface="+mj-lt"/>
              <a:buAutoNum type="arabicPeriod"/>
            </a:pPr>
            <a:endParaRPr lang="en-US" b="1" dirty="0"/>
          </a:p>
          <a:p>
            <a:pPr marL="457200" indent="-457200" algn="l">
              <a:buFont typeface="+mj-lt"/>
              <a:buAutoNum type="arabicPeriod"/>
            </a:pPr>
            <a:endParaRPr lang="en-US" b="1" dirty="0" smtClean="0"/>
          </a:p>
          <a:p>
            <a:pPr marL="457200" indent="-457200" algn="l">
              <a:buFont typeface="+mj-lt"/>
              <a:buAutoNum type="arabicPeriod"/>
            </a:pPr>
            <a:endParaRPr lang="en-US" b="1" dirty="0" smtClean="0"/>
          </a:p>
          <a:p>
            <a:pPr marL="457200" indent="-457200" algn="l">
              <a:buFont typeface="+mj-lt"/>
              <a:buAutoNum type="arabicPeriod"/>
            </a:pPr>
            <a:endParaRPr lang="en-US" b="1" dirty="0"/>
          </a:p>
          <a:p>
            <a:pPr marL="457200" indent="-457200" algn="l">
              <a:buFont typeface="+mj-lt"/>
              <a:buAutoNum type="arabicPeriod"/>
            </a:pPr>
            <a:endParaRPr lang="en-US" dirty="0"/>
          </a:p>
        </p:txBody>
      </p:sp>
      <p:sp>
        <p:nvSpPr>
          <p:cNvPr id="3" name="Title 2"/>
          <p:cNvSpPr>
            <a:spLocks noGrp="1"/>
          </p:cNvSpPr>
          <p:nvPr>
            <p:ph type="title"/>
          </p:nvPr>
        </p:nvSpPr>
        <p:spPr>
          <a:xfrm>
            <a:off x="2286000" y="304800"/>
            <a:ext cx="4114800" cy="914400"/>
          </a:xfrm>
        </p:spPr>
        <p:txBody>
          <a:bodyPr>
            <a:normAutofit fontScale="90000"/>
          </a:bodyPr>
          <a:lstStyle/>
          <a:p>
            <a:r>
              <a:rPr lang="en-US" sz="3200" dirty="0" smtClean="0"/>
              <a:t>Research</a:t>
            </a:r>
            <a:r>
              <a:rPr lang="en-US" dirty="0" smtClean="0"/>
              <a:t> </a:t>
            </a:r>
            <a:r>
              <a:rPr lang="en-US" sz="3200" dirty="0" smtClean="0"/>
              <a:t>Questions</a:t>
            </a:r>
            <a:endParaRPr lang="en-US" sz="3200" dirty="0"/>
          </a:p>
        </p:txBody>
      </p:sp>
    </p:spTree>
    <p:extLst>
      <p:ext uri="{BB962C8B-B14F-4D97-AF65-F5344CB8AC3E}">
        <p14:creationId xmlns:p14="http://schemas.microsoft.com/office/powerpoint/2010/main" val="168458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1524000"/>
            <a:ext cx="8382000" cy="5334000"/>
          </a:xfrm>
        </p:spPr>
        <p:txBody>
          <a:bodyPr>
            <a:normAutofit fontScale="92500" lnSpcReduction="20000"/>
          </a:bodyPr>
          <a:lstStyle/>
          <a:p>
            <a:pPr marL="342900" indent="-342900" algn="l" hangingPunct="0">
              <a:buFont typeface="Wingdings" pitchFamily="2" charset="2"/>
              <a:buChar char="v"/>
            </a:pPr>
            <a:r>
              <a:rPr lang="en-US" sz="2400" b="1" dirty="0" smtClean="0"/>
              <a:t>What is the relationship between type of health insurance coverage and access to prenatal care during the first trimester of pregnancy for women who live in a rural county?</a:t>
            </a:r>
          </a:p>
          <a:p>
            <a:pPr algn="l" rtl="0" eaLnBrk="1" latinLnBrk="0" hangingPunct="1"/>
            <a:endParaRPr lang="en-US" sz="1700" b="1" i="1" kern="1200" cap="none" spc="30" baseline="0" dirty="0" smtClean="0">
              <a:solidFill>
                <a:srgbClr val="FFFF00"/>
              </a:solidFill>
              <a:effectLst/>
              <a:latin typeface="+mn-lt"/>
              <a:ea typeface="+mn-ea"/>
              <a:cs typeface="Tahoma" pitchFamily="34" charset="0"/>
            </a:endParaRPr>
          </a:p>
          <a:p>
            <a:pPr marL="342900" lvl="3" indent="-342900" algn="l">
              <a:buFont typeface="Wingdings" pitchFamily="2" charset="2"/>
              <a:buChar char="v"/>
            </a:pPr>
            <a:r>
              <a:rPr lang="en-US" sz="2400" b="1" spc="30" dirty="0">
                <a:solidFill>
                  <a:schemeClr val="tx1"/>
                </a:solidFill>
              </a:rPr>
              <a:t>The relationship was found to be statistically </a:t>
            </a:r>
            <a:r>
              <a:rPr lang="en-US" sz="2400" b="1" spc="30" dirty="0" smtClean="0">
                <a:solidFill>
                  <a:schemeClr val="tx1"/>
                </a:solidFill>
              </a:rPr>
              <a:t>significant</a:t>
            </a:r>
            <a:endParaRPr lang="en-US" sz="2400" dirty="0"/>
          </a:p>
          <a:p>
            <a:pPr lvl="4" algn="l"/>
            <a:r>
              <a:rPr lang="en-US" sz="2400" b="1" i="1" kern="1200" cap="none" spc="30" baseline="0" dirty="0" smtClean="0">
                <a:solidFill>
                  <a:srgbClr val="FFFF00"/>
                </a:solidFill>
                <a:effectLst/>
              </a:rPr>
              <a:t>	X</a:t>
            </a:r>
            <a:r>
              <a:rPr lang="en-US" sz="2400" b="1" i="1" kern="1200" cap="none" spc="30" baseline="30000" dirty="0" smtClean="0">
                <a:solidFill>
                  <a:srgbClr val="FFFF00"/>
                </a:solidFill>
                <a:effectLst/>
              </a:rPr>
              <a:t>2</a:t>
            </a:r>
            <a:r>
              <a:rPr lang="en-US" sz="2400" b="1" i="1" kern="1200" cap="none" spc="30" baseline="0" dirty="0" smtClean="0">
                <a:solidFill>
                  <a:srgbClr val="FFFF00"/>
                </a:solidFill>
                <a:effectLst/>
              </a:rPr>
              <a:t> </a:t>
            </a:r>
            <a:r>
              <a:rPr lang="en-US" sz="2400" b="1" i="0" kern="1200" cap="none" spc="30" baseline="0" dirty="0" smtClean="0">
                <a:solidFill>
                  <a:srgbClr val="FFFF00"/>
                </a:solidFill>
                <a:effectLst/>
              </a:rPr>
              <a:t>= 8.450, p = 0.015</a:t>
            </a:r>
          </a:p>
          <a:p>
            <a:pPr lvl="4" algn="l"/>
            <a:endParaRPr lang="en-US" sz="1700" b="0" i="0" kern="1200" cap="none" spc="30" baseline="0" dirty="0" smtClean="0">
              <a:solidFill>
                <a:schemeClr val="tx1"/>
              </a:solidFill>
              <a:effectLst/>
              <a:latin typeface="+mn-lt"/>
              <a:ea typeface="+mn-ea"/>
              <a:cs typeface="Tahoma" pitchFamily="34" charset="0"/>
            </a:endParaRPr>
          </a:p>
          <a:p>
            <a:pPr marL="342900" indent="-342900" algn="l" rtl="0" eaLnBrk="1" latinLnBrk="0" hangingPunct="0">
              <a:buFont typeface="Wingdings" pitchFamily="2" charset="2"/>
              <a:buChar char="v"/>
            </a:pPr>
            <a:r>
              <a:rPr lang="en-US" sz="2200" b="0" i="0" kern="1200" cap="none" spc="30" baseline="0" dirty="0" smtClean="0">
                <a:solidFill>
                  <a:schemeClr val="tx1"/>
                </a:solidFill>
                <a:effectLst/>
              </a:rPr>
              <a:t>The logistic regression for this question identified the following results:</a:t>
            </a:r>
          </a:p>
          <a:p>
            <a:pPr algn="l" rtl="0" eaLnBrk="1" latinLnBrk="0" hangingPunct="0"/>
            <a:r>
              <a:rPr lang="en-US" sz="2200" dirty="0"/>
              <a:t> </a:t>
            </a:r>
            <a:r>
              <a:rPr lang="en-US" sz="2200" dirty="0" smtClean="0"/>
              <a:t>        </a:t>
            </a:r>
            <a:r>
              <a:rPr lang="en-US" sz="2200" b="0" i="0" kern="1200" cap="none" spc="30" baseline="0" dirty="0" smtClean="0">
                <a:solidFill>
                  <a:schemeClr val="tx1"/>
                </a:solidFill>
                <a:effectLst/>
              </a:rPr>
              <a:t>Those women who had private insurance coverage were 2.113 times </a:t>
            </a:r>
          </a:p>
          <a:p>
            <a:pPr algn="l" rtl="0" eaLnBrk="1" latinLnBrk="0" hangingPunct="0"/>
            <a:r>
              <a:rPr lang="en-US" sz="2200" dirty="0" smtClean="0"/>
              <a:t>         </a:t>
            </a:r>
            <a:r>
              <a:rPr lang="en-US" sz="2200" b="0" i="0" kern="1200" cap="none" spc="30" baseline="0" dirty="0" smtClean="0">
                <a:solidFill>
                  <a:schemeClr val="tx1"/>
                </a:solidFill>
                <a:effectLst/>
              </a:rPr>
              <a:t>more likely to access prenatal care in the first trimester of pregnancy than</a:t>
            </a:r>
          </a:p>
          <a:p>
            <a:pPr algn="l" rtl="0" eaLnBrk="1" latinLnBrk="0" hangingPunct="0"/>
            <a:r>
              <a:rPr lang="en-US" sz="2200" dirty="0"/>
              <a:t> </a:t>
            </a:r>
            <a:r>
              <a:rPr lang="en-US" sz="2200" dirty="0" smtClean="0"/>
              <a:t>      </a:t>
            </a:r>
            <a:r>
              <a:rPr lang="en-US" sz="2200" b="0" i="0" kern="1200" cap="none" spc="30" baseline="0" dirty="0" smtClean="0">
                <a:solidFill>
                  <a:schemeClr val="tx1"/>
                </a:solidFill>
                <a:effectLst/>
              </a:rPr>
              <a:t>  women who had Medicaid insurance.</a:t>
            </a:r>
            <a:endParaRPr lang="en-US" sz="2200" dirty="0" smtClean="0">
              <a:effectLst/>
            </a:endParaRPr>
          </a:p>
          <a:p>
            <a:pPr marL="342900" indent="-342900" algn="l" rtl="0" eaLnBrk="1" latinLnBrk="0" hangingPunct="0">
              <a:buFont typeface="Wingdings" pitchFamily="2" charset="2"/>
              <a:buChar char="v"/>
            </a:pPr>
            <a:endParaRPr lang="en-US" sz="1300" b="0" i="0" kern="1200" cap="none" spc="30" baseline="0" dirty="0" smtClean="0">
              <a:solidFill>
                <a:schemeClr val="tx1"/>
              </a:solidFill>
              <a:effectLst/>
            </a:endParaRPr>
          </a:p>
          <a:p>
            <a:pPr algn="l" rtl="0" eaLnBrk="1" latinLnBrk="0" hangingPunct="0"/>
            <a:r>
              <a:rPr lang="en-US" sz="2200" b="0" i="0" kern="1200" cap="none" spc="30" baseline="0" dirty="0" smtClean="0">
                <a:solidFill>
                  <a:schemeClr val="tx1"/>
                </a:solidFill>
                <a:effectLst/>
              </a:rPr>
              <a:t>         Those women who had private insurance were 4.0 times more likely to</a:t>
            </a:r>
          </a:p>
          <a:p>
            <a:pPr algn="l" rtl="0" eaLnBrk="1" latinLnBrk="0" hangingPunct="0"/>
            <a:r>
              <a:rPr lang="en-US" sz="2200" dirty="0"/>
              <a:t> </a:t>
            </a:r>
            <a:r>
              <a:rPr lang="en-US" sz="2200" dirty="0" smtClean="0"/>
              <a:t>      </a:t>
            </a:r>
            <a:r>
              <a:rPr lang="en-US" sz="2200" b="0" i="0" kern="1200" cap="none" spc="30" baseline="0" dirty="0" smtClean="0">
                <a:solidFill>
                  <a:schemeClr val="tx1"/>
                </a:solidFill>
                <a:effectLst/>
              </a:rPr>
              <a:t>  access prenatal care in the first trimester of pregnancy than women</a:t>
            </a:r>
          </a:p>
          <a:p>
            <a:pPr algn="l" rtl="0" eaLnBrk="1" latinLnBrk="0" hangingPunct="0"/>
            <a:r>
              <a:rPr lang="en-US" sz="2200" dirty="0"/>
              <a:t> </a:t>
            </a:r>
            <a:r>
              <a:rPr lang="en-US" sz="2200" dirty="0" smtClean="0"/>
              <a:t>      </a:t>
            </a:r>
            <a:r>
              <a:rPr lang="en-US" sz="2200" b="0" i="0" kern="1200" cap="none" spc="30" baseline="0" dirty="0" smtClean="0">
                <a:solidFill>
                  <a:schemeClr val="tx1"/>
                </a:solidFill>
                <a:effectLst/>
              </a:rPr>
              <a:t>  who self- paid. While the Wald is not statistically significant at 0.055, it</a:t>
            </a:r>
          </a:p>
          <a:p>
            <a:pPr algn="l" rtl="0" eaLnBrk="1" latinLnBrk="0" hangingPunct="0"/>
            <a:r>
              <a:rPr lang="en-US" sz="2200" dirty="0"/>
              <a:t> </a:t>
            </a:r>
            <a:r>
              <a:rPr lang="en-US" sz="2200" dirty="0" smtClean="0"/>
              <a:t>        </a:t>
            </a:r>
            <a:r>
              <a:rPr lang="en-US" sz="2200" b="0" i="0" kern="1200" cap="none" spc="30" baseline="0" dirty="0" smtClean="0">
                <a:solidFill>
                  <a:schemeClr val="tx1"/>
                </a:solidFill>
                <a:effectLst/>
              </a:rPr>
              <a:t>approaches statistical significance.</a:t>
            </a:r>
            <a:endParaRPr lang="en-US" sz="2200" dirty="0" smtClean="0">
              <a:effectLst/>
            </a:endParaRPr>
          </a:p>
          <a:p>
            <a:endParaRPr lang="en-US" dirty="0"/>
          </a:p>
        </p:txBody>
      </p:sp>
      <p:sp>
        <p:nvSpPr>
          <p:cNvPr id="2" name="Title 1"/>
          <p:cNvSpPr>
            <a:spLocks noGrp="1"/>
          </p:cNvSpPr>
          <p:nvPr>
            <p:ph type="title"/>
          </p:nvPr>
        </p:nvSpPr>
        <p:spPr>
          <a:xfrm>
            <a:off x="1219200" y="304800"/>
            <a:ext cx="6477000" cy="838200"/>
          </a:xfrm>
        </p:spPr>
        <p:txBody>
          <a:bodyPr>
            <a:normAutofit fontScale="90000"/>
          </a:bodyPr>
          <a:lstStyle/>
          <a:p>
            <a:r>
              <a:rPr lang="en-US" sz="3600" b="1" dirty="0" smtClean="0"/>
              <a:t/>
            </a:r>
            <a:br>
              <a:rPr lang="en-US" sz="3600" b="1" dirty="0" smtClean="0"/>
            </a:br>
            <a:r>
              <a:rPr lang="en-US" sz="3600" b="1" dirty="0" smtClean="0"/>
              <a:t>Research Question 1</a:t>
            </a:r>
            <a:r>
              <a:rPr lang="en-US" dirty="0" smtClean="0"/>
              <a:t/>
            </a:r>
            <a:br>
              <a:rPr lang="en-US" dirty="0" smtClean="0"/>
            </a:br>
            <a:endParaRPr lang="en-US" dirty="0"/>
          </a:p>
        </p:txBody>
      </p:sp>
    </p:spTree>
    <p:extLst>
      <p:ext uri="{BB962C8B-B14F-4D97-AF65-F5344CB8AC3E}">
        <p14:creationId xmlns:p14="http://schemas.microsoft.com/office/powerpoint/2010/main" val="1931224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371600"/>
            <a:ext cx="8229600" cy="5486400"/>
          </a:xfrm>
        </p:spPr>
        <p:txBody>
          <a:bodyPr>
            <a:normAutofit/>
          </a:bodyPr>
          <a:lstStyle/>
          <a:p>
            <a:pPr marL="342900" indent="-342900" algn="l" hangingPunct="0">
              <a:buFont typeface="Wingdings" pitchFamily="2" charset="2"/>
              <a:buChar char="v"/>
            </a:pPr>
            <a:endParaRPr lang="en-US" sz="2200" b="1" dirty="0" smtClean="0"/>
          </a:p>
          <a:p>
            <a:pPr marL="342900" indent="-342900" algn="l" hangingPunct="0">
              <a:buFont typeface="Wingdings" pitchFamily="2" charset="2"/>
              <a:buChar char="v"/>
            </a:pPr>
            <a:r>
              <a:rPr lang="en-US" sz="2400" b="1" dirty="0" smtClean="0"/>
              <a:t>What is the relationship between demographic factors (age and marital status) and access to prenatal care during the first trimester of pregnancy for women who live in a rural county?</a:t>
            </a:r>
          </a:p>
          <a:p>
            <a:pPr marL="342900" indent="-342900" algn="l" rtl="0" eaLnBrk="1" latinLnBrk="0" hangingPunct="1">
              <a:buFont typeface="Arial" pitchFamily="34" charset="0"/>
              <a:buChar char="•"/>
            </a:pPr>
            <a:endParaRPr lang="en-US" sz="2000" b="1" i="1" kern="1200" cap="none" spc="30" baseline="0" dirty="0" smtClean="0">
              <a:solidFill>
                <a:srgbClr val="FFFF00"/>
              </a:solidFill>
              <a:effectLst/>
              <a:latin typeface="+mn-lt"/>
              <a:ea typeface="+mn-ea"/>
              <a:cs typeface="Tahoma" pitchFamily="34" charset="0"/>
            </a:endParaRPr>
          </a:p>
          <a:p>
            <a:pPr marL="342900" indent="-342900" algn="l">
              <a:buFont typeface="Wingdings" pitchFamily="2" charset="2"/>
              <a:buChar char="v"/>
            </a:pPr>
            <a:r>
              <a:rPr lang="en-US" sz="2200" b="1" dirty="0"/>
              <a:t>The relationship was found to be statistically </a:t>
            </a:r>
            <a:r>
              <a:rPr lang="en-US" sz="2200" b="1" dirty="0" smtClean="0"/>
              <a:t>significant</a:t>
            </a:r>
            <a:endParaRPr lang="en-US" sz="2200" dirty="0"/>
          </a:p>
          <a:p>
            <a:pPr algn="l" rtl="0" eaLnBrk="1" latinLnBrk="0" hangingPunct="1"/>
            <a:r>
              <a:rPr lang="en-US" sz="2000" b="1" i="1" kern="1200" cap="none" spc="30" baseline="0" dirty="0" smtClean="0">
                <a:solidFill>
                  <a:srgbClr val="FFFF00"/>
                </a:solidFill>
                <a:effectLst/>
                <a:latin typeface="+mn-lt"/>
                <a:ea typeface="+mn-ea"/>
                <a:cs typeface="Tahoma" pitchFamily="34" charset="0"/>
              </a:rPr>
              <a:t>		X</a:t>
            </a:r>
            <a:r>
              <a:rPr lang="en-US" sz="2000" b="1" i="0" kern="1200" cap="none" spc="30" baseline="30000" dirty="0" smtClean="0">
                <a:solidFill>
                  <a:srgbClr val="FFFF00"/>
                </a:solidFill>
                <a:effectLst/>
                <a:latin typeface="+mn-lt"/>
                <a:ea typeface="+mn-ea"/>
                <a:cs typeface="Tahoma" pitchFamily="34" charset="0"/>
              </a:rPr>
              <a:t>2</a:t>
            </a:r>
            <a:r>
              <a:rPr lang="en-US" sz="2000" b="1" i="0" kern="1200" cap="none" spc="30" baseline="0" dirty="0" smtClean="0">
                <a:solidFill>
                  <a:srgbClr val="FFFF00"/>
                </a:solidFill>
                <a:effectLst/>
              </a:rPr>
              <a:t> = 9.114, p = 0.028</a:t>
            </a:r>
            <a:endParaRPr lang="en-US" dirty="0">
              <a:solidFill>
                <a:srgbClr val="FFFF00"/>
              </a:solidFill>
            </a:endParaRPr>
          </a:p>
          <a:p>
            <a:pPr algn="l" rtl="0" eaLnBrk="1" latinLnBrk="0" hangingPunct="1"/>
            <a:endParaRPr lang="en-US" sz="2000" b="0" i="0" kern="1200" cap="none" spc="30" baseline="0" dirty="0" smtClean="0">
              <a:solidFill>
                <a:schemeClr val="tx1"/>
              </a:solidFill>
              <a:effectLst/>
              <a:latin typeface="+mn-lt"/>
              <a:ea typeface="+mn-ea"/>
              <a:cs typeface="Tahoma" pitchFamily="34" charset="0"/>
            </a:endParaRPr>
          </a:p>
          <a:p>
            <a:pPr marL="342900" indent="-342900" algn="l" rtl="0" eaLnBrk="1" latinLnBrk="0" hangingPunct="0">
              <a:buFont typeface="Wingdings" pitchFamily="2" charset="2"/>
              <a:buChar char="v"/>
            </a:pPr>
            <a:r>
              <a:rPr lang="en-US" sz="2200" b="0" i="0" kern="1200" cap="none" spc="30" baseline="0" dirty="0" smtClean="0">
                <a:solidFill>
                  <a:schemeClr val="tx1"/>
                </a:solidFill>
                <a:effectLst/>
              </a:rPr>
              <a:t>The logistic regression for this question identified the following results:</a:t>
            </a:r>
            <a:r>
              <a:rPr lang="en-US" sz="2200" dirty="0"/>
              <a:t> </a:t>
            </a:r>
            <a:r>
              <a:rPr lang="en-US" sz="2200" b="0" i="0" kern="1200" cap="none" spc="30" baseline="0" dirty="0" smtClean="0">
                <a:solidFill>
                  <a:schemeClr val="tx1"/>
                </a:solidFill>
                <a:effectLst/>
              </a:rPr>
              <a:t>Those women who were aged 20-29 were 3.297 times more likely to access</a:t>
            </a:r>
            <a:r>
              <a:rPr lang="en-US" sz="2200" dirty="0"/>
              <a:t> </a:t>
            </a:r>
            <a:r>
              <a:rPr lang="en-US" sz="2200" b="0" i="0" kern="1200" cap="none" spc="30" baseline="0" dirty="0" smtClean="0">
                <a:solidFill>
                  <a:schemeClr val="tx1"/>
                </a:solidFill>
                <a:effectLst/>
              </a:rPr>
              <a:t>prenatal care in the first trimester of pregnancy than women who were 14-19 years of age.</a:t>
            </a:r>
            <a:endParaRPr lang="en-US" sz="2200" dirty="0" smtClean="0">
              <a:effectLst/>
            </a:endParaRPr>
          </a:p>
          <a:p>
            <a:pPr lvl="1" algn="l" hangingPunct="0"/>
            <a:endParaRPr lang="en-US" sz="2000" u="sng" dirty="0" smtClean="0"/>
          </a:p>
          <a:p>
            <a:pPr lvl="0" algn="l" hangingPunct="0"/>
            <a:endParaRPr lang="en-US" sz="1800" dirty="0" smtClean="0"/>
          </a:p>
          <a:p>
            <a:endParaRPr lang="en-US" dirty="0"/>
          </a:p>
        </p:txBody>
      </p:sp>
      <p:sp>
        <p:nvSpPr>
          <p:cNvPr id="2" name="Title 1"/>
          <p:cNvSpPr>
            <a:spLocks noGrp="1"/>
          </p:cNvSpPr>
          <p:nvPr>
            <p:ph type="title"/>
          </p:nvPr>
        </p:nvSpPr>
        <p:spPr>
          <a:xfrm>
            <a:off x="1066800" y="228600"/>
            <a:ext cx="6705600" cy="914400"/>
          </a:xfrm>
        </p:spPr>
        <p:txBody>
          <a:bodyPr>
            <a:normAutofit/>
          </a:bodyPr>
          <a:lstStyle/>
          <a:p>
            <a:r>
              <a:rPr lang="en-US" sz="3200" b="1" dirty="0" smtClean="0"/>
              <a:t>Research Question  2</a:t>
            </a:r>
            <a:endParaRPr lang="en-US" sz="3200" b="1" dirty="0"/>
          </a:p>
        </p:txBody>
      </p:sp>
    </p:spTree>
    <p:extLst>
      <p:ext uri="{BB962C8B-B14F-4D97-AF65-F5344CB8AC3E}">
        <p14:creationId xmlns:p14="http://schemas.microsoft.com/office/powerpoint/2010/main" val="4253978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828800"/>
            <a:ext cx="8229600" cy="5029200"/>
          </a:xfrm>
        </p:spPr>
        <p:txBody>
          <a:bodyPr>
            <a:normAutofit/>
          </a:bodyPr>
          <a:lstStyle/>
          <a:p>
            <a:pPr marL="457200" indent="-457200" algn="l">
              <a:buFont typeface="Wingdings" pitchFamily="2" charset="2"/>
              <a:buChar char="v"/>
            </a:pPr>
            <a:r>
              <a:rPr lang="en-US" sz="2400" b="1" dirty="0" smtClean="0"/>
              <a:t>What is the relationship between demographic factors (age and marital status) and access to prenatal care during the first trimester of pregnancy for women who live in a rural county?</a:t>
            </a:r>
          </a:p>
          <a:p>
            <a:pPr marL="342900" indent="-342900" algn="l" rtl="0" eaLnBrk="1" latinLnBrk="0" hangingPunct="1">
              <a:buFont typeface="Wingdings" pitchFamily="2" charset="2"/>
              <a:buChar char="v"/>
            </a:pPr>
            <a:endParaRPr lang="en-US" sz="2000" b="0" i="1" kern="1200" cap="none" spc="30" baseline="0" dirty="0" smtClean="0">
              <a:solidFill>
                <a:srgbClr val="FFFF00"/>
              </a:solidFill>
              <a:effectLst/>
              <a:latin typeface="+mn-lt"/>
              <a:ea typeface="+mn-ea"/>
              <a:cs typeface="Tahoma" pitchFamily="34" charset="0"/>
            </a:endParaRPr>
          </a:p>
          <a:p>
            <a:pPr marL="342900" indent="-342900" algn="l">
              <a:buFont typeface="Wingdings" pitchFamily="2" charset="2"/>
              <a:buChar char="v"/>
            </a:pPr>
            <a:r>
              <a:rPr lang="en-US" sz="2400" dirty="0"/>
              <a:t>The relationship was found to be statistically significant.</a:t>
            </a:r>
          </a:p>
          <a:p>
            <a:pPr algn="l" rtl="0" eaLnBrk="1" latinLnBrk="0" hangingPunct="1"/>
            <a:r>
              <a:rPr lang="en-US" sz="2000" b="0" i="1" kern="1200" cap="none" spc="30" baseline="0" dirty="0" smtClean="0">
                <a:solidFill>
                  <a:srgbClr val="FFFF00"/>
                </a:solidFill>
                <a:effectLst/>
                <a:latin typeface="+mn-lt"/>
                <a:ea typeface="+mn-ea"/>
                <a:cs typeface="Tahoma" pitchFamily="34" charset="0"/>
              </a:rPr>
              <a:t>		X</a:t>
            </a:r>
            <a:r>
              <a:rPr lang="en-US" sz="2000" b="0" i="0" kern="1200" cap="none" spc="30" baseline="30000" dirty="0" smtClean="0">
                <a:solidFill>
                  <a:srgbClr val="FFFF00"/>
                </a:solidFill>
                <a:effectLst/>
                <a:latin typeface="+mn-lt"/>
                <a:ea typeface="+mn-ea"/>
                <a:cs typeface="Tahoma" pitchFamily="34" charset="0"/>
              </a:rPr>
              <a:t>2</a:t>
            </a:r>
            <a:r>
              <a:rPr lang="en-US" sz="2000" b="0" i="0" kern="1200" cap="none" spc="30" baseline="0" dirty="0" smtClean="0">
                <a:solidFill>
                  <a:srgbClr val="FFFF00"/>
                </a:solidFill>
                <a:effectLst/>
              </a:rPr>
              <a:t> = 5.113, p = 0.024</a:t>
            </a:r>
            <a:endParaRPr lang="en-US" dirty="0" smtClean="0">
              <a:solidFill>
                <a:srgbClr val="FFFF00"/>
              </a:solidFill>
            </a:endParaRPr>
          </a:p>
          <a:p>
            <a:pPr algn="l" rtl="0" eaLnBrk="1" latinLnBrk="0" hangingPunct="1"/>
            <a:endParaRPr lang="en-US" sz="1600" b="0" i="0" kern="1200" cap="none" spc="30" baseline="0" dirty="0" smtClean="0">
              <a:solidFill>
                <a:schemeClr val="tx1"/>
              </a:solidFill>
              <a:effectLst/>
              <a:latin typeface="+mn-lt"/>
              <a:ea typeface="+mn-ea"/>
              <a:cs typeface="Tahoma" pitchFamily="34" charset="0"/>
            </a:endParaRPr>
          </a:p>
          <a:p>
            <a:pPr marL="342900" indent="-342900" algn="l" rtl="0" eaLnBrk="1" latinLnBrk="0" hangingPunct="0">
              <a:buFont typeface="Wingdings" pitchFamily="2" charset="2"/>
              <a:buChar char="v"/>
            </a:pPr>
            <a:r>
              <a:rPr lang="en-US" sz="2400" b="0" i="0" kern="1200" cap="none" spc="30" baseline="0" dirty="0" smtClean="0">
                <a:solidFill>
                  <a:schemeClr val="tx1"/>
                </a:solidFill>
                <a:effectLst/>
              </a:rPr>
              <a:t>The logistic regression for this question identified the following results: Those women who were married were 1.964 times more likely to access prenatal care in the first trimester of pregnancy than women 	who were single.</a:t>
            </a:r>
            <a:endParaRPr lang="en-US" sz="2400" dirty="0" smtClean="0">
              <a:effectLst/>
            </a:endParaRPr>
          </a:p>
          <a:p>
            <a:pPr marL="342900" lvl="1" indent="-342900" algn="l" hangingPunct="0">
              <a:buFont typeface="Wingdings" pitchFamily="2" charset="2"/>
              <a:buChar char="v"/>
            </a:pPr>
            <a:endParaRPr lang="en-US" sz="2000" u="sng" dirty="0" smtClean="0"/>
          </a:p>
          <a:p>
            <a:pPr algn="l"/>
            <a:endParaRPr lang="en-US" sz="2400" dirty="0"/>
          </a:p>
        </p:txBody>
      </p:sp>
      <p:sp>
        <p:nvSpPr>
          <p:cNvPr id="2" name="Title 1"/>
          <p:cNvSpPr>
            <a:spLocks noGrp="1"/>
          </p:cNvSpPr>
          <p:nvPr>
            <p:ph type="title"/>
          </p:nvPr>
        </p:nvSpPr>
        <p:spPr>
          <a:xfrm>
            <a:off x="1295400" y="533400"/>
            <a:ext cx="7010400" cy="685800"/>
          </a:xfrm>
        </p:spPr>
        <p:txBody>
          <a:bodyPr>
            <a:noAutofit/>
          </a:bodyPr>
          <a:lstStyle/>
          <a:p>
            <a:r>
              <a:rPr lang="en-US" sz="3200" b="1" dirty="0" smtClean="0"/>
              <a:t>Research Question </a:t>
            </a:r>
            <a:r>
              <a:rPr lang="en-US" sz="3200" dirty="0"/>
              <a:t>3</a:t>
            </a:r>
            <a:r>
              <a:rPr lang="en-US" sz="3200" b="1" dirty="0" smtClean="0"/>
              <a:t> </a:t>
            </a:r>
            <a:endParaRPr lang="en-US" sz="1400" dirty="0"/>
          </a:p>
        </p:txBody>
      </p:sp>
    </p:spTree>
    <p:extLst>
      <p:ext uri="{BB962C8B-B14F-4D97-AF65-F5344CB8AC3E}">
        <p14:creationId xmlns:p14="http://schemas.microsoft.com/office/powerpoint/2010/main" val="931356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752600"/>
            <a:ext cx="8229600" cy="5105400"/>
          </a:xfrm>
        </p:spPr>
        <p:txBody>
          <a:bodyPr>
            <a:normAutofit fontScale="92500" lnSpcReduction="20000"/>
          </a:bodyPr>
          <a:lstStyle/>
          <a:p>
            <a:pPr marL="342900" indent="-342900" algn="l" hangingPunct="0">
              <a:buFont typeface="Wingdings" pitchFamily="2" charset="2"/>
              <a:buChar char="v"/>
            </a:pPr>
            <a:r>
              <a:rPr lang="en-US" sz="2600" b="1" dirty="0" smtClean="0"/>
              <a:t>What is the relationship between each of the enabling resources (e.g. wait time for appointment, financial resources, insurance coverage, transportation, Medicaid card, work, child care, time constraints, secrecy of pregnancy, and other reasons) and access to prenatal care in the first trimester for pregnancy in women who live in a rural county? </a:t>
            </a:r>
          </a:p>
          <a:p>
            <a:pPr marL="342900" indent="-342900" algn="l" rtl="0" eaLnBrk="1" latinLnBrk="0" hangingPunct="0">
              <a:buFont typeface="Wingdings" pitchFamily="2" charset="2"/>
              <a:buChar char="v"/>
            </a:pPr>
            <a:endParaRPr lang="en-US" sz="1700" b="1" i="1" kern="1200" cap="none" spc="30" baseline="0" dirty="0" smtClean="0">
              <a:solidFill>
                <a:srgbClr val="FFFF00"/>
              </a:solidFill>
              <a:effectLst/>
              <a:latin typeface="+mn-lt"/>
              <a:ea typeface="+mn-ea"/>
              <a:cs typeface="Tahoma" pitchFamily="34" charset="0"/>
            </a:endParaRPr>
          </a:p>
          <a:p>
            <a:pPr marL="342900" indent="-342900" algn="l" hangingPunct="0">
              <a:buFont typeface="Wingdings" pitchFamily="2" charset="2"/>
              <a:buChar char="v"/>
            </a:pPr>
            <a:r>
              <a:rPr lang="en-US" sz="2600" b="1" dirty="0"/>
              <a:t>The relationship was found to be statistically significant.</a:t>
            </a:r>
            <a:endParaRPr lang="en-US" sz="2600" dirty="0"/>
          </a:p>
          <a:p>
            <a:pPr algn="l" rtl="0" eaLnBrk="1" latinLnBrk="0" hangingPunct="0"/>
            <a:r>
              <a:rPr lang="en-US" sz="2000" b="1" i="1" kern="1200" cap="none" spc="30" baseline="0" dirty="0" smtClean="0">
                <a:solidFill>
                  <a:srgbClr val="FFFF00"/>
                </a:solidFill>
                <a:effectLst/>
                <a:latin typeface="+mn-lt"/>
                <a:ea typeface="+mn-ea"/>
                <a:cs typeface="Tahoma" pitchFamily="34" charset="0"/>
              </a:rPr>
              <a:t>		</a:t>
            </a:r>
            <a:r>
              <a:rPr lang="en-US" sz="2600" b="1" i="1" kern="1200" cap="none" spc="30" baseline="0" dirty="0" smtClean="0">
                <a:solidFill>
                  <a:srgbClr val="FFFF00"/>
                </a:solidFill>
                <a:effectLst/>
              </a:rPr>
              <a:t>X</a:t>
            </a:r>
            <a:r>
              <a:rPr lang="en-US" sz="2600" b="1" i="0" kern="1200" cap="none" spc="30" baseline="30000" dirty="0" smtClean="0">
                <a:solidFill>
                  <a:srgbClr val="FFFF00"/>
                </a:solidFill>
                <a:effectLst/>
              </a:rPr>
              <a:t>2 </a:t>
            </a:r>
            <a:r>
              <a:rPr lang="en-US" sz="2600" b="1" i="0" kern="1200" cap="none" spc="30" baseline="0" dirty="0" smtClean="0">
                <a:solidFill>
                  <a:srgbClr val="FFFF00"/>
                </a:solidFill>
                <a:effectLst/>
              </a:rPr>
              <a:t>= 7.716; p = 0.005</a:t>
            </a:r>
          </a:p>
          <a:p>
            <a:pPr algn="l" rtl="0" eaLnBrk="1" latinLnBrk="0" hangingPunct="0"/>
            <a:endParaRPr lang="en-US" sz="1700" b="0" i="0" kern="1200" cap="none" spc="30" baseline="0" dirty="0" smtClean="0">
              <a:solidFill>
                <a:schemeClr val="tx1"/>
              </a:solidFill>
              <a:effectLst/>
            </a:endParaRPr>
          </a:p>
          <a:p>
            <a:pPr marL="342900" indent="-342900" algn="l" rtl="0" eaLnBrk="1" latinLnBrk="0" hangingPunct="0">
              <a:buFont typeface="Wingdings" pitchFamily="2" charset="2"/>
              <a:buChar char="v"/>
            </a:pPr>
            <a:r>
              <a:rPr lang="en-US" sz="2600" b="0" i="0" kern="1200" cap="none" spc="30" baseline="0" dirty="0" smtClean="0">
                <a:solidFill>
                  <a:schemeClr val="tx1"/>
                </a:solidFill>
                <a:effectLst/>
              </a:rPr>
              <a:t>The logistic regression for this question identified the following results:</a:t>
            </a:r>
            <a:r>
              <a:rPr lang="en-US" sz="2600" dirty="0"/>
              <a:t> </a:t>
            </a:r>
            <a:r>
              <a:rPr lang="en-US" sz="2600" b="0" i="0" kern="1200" cap="none" spc="30" baseline="0" dirty="0" smtClean="0">
                <a:solidFill>
                  <a:schemeClr val="tx1"/>
                </a:solidFill>
                <a:effectLst/>
              </a:rPr>
              <a:t>Those women who did want others knowing they were pregnant are 7.773 times more likely to access prenatal care in the first trimester of pregnancy than women who did not want others knowing they were pregnant.</a:t>
            </a:r>
            <a:endParaRPr lang="en-US" sz="2600" dirty="0" smtClean="0">
              <a:effectLst/>
            </a:endParaRPr>
          </a:p>
          <a:p>
            <a:pPr lvl="1" algn="l" hangingPunct="0"/>
            <a:endParaRPr lang="en-US" sz="1900" u="sng" dirty="0" smtClean="0"/>
          </a:p>
          <a:p>
            <a:pPr lvl="1" algn="l" hangingPunct="0"/>
            <a:endParaRPr lang="en-US" dirty="0" smtClean="0"/>
          </a:p>
          <a:p>
            <a:endParaRPr lang="en-US" sz="2000" dirty="0"/>
          </a:p>
        </p:txBody>
      </p:sp>
      <p:sp>
        <p:nvSpPr>
          <p:cNvPr id="2" name="Title 1"/>
          <p:cNvSpPr>
            <a:spLocks noGrp="1"/>
          </p:cNvSpPr>
          <p:nvPr>
            <p:ph type="title"/>
          </p:nvPr>
        </p:nvSpPr>
        <p:spPr>
          <a:xfrm>
            <a:off x="1828800" y="304800"/>
            <a:ext cx="5791200" cy="838200"/>
          </a:xfrm>
        </p:spPr>
        <p:txBody>
          <a:bodyPr>
            <a:noAutofit/>
          </a:bodyPr>
          <a:lstStyle/>
          <a:p>
            <a:r>
              <a:rPr lang="en-US" sz="3200" b="1" dirty="0" smtClean="0"/>
              <a:t>Research Question </a:t>
            </a:r>
            <a:r>
              <a:rPr lang="en-US" sz="3200" dirty="0"/>
              <a:t>4</a:t>
            </a:r>
          </a:p>
        </p:txBody>
      </p:sp>
    </p:spTree>
    <p:extLst>
      <p:ext uri="{BB962C8B-B14F-4D97-AF65-F5344CB8AC3E}">
        <p14:creationId xmlns:p14="http://schemas.microsoft.com/office/powerpoint/2010/main" val="4087979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52600" y="533400"/>
            <a:ext cx="5791200" cy="685800"/>
          </a:xfrm>
        </p:spPr>
        <p:txBody>
          <a:bodyPr>
            <a:normAutofit/>
          </a:bodyPr>
          <a:lstStyle/>
          <a:p>
            <a:r>
              <a:rPr lang="en-US" dirty="0" smtClean="0"/>
              <a:t>Research Question 4 Overall Logistic Regression Analysis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380278347"/>
              </p:ext>
            </p:extLst>
          </p:nvPr>
        </p:nvGraphicFramePr>
        <p:xfrm>
          <a:off x="990598" y="1739295"/>
          <a:ext cx="6781801" cy="4204305"/>
        </p:xfrm>
        <a:graphic>
          <a:graphicData uri="http://schemas.openxmlformats.org/drawingml/2006/table">
            <a:tbl>
              <a:tblPr/>
              <a:tblGrid>
                <a:gridCol w="721333"/>
                <a:gridCol w="1784726"/>
                <a:gridCol w="855148"/>
                <a:gridCol w="1140198"/>
                <a:gridCol w="1140198"/>
                <a:gridCol w="1140198"/>
              </a:tblGrid>
              <a:tr h="302096">
                <a:tc gridSpan="2">
                  <a:txBody>
                    <a:bodyPr/>
                    <a:lstStyle/>
                    <a:p>
                      <a:pPr marL="0" marR="0">
                        <a:spcBef>
                          <a:spcPts val="0"/>
                        </a:spcBef>
                        <a:spcAft>
                          <a:spcPts val="0"/>
                        </a:spcAft>
                      </a:pPr>
                      <a:r>
                        <a:rPr lang="en-US" sz="1800" dirty="0">
                          <a:latin typeface="Times New Roman"/>
                          <a:ea typeface="Times New Roman"/>
                          <a:cs typeface="Times New Roman"/>
                        </a:rPr>
                        <a:t>Enabling Resources</a:t>
                      </a: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spcBef>
                          <a:spcPts val="0"/>
                        </a:spcBef>
                        <a:spcAft>
                          <a:spcPts val="0"/>
                        </a:spcAft>
                      </a:pPr>
                      <a:r>
                        <a:rPr lang="en-US" sz="1800">
                          <a:latin typeface="Times New Roman"/>
                          <a:ea typeface="Times New Roman"/>
                          <a:cs typeface="Times New Roman"/>
                        </a:rPr>
                        <a:t>B</a:t>
                      </a: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latin typeface="Times New Roman"/>
                          <a:ea typeface="Times New Roman"/>
                          <a:cs typeface="Times New Roman"/>
                        </a:rPr>
                        <a:t>Wald</a:t>
                      </a: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latin typeface="Times New Roman"/>
                          <a:ea typeface="Times New Roman"/>
                          <a:cs typeface="Times New Roman"/>
                        </a:rPr>
                        <a:t>Sig.</a:t>
                      </a: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latin typeface="Times New Roman"/>
                          <a:ea typeface="Times New Roman"/>
                          <a:cs typeface="Times New Roman"/>
                        </a:rPr>
                        <a:t>Odds Ratio</a:t>
                      </a: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265">
                <a:tc>
                  <a:txBody>
                    <a:bodyPr/>
                    <a:lstStyle/>
                    <a:p>
                      <a:endParaRPr lang="en-US" sz="18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1800">
                          <a:latin typeface="Times New Roman"/>
                          <a:ea typeface="Times New Roman"/>
                          <a:cs typeface="Times New Roman"/>
                        </a:rPr>
                        <a:t>Appointment</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n-US" sz="1800">
                          <a:latin typeface="Times New Roman"/>
                          <a:ea typeface="Times New Roman"/>
                          <a:cs typeface="Times New Roman"/>
                        </a:rPr>
                        <a:t>0.545</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n-US" sz="1800">
                          <a:latin typeface="Times New Roman"/>
                          <a:ea typeface="Times New Roman"/>
                          <a:cs typeface="Times New Roman"/>
                        </a:rPr>
                        <a:t>0.299</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n-US" sz="1800">
                          <a:latin typeface="Times New Roman"/>
                          <a:ea typeface="Times New Roman"/>
                          <a:cs typeface="Times New Roman"/>
                        </a:rPr>
                        <a:t>0.584</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n-US" sz="1800">
                          <a:latin typeface="Times New Roman"/>
                          <a:ea typeface="Times New Roman"/>
                          <a:cs typeface="Times New Roman"/>
                        </a:rPr>
                        <a:t>0.58</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r>
              <a:tr h="284265">
                <a:tc>
                  <a:txBody>
                    <a:bodyPr/>
                    <a:lstStyle/>
                    <a:p>
                      <a:endParaRPr lang="en-US" sz="1800">
                        <a:latin typeface="Calibri"/>
                        <a:ea typeface="Times New Roman"/>
                        <a:cs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r>
                        <a:rPr lang="en-US" sz="1800">
                          <a:latin typeface="Times New Roman"/>
                          <a:ea typeface="Times New Roman"/>
                          <a:cs typeface="Times New Roman"/>
                        </a:rPr>
                        <a:t>Financial resources</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dirty="0">
                          <a:latin typeface="Times New Roman"/>
                          <a:ea typeface="Times New Roman"/>
                          <a:cs typeface="Times New Roman"/>
                        </a:rPr>
                        <a:t>1.063</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1.256</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0.262</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0.345</a:t>
                      </a:r>
                    </a:p>
                  </a:txBody>
                  <a:tcPr marL="68580" marR="68580" marT="0" marB="0" anchor="b">
                    <a:lnL>
                      <a:noFill/>
                    </a:lnL>
                    <a:lnR>
                      <a:noFill/>
                    </a:lnR>
                    <a:lnT>
                      <a:noFill/>
                    </a:lnT>
                    <a:lnB>
                      <a:noFill/>
                    </a:lnB>
                  </a:tcPr>
                </a:tc>
              </a:tr>
              <a:tr h="284265">
                <a:tc>
                  <a:txBody>
                    <a:bodyPr/>
                    <a:lstStyle/>
                    <a:p>
                      <a:endParaRPr lang="en-US" sz="1800">
                        <a:latin typeface="Calibri"/>
                        <a:ea typeface="Times New Roman"/>
                        <a:cs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r>
                        <a:rPr lang="en-US" sz="1800">
                          <a:latin typeface="Times New Roman"/>
                          <a:ea typeface="Times New Roman"/>
                          <a:cs typeface="Times New Roman"/>
                        </a:rPr>
                        <a:t>Transportation</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1.005</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0.649</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0.420</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0.366</a:t>
                      </a:r>
                    </a:p>
                  </a:txBody>
                  <a:tcPr marL="68580" marR="68580" marT="0" marB="0" anchor="b">
                    <a:lnL>
                      <a:noFill/>
                    </a:lnL>
                    <a:lnR>
                      <a:noFill/>
                    </a:lnR>
                    <a:lnT>
                      <a:noFill/>
                    </a:lnT>
                    <a:lnB>
                      <a:noFill/>
                    </a:lnB>
                  </a:tcPr>
                </a:tc>
              </a:tr>
              <a:tr h="284265">
                <a:tc>
                  <a:txBody>
                    <a:bodyPr/>
                    <a:lstStyle/>
                    <a:p>
                      <a:endParaRPr lang="en-US" sz="1800">
                        <a:latin typeface="Calibri"/>
                        <a:ea typeface="Times New Roman"/>
                        <a:cs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r>
                        <a:rPr lang="en-US" sz="1800">
                          <a:latin typeface="Times New Roman"/>
                          <a:ea typeface="Times New Roman"/>
                          <a:cs typeface="Times New Roman"/>
                        </a:rPr>
                        <a:t>Work</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-0.802</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0.322</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0.653</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0.559</a:t>
                      </a:r>
                    </a:p>
                  </a:txBody>
                  <a:tcPr marL="68580" marR="68580" marT="0" marB="0" anchor="b">
                    <a:lnL>
                      <a:noFill/>
                    </a:lnL>
                    <a:lnR>
                      <a:noFill/>
                    </a:lnR>
                    <a:lnT>
                      <a:noFill/>
                    </a:lnT>
                    <a:lnB>
                      <a:noFill/>
                    </a:lnB>
                  </a:tcPr>
                </a:tc>
              </a:tr>
              <a:tr h="284265">
                <a:tc>
                  <a:txBody>
                    <a:bodyPr/>
                    <a:lstStyle/>
                    <a:p>
                      <a:endParaRPr lang="en-US" sz="1800">
                        <a:latin typeface="Calibri"/>
                        <a:ea typeface="Times New Roman"/>
                        <a:cs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r>
                        <a:rPr lang="en-US" sz="1800">
                          <a:latin typeface="Times New Roman"/>
                          <a:ea typeface="Times New Roman"/>
                          <a:cs typeface="Times New Roman"/>
                        </a:rPr>
                        <a:t>Insurance Coverage</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-.0.401</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0.032</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0.570</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2.231</a:t>
                      </a:r>
                    </a:p>
                  </a:txBody>
                  <a:tcPr marL="68580" marR="68580" marT="0" marB="0" anchor="b">
                    <a:lnL>
                      <a:noFill/>
                    </a:lnL>
                    <a:lnR>
                      <a:noFill/>
                    </a:lnR>
                    <a:lnT>
                      <a:noFill/>
                    </a:lnT>
                    <a:lnB>
                      <a:noFill/>
                    </a:lnB>
                  </a:tcPr>
                </a:tc>
              </a:tr>
              <a:tr h="284265">
                <a:tc>
                  <a:txBody>
                    <a:bodyPr/>
                    <a:lstStyle/>
                    <a:p>
                      <a:endParaRPr lang="en-US" sz="1800">
                        <a:latin typeface="Calibri"/>
                        <a:ea typeface="Times New Roman"/>
                        <a:cs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r>
                        <a:rPr lang="en-US" sz="1800">
                          <a:latin typeface="Times New Roman"/>
                          <a:ea typeface="Times New Roman"/>
                          <a:cs typeface="Times New Roman"/>
                        </a:rPr>
                        <a:t>Medicaid Card</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0.582</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0.202</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0.859</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1.494</a:t>
                      </a:r>
                    </a:p>
                  </a:txBody>
                  <a:tcPr marL="68580" marR="68580" marT="0" marB="0" anchor="b">
                    <a:lnL>
                      <a:noFill/>
                    </a:lnL>
                    <a:lnR>
                      <a:noFill/>
                    </a:lnR>
                    <a:lnT>
                      <a:noFill/>
                    </a:lnT>
                    <a:lnB>
                      <a:noFill/>
                    </a:lnB>
                  </a:tcPr>
                </a:tc>
              </a:tr>
              <a:tr h="284265">
                <a:tc>
                  <a:txBody>
                    <a:bodyPr/>
                    <a:lstStyle/>
                    <a:p>
                      <a:endParaRPr lang="en-US" sz="1800">
                        <a:latin typeface="Calibri"/>
                        <a:ea typeface="Times New Roman"/>
                        <a:cs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r>
                        <a:rPr lang="en-US" sz="1800">
                          <a:latin typeface="Times New Roman"/>
                          <a:ea typeface="Times New Roman"/>
                          <a:cs typeface="Times New Roman"/>
                        </a:rPr>
                        <a:t>Child Care</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23.468</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0.000</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1</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0.000</a:t>
                      </a:r>
                    </a:p>
                  </a:txBody>
                  <a:tcPr marL="68580" marR="68580" marT="0" marB="0" anchor="b">
                    <a:lnL>
                      <a:noFill/>
                    </a:lnL>
                    <a:lnR>
                      <a:noFill/>
                    </a:lnR>
                    <a:lnT>
                      <a:noFill/>
                    </a:lnT>
                    <a:lnB>
                      <a:noFill/>
                    </a:lnB>
                  </a:tcPr>
                </a:tc>
              </a:tr>
              <a:tr h="284265">
                <a:tc>
                  <a:txBody>
                    <a:bodyPr/>
                    <a:lstStyle/>
                    <a:p>
                      <a:endParaRPr lang="en-US" sz="1800">
                        <a:latin typeface="Calibri"/>
                        <a:ea typeface="Times New Roman"/>
                        <a:cs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r>
                        <a:rPr lang="en-US" sz="1800">
                          <a:latin typeface="Times New Roman"/>
                          <a:ea typeface="Times New Roman"/>
                          <a:cs typeface="Times New Roman"/>
                        </a:rPr>
                        <a:t>Time Constraints</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-47.293</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0.000</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0.999</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3.458</a:t>
                      </a:r>
                    </a:p>
                  </a:txBody>
                  <a:tcPr marL="68580" marR="68580" marT="0" marB="0" anchor="b">
                    <a:lnL>
                      <a:noFill/>
                    </a:lnL>
                    <a:lnR>
                      <a:noFill/>
                    </a:lnR>
                    <a:lnT>
                      <a:noFill/>
                    </a:lnT>
                    <a:lnB>
                      <a:noFill/>
                    </a:lnB>
                  </a:tcPr>
                </a:tc>
              </a:tr>
              <a:tr h="284265">
                <a:tc>
                  <a:txBody>
                    <a:bodyPr/>
                    <a:lstStyle/>
                    <a:p>
                      <a:endParaRPr lang="en-US" sz="1800">
                        <a:latin typeface="Calibri"/>
                        <a:ea typeface="Times New Roman"/>
                        <a:cs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r>
                        <a:rPr lang="en-US" sz="1800">
                          <a:latin typeface="Times New Roman"/>
                          <a:ea typeface="Times New Roman"/>
                          <a:cs typeface="Times New Roman"/>
                        </a:rPr>
                        <a:t>Secrecy</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1.862</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1.296</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0.255</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0.155</a:t>
                      </a:r>
                    </a:p>
                  </a:txBody>
                  <a:tcPr marL="68580" marR="68580" marT="0" marB="0" anchor="b">
                    <a:lnL>
                      <a:noFill/>
                    </a:lnL>
                    <a:lnR>
                      <a:noFill/>
                    </a:lnR>
                    <a:lnT>
                      <a:noFill/>
                    </a:lnT>
                    <a:lnB>
                      <a:noFill/>
                    </a:lnB>
                  </a:tcPr>
                </a:tc>
              </a:tr>
              <a:tr h="284265">
                <a:tc>
                  <a:txBody>
                    <a:bodyPr/>
                    <a:lstStyle/>
                    <a:p>
                      <a:endParaRPr lang="en-US" sz="1800">
                        <a:latin typeface="Calibri"/>
                        <a:ea typeface="Times New Roman"/>
                        <a:cs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r>
                        <a:rPr lang="en-US" sz="1800">
                          <a:latin typeface="Times New Roman"/>
                          <a:ea typeface="Times New Roman"/>
                          <a:cs typeface="Times New Roman"/>
                        </a:rPr>
                        <a:t>Other</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1.992</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1.706</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0.191</a:t>
                      </a: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800">
                          <a:latin typeface="Times New Roman"/>
                          <a:ea typeface="Times New Roman"/>
                          <a:cs typeface="Times New Roman"/>
                        </a:rPr>
                        <a:t>0.136</a:t>
                      </a:r>
                    </a:p>
                  </a:txBody>
                  <a:tcPr marL="68580" marR="68580" marT="0" marB="0" anchor="b">
                    <a:lnL>
                      <a:noFill/>
                    </a:lnL>
                    <a:lnR>
                      <a:noFill/>
                    </a:lnR>
                    <a:lnT>
                      <a:noFill/>
                    </a:lnT>
                    <a:lnB>
                      <a:noFill/>
                    </a:lnB>
                  </a:tcPr>
                </a:tc>
              </a:tr>
              <a:tr h="284265">
                <a:tc>
                  <a:txBody>
                    <a:bodyPr/>
                    <a:lstStyle/>
                    <a:p>
                      <a:pPr marL="0" marR="0">
                        <a:spcBef>
                          <a:spcPts val="0"/>
                        </a:spcBef>
                        <a:spcAft>
                          <a:spcPts val="0"/>
                        </a:spcAft>
                      </a:pPr>
                      <a:r>
                        <a:rPr lang="en-US" sz="1800">
                          <a:latin typeface="Times New Roman"/>
                          <a:ea typeface="Times New Roman"/>
                          <a:cs typeface="Times New Roman"/>
                        </a:rPr>
                        <a:t> </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Times New Roman"/>
                          <a:ea typeface="Times New Roman"/>
                          <a:cs typeface="Times New Roman"/>
                        </a:rPr>
                        <a:t>Constant</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800">
                          <a:latin typeface="Times New Roman"/>
                          <a:ea typeface="Times New Roman"/>
                          <a:cs typeface="Times New Roman"/>
                        </a:rPr>
                        <a:t>-2.265</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800">
                          <a:latin typeface="Times New Roman"/>
                          <a:ea typeface="Times New Roman"/>
                          <a:cs typeface="Times New Roman"/>
                        </a:rPr>
                        <a:t>64.409</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800">
                          <a:latin typeface="Times New Roman"/>
                          <a:ea typeface="Times New Roman"/>
                          <a:cs typeface="Times New Roman"/>
                        </a:rPr>
                        <a:t>0.999</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800" dirty="0">
                          <a:latin typeface="Times New Roman"/>
                          <a:ea typeface="Times New Roman"/>
                          <a:cs typeface="Times New Roman"/>
                        </a:rPr>
                        <a:t>0.000</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6" name="TextBox 5"/>
          <p:cNvSpPr txBox="1"/>
          <p:nvPr/>
        </p:nvSpPr>
        <p:spPr>
          <a:xfrm>
            <a:off x="3581400" y="6059269"/>
            <a:ext cx="6172200" cy="646331"/>
          </a:xfrm>
          <a:prstGeom prst="rect">
            <a:avLst/>
          </a:prstGeom>
          <a:noFill/>
        </p:spPr>
        <p:txBody>
          <a:bodyPr wrap="square" rtlCol="0">
            <a:spAutoFit/>
          </a:bodyPr>
          <a:lstStyle/>
          <a:p>
            <a:pPr>
              <a:buFont typeface="Arial" pitchFamily="34" charset="0"/>
              <a:buChar char="•"/>
            </a:pPr>
            <a:r>
              <a:rPr lang="en-US" dirty="0" smtClean="0"/>
              <a:t>Not Statistically Significant</a:t>
            </a:r>
          </a:p>
          <a:p>
            <a:pPr>
              <a:buFont typeface="Arial" pitchFamily="34" charset="0"/>
              <a:buChar char="•"/>
            </a:pPr>
            <a:r>
              <a:rPr lang="en-US" dirty="0" smtClean="0"/>
              <a:t>Accept the Null Hypothesis</a:t>
            </a:r>
            <a:endParaRPr lang="en-US" dirty="0"/>
          </a:p>
        </p:txBody>
      </p:sp>
    </p:spTree>
    <p:extLst>
      <p:ext uri="{BB962C8B-B14F-4D97-AF65-F5344CB8AC3E}">
        <p14:creationId xmlns:p14="http://schemas.microsoft.com/office/powerpoint/2010/main" val="298904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Autofit/>
          </a:bodyPr>
          <a:lstStyle/>
          <a:p>
            <a:pPr marL="342900" indent="-342900" algn="l">
              <a:buFont typeface="Wingdings" pitchFamily="2" charset="2"/>
              <a:buChar char="v"/>
            </a:pPr>
            <a:r>
              <a:rPr lang="en-US" sz="2400" dirty="0" smtClean="0"/>
              <a:t>Women with private insurance were twice as likely to access prenatal care in the 1</a:t>
            </a:r>
            <a:r>
              <a:rPr lang="en-US" sz="2400" baseline="30000" dirty="0" smtClean="0"/>
              <a:t>st</a:t>
            </a:r>
            <a:r>
              <a:rPr lang="en-US" sz="2400" dirty="0" smtClean="0"/>
              <a:t> trimester of pregnancy than women who had Medicaid and four times as likely as women who indicated self pay for prenatal care.</a:t>
            </a:r>
          </a:p>
          <a:p>
            <a:pPr marL="342900" indent="-342900" algn="l">
              <a:buFont typeface="Wingdings" pitchFamily="2" charset="2"/>
              <a:buChar char="v"/>
            </a:pPr>
            <a:endParaRPr lang="en-US" sz="2400" dirty="0" smtClean="0"/>
          </a:p>
          <a:p>
            <a:pPr marL="342900" indent="-342900" algn="l">
              <a:buFont typeface="Wingdings" pitchFamily="2" charset="2"/>
              <a:buChar char="v"/>
            </a:pPr>
            <a:r>
              <a:rPr lang="en-US" sz="2400" dirty="0" smtClean="0"/>
              <a:t>A statistically significant relationship was found between mothers identifying that they did not want anyone to know that they were pregnant and access to prenatal care in the 1</a:t>
            </a:r>
            <a:r>
              <a:rPr lang="en-US" sz="2400" baseline="30000" dirty="0" smtClean="0"/>
              <a:t>st</a:t>
            </a:r>
            <a:r>
              <a:rPr lang="en-US" sz="2400" dirty="0" smtClean="0"/>
              <a:t> trimester.</a:t>
            </a:r>
          </a:p>
        </p:txBody>
      </p:sp>
      <p:sp>
        <p:nvSpPr>
          <p:cNvPr id="2" name="Title 1"/>
          <p:cNvSpPr>
            <a:spLocks noGrp="1"/>
          </p:cNvSpPr>
          <p:nvPr>
            <p:ph type="title"/>
          </p:nvPr>
        </p:nvSpPr>
        <p:spPr>
          <a:xfrm>
            <a:off x="914400" y="609600"/>
            <a:ext cx="7239000" cy="533400"/>
          </a:xfrm>
        </p:spPr>
        <p:txBody>
          <a:bodyPr>
            <a:noAutofit/>
          </a:bodyPr>
          <a:lstStyle/>
          <a:p>
            <a:r>
              <a:rPr lang="en-US" sz="3200" dirty="0" smtClean="0"/>
              <a:t>Discussion of the Findings </a:t>
            </a:r>
            <a:endParaRPr lang="en-US" sz="3200" dirty="0"/>
          </a:p>
        </p:txBody>
      </p:sp>
    </p:spTree>
    <p:extLst>
      <p:ext uri="{BB962C8B-B14F-4D97-AF65-F5344CB8AC3E}">
        <p14:creationId xmlns:p14="http://schemas.microsoft.com/office/powerpoint/2010/main" val="1072820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1786128"/>
            <a:ext cx="8229600" cy="4919472"/>
          </a:xfrm>
        </p:spPr>
        <p:txBody>
          <a:bodyPr>
            <a:normAutofit fontScale="92500" lnSpcReduction="20000"/>
          </a:bodyPr>
          <a:lstStyle/>
          <a:p>
            <a:pPr marL="342900" indent="-342900" algn="l">
              <a:buFont typeface="Wingdings" pitchFamily="2" charset="2"/>
              <a:buChar char="v"/>
            </a:pPr>
            <a:r>
              <a:rPr lang="en-US" sz="2400" b="1" dirty="0" smtClean="0">
                <a:solidFill>
                  <a:srgbClr val="FFFF00"/>
                </a:solidFill>
              </a:rPr>
              <a:t>Statistically significant relationship was found between  Age and access to prenatal care in the 1</a:t>
            </a:r>
            <a:r>
              <a:rPr lang="en-US" sz="2400" b="1" baseline="30000" dirty="0" smtClean="0">
                <a:solidFill>
                  <a:srgbClr val="FFFF00"/>
                </a:solidFill>
              </a:rPr>
              <a:t>st</a:t>
            </a:r>
            <a:r>
              <a:rPr lang="en-US" sz="2400" b="1" dirty="0" smtClean="0">
                <a:solidFill>
                  <a:srgbClr val="FFFF00"/>
                </a:solidFill>
              </a:rPr>
              <a:t> trimester of pregnancy.</a:t>
            </a:r>
          </a:p>
          <a:p>
            <a:pPr marL="342900" lvl="1" indent="-342900" algn="l">
              <a:spcBef>
                <a:spcPts val="600"/>
              </a:spcBef>
              <a:buFont typeface="Wingdings" pitchFamily="2" charset="2"/>
              <a:buChar char="v"/>
            </a:pPr>
            <a:endParaRPr lang="en-US" sz="1700" dirty="0" smtClean="0"/>
          </a:p>
          <a:p>
            <a:pPr marL="342900" lvl="4" indent="-342900" algn="l">
              <a:spcBef>
                <a:spcPts val="600"/>
              </a:spcBef>
              <a:buFont typeface="Wingdings" pitchFamily="2" charset="2"/>
              <a:buChar char="v"/>
            </a:pPr>
            <a:r>
              <a:rPr lang="en-US" sz="2400" dirty="0" smtClean="0"/>
              <a:t>Women </a:t>
            </a:r>
            <a:r>
              <a:rPr lang="en-US" sz="2400" dirty="0"/>
              <a:t>aged 20-29 were more likely to seek prenatal care in the 1</a:t>
            </a:r>
            <a:r>
              <a:rPr lang="en-US" sz="2400" baseline="30000" dirty="0"/>
              <a:t>st</a:t>
            </a:r>
            <a:r>
              <a:rPr lang="en-US" sz="2400" dirty="0"/>
              <a:t> trimester of pregnancy than women who were 19 or younger or 30+.</a:t>
            </a:r>
          </a:p>
          <a:p>
            <a:pPr marL="342900" indent="-342900" algn="l">
              <a:buFont typeface="Wingdings" pitchFamily="2" charset="2"/>
              <a:buChar char="v"/>
            </a:pPr>
            <a:endParaRPr lang="en-US" sz="1700" dirty="0" smtClean="0"/>
          </a:p>
          <a:p>
            <a:pPr marL="342900" indent="-342900" algn="l">
              <a:buFont typeface="Wingdings" pitchFamily="2" charset="2"/>
              <a:buChar char="v"/>
            </a:pPr>
            <a:r>
              <a:rPr lang="en-US" sz="2400" b="1" dirty="0" smtClean="0">
                <a:solidFill>
                  <a:srgbClr val="FFFF00"/>
                </a:solidFill>
              </a:rPr>
              <a:t>Statistically significant relationship was found between marital status and access to prenatal care in the 1</a:t>
            </a:r>
            <a:r>
              <a:rPr lang="en-US" sz="2400" b="1" baseline="30000" dirty="0" smtClean="0">
                <a:solidFill>
                  <a:srgbClr val="FFFF00"/>
                </a:solidFill>
              </a:rPr>
              <a:t>st</a:t>
            </a:r>
            <a:r>
              <a:rPr lang="en-US" sz="2400" b="1" dirty="0" smtClean="0">
                <a:solidFill>
                  <a:srgbClr val="FFFF00"/>
                </a:solidFill>
              </a:rPr>
              <a:t> trimester of pregnancy.</a:t>
            </a:r>
          </a:p>
          <a:p>
            <a:pPr lvl="3" algn="l"/>
            <a:endParaRPr lang="en-US" sz="1700" dirty="0" smtClean="0"/>
          </a:p>
          <a:p>
            <a:pPr marL="342900" lvl="3" indent="-342900" algn="l">
              <a:buFont typeface="Wingdings" pitchFamily="2" charset="2"/>
              <a:buChar char="v"/>
            </a:pPr>
            <a:r>
              <a:rPr lang="en-US" sz="2400" dirty="0" smtClean="0"/>
              <a:t>Married women were more likely to enter prenatal care in the 1</a:t>
            </a:r>
            <a:r>
              <a:rPr lang="en-US" sz="2400" baseline="30000" dirty="0" smtClean="0"/>
              <a:t>st</a:t>
            </a:r>
            <a:r>
              <a:rPr lang="en-US" sz="2400" dirty="0" smtClean="0"/>
              <a:t> trimester of pregnancy than single women.</a:t>
            </a:r>
          </a:p>
          <a:p>
            <a:pPr lvl="3" algn="l"/>
            <a:endParaRPr lang="en-US" sz="1700" dirty="0" smtClean="0"/>
          </a:p>
          <a:p>
            <a:pPr marL="342900" lvl="3" indent="-342900" algn="l">
              <a:buFont typeface="Wingdings" pitchFamily="2" charset="2"/>
              <a:buChar char="v"/>
            </a:pPr>
            <a:r>
              <a:rPr lang="en-US" sz="2400" dirty="0" smtClean="0"/>
              <a:t>Women who were married were more likely to have a greater number of enabling resources than women who were single.</a:t>
            </a:r>
          </a:p>
          <a:p>
            <a:endParaRPr lang="en-US" dirty="0"/>
          </a:p>
        </p:txBody>
      </p:sp>
      <p:sp>
        <p:nvSpPr>
          <p:cNvPr id="3" name="Title 2"/>
          <p:cNvSpPr>
            <a:spLocks noGrp="1"/>
          </p:cNvSpPr>
          <p:nvPr>
            <p:ph type="title"/>
          </p:nvPr>
        </p:nvSpPr>
        <p:spPr>
          <a:xfrm>
            <a:off x="914400" y="304800"/>
            <a:ext cx="7543800" cy="838200"/>
          </a:xfrm>
        </p:spPr>
        <p:txBody>
          <a:bodyPr>
            <a:noAutofit/>
          </a:bodyPr>
          <a:lstStyle/>
          <a:p>
            <a:r>
              <a:rPr lang="en-US" sz="3200" dirty="0" smtClean="0"/>
              <a:t>Discussion of the Findings </a:t>
            </a:r>
            <a:endParaRPr lang="en-US" sz="3200" dirty="0"/>
          </a:p>
        </p:txBody>
      </p:sp>
    </p:spTree>
    <p:extLst>
      <p:ext uri="{BB962C8B-B14F-4D97-AF65-F5344CB8AC3E}">
        <p14:creationId xmlns:p14="http://schemas.microsoft.com/office/powerpoint/2010/main" val="2614716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676400"/>
            <a:ext cx="8229600" cy="4419600"/>
          </a:xfrm>
        </p:spPr>
        <p:txBody>
          <a:bodyPr/>
          <a:lstStyle/>
          <a:p>
            <a:pPr marL="457200" indent="-457200" algn="l">
              <a:buFont typeface="Wingdings" pitchFamily="2" charset="2"/>
              <a:buChar char="v"/>
            </a:pPr>
            <a:r>
              <a:rPr lang="en-US" sz="2800" dirty="0" smtClean="0"/>
              <a:t>Replication study should be conducted in other rural areas with different racial/ethnic background.</a:t>
            </a:r>
          </a:p>
          <a:p>
            <a:pPr marL="457200" indent="-457200" algn="l">
              <a:buFont typeface="Wingdings" pitchFamily="2" charset="2"/>
              <a:buChar char="v"/>
            </a:pPr>
            <a:endParaRPr lang="en-US" dirty="0" smtClean="0"/>
          </a:p>
          <a:p>
            <a:pPr marL="457200" lvl="1" indent="-457200" algn="l">
              <a:buFont typeface="Wingdings" pitchFamily="2" charset="2"/>
              <a:buChar char="v"/>
            </a:pPr>
            <a:r>
              <a:rPr lang="en-US" sz="2800" dirty="0" smtClean="0"/>
              <a:t>Rural South</a:t>
            </a:r>
          </a:p>
          <a:p>
            <a:pPr lvl="1" algn="l"/>
            <a:endParaRPr lang="en-US" sz="2000" dirty="0" smtClean="0"/>
          </a:p>
          <a:p>
            <a:pPr marL="457200" indent="-457200" algn="l">
              <a:buFont typeface="Wingdings" pitchFamily="2" charset="2"/>
              <a:buChar char="v"/>
            </a:pPr>
            <a:r>
              <a:rPr lang="en-US" sz="2800" dirty="0" smtClean="0"/>
              <a:t>Re-evaluation of facilitators and barriers in the 1</a:t>
            </a:r>
            <a:r>
              <a:rPr lang="en-US" sz="2800" baseline="30000" dirty="0" smtClean="0"/>
              <a:t>st</a:t>
            </a:r>
            <a:r>
              <a:rPr lang="en-US" sz="2800" dirty="0" smtClean="0"/>
              <a:t> trimester of pregnancy with the expansion of Medicaid and universal health insurance</a:t>
            </a:r>
            <a:r>
              <a:rPr lang="en-US" dirty="0" smtClean="0"/>
              <a:t>.</a:t>
            </a:r>
            <a:endParaRPr lang="en-US" dirty="0"/>
          </a:p>
        </p:txBody>
      </p:sp>
      <p:sp>
        <p:nvSpPr>
          <p:cNvPr id="2" name="Title 1"/>
          <p:cNvSpPr>
            <a:spLocks noGrp="1"/>
          </p:cNvSpPr>
          <p:nvPr>
            <p:ph type="title"/>
          </p:nvPr>
        </p:nvSpPr>
        <p:spPr>
          <a:xfrm>
            <a:off x="609600" y="304800"/>
            <a:ext cx="7848600" cy="990600"/>
          </a:xfrm>
        </p:spPr>
        <p:txBody>
          <a:bodyPr>
            <a:noAutofit/>
          </a:bodyPr>
          <a:lstStyle/>
          <a:p>
            <a:r>
              <a:rPr lang="en-US" sz="2800" dirty="0" smtClean="0"/>
              <a:t/>
            </a:r>
            <a:br>
              <a:rPr lang="en-US" sz="2800" dirty="0" smtClean="0"/>
            </a:br>
            <a:r>
              <a:rPr lang="en-US" sz="2800" dirty="0" smtClean="0"/>
              <a:t>Implications for Future Research</a:t>
            </a:r>
            <a:br>
              <a:rPr lang="en-US" sz="2800" dirty="0" smtClean="0"/>
            </a:br>
            <a:endParaRPr lang="en-US" sz="2800" dirty="0"/>
          </a:p>
        </p:txBody>
      </p:sp>
    </p:spTree>
    <p:extLst>
      <p:ext uri="{BB962C8B-B14F-4D97-AF65-F5344CB8AC3E}">
        <p14:creationId xmlns:p14="http://schemas.microsoft.com/office/powerpoint/2010/main" val="2254193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04800" y="1524000"/>
            <a:ext cx="8610600" cy="4221163"/>
          </a:xfrm>
        </p:spPr>
        <p:txBody>
          <a:bodyPr>
            <a:noAutofit/>
          </a:bodyPr>
          <a:lstStyle/>
          <a:p>
            <a:pPr algn="l"/>
            <a:r>
              <a:rPr lang="en-US" sz="2800" dirty="0" smtClean="0">
                <a:solidFill>
                  <a:srgbClr val="FFFF00"/>
                </a:solidFill>
              </a:rPr>
              <a:t>This study was unique in several ways:</a:t>
            </a:r>
          </a:p>
          <a:p>
            <a:pPr marL="457200" lvl="1" indent="-457200" algn="l">
              <a:buFont typeface="Wingdings" pitchFamily="2" charset="2"/>
              <a:buChar char="v"/>
            </a:pPr>
            <a:r>
              <a:rPr lang="en-US" sz="2800" dirty="0" smtClean="0"/>
              <a:t>1</a:t>
            </a:r>
            <a:r>
              <a:rPr lang="en-US" sz="2800" baseline="30000" dirty="0" smtClean="0"/>
              <a:t>st</a:t>
            </a:r>
            <a:r>
              <a:rPr lang="en-US" sz="2800" dirty="0" smtClean="0"/>
              <a:t> study to link PRAMS and EBC data for one county.</a:t>
            </a:r>
          </a:p>
          <a:p>
            <a:pPr marL="457200" lvl="2" indent="-457200" algn="l">
              <a:buFont typeface="Wingdings" pitchFamily="2" charset="2"/>
              <a:buChar char="v"/>
            </a:pPr>
            <a:r>
              <a:rPr lang="en-US" sz="2800" dirty="0" smtClean="0"/>
              <a:t>Allows the researcher to analyze barriers and facilitators at the county level</a:t>
            </a:r>
          </a:p>
          <a:p>
            <a:pPr marL="457200" lvl="1" indent="-457200" algn="l">
              <a:buFont typeface="Wingdings" pitchFamily="2" charset="2"/>
              <a:buChar char="v"/>
            </a:pPr>
            <a:r>
              <a:rPr lang="en-US" sz="2800" dirty="0" smtClean="0"/>
              <a:t>Rural women encountered more facilitators and fewer barriers to prenatal care.</a:t>
            </a:r>
          </a:p>
          <a:p>
            <a:pPr marL="342900" lvl="2" indent="-342900" algn="l">
              <a:buFont typeface="Wingdings" pitchFamily="2" charset="2"/>
              <a:buChar char="v"/>
            </a:pPr>
            <a:r>
              <a:rPr lang="en-US" sz="2400" dirty="0" smtClean="0"/>
              <a:t> </a:t>
            </a:r>
            <a:r>
              <a:rPr lang="en-US" sz="2800" dirty="0" smtClean="0"/>
              <a:t>Hardiness</a:t>
            </a:r>
            <a:r>
              <a:rPr lang="en-US" sz="2400" dirty="0" smtClean="0"/>
              <a:t> </a:t>
            </a:r>
          </a:p>
          <a:p>
            <a:pPr marL="457200" lvl="1" indent="-457200" algn="l">
              <a:buFont typeface="Wingdings" pitchFamily="2" charset="2"/>
              <a:buChar char="v"/>
            </a:pPr>
            <a:r>
              <a:rPr lang="en-US" sz="2800" dirty="0" smtClean="0"/>
              <a:t>86.7% of Tioga County women accessed prenatal care in the 1</a:t>
            </a:r>
            <a:r>
              <a:rPr lang="en-US" sz="2800" baseline="30000" dirty="0" smtClean="0"/>
              <a:t>st</a:t>
            </a:r>
            <a:r>
              <a:rPr lang="en-US" sz="2800" dirty="0" smtClean="0"/>
              <a:t> trimester of pregnancy.</a:t>
            </a:r>
          </a:p>
          <a:p>
            <a:pPr lvl="1"/>
            <a:endParaRPr lang="en-US" sz="2800" dirty="0"/>
          </a:p>
        </p:txBody>
      </p:sp>
      <p:sp>
        <p:nvSpPr>
          <p:cNvPr id="2" name="Title 1"/>
          <p:cNvSpPr>
            <a:spLocks noGrp="1"/>
          </p:cNvSpPr>
          <p:nvPr>
            <p:ph type="title"/>
          </p:nvPr>
        </p:nvSpPr>
        <p:spPr>
          <a:xfrm>
            <a:off x="2438400" y="304800"/>
            <a:ext cx="4114800" cy="685800"/>
          </a:xfrm>
        </p:spPr>
        <p:txBody>
          <a:bodyPr>
            <a:normAutofit fontScale="90000"/>
          </a:bodyPr>
          <a:lstStyle/>
          <a:p>
            <a:r>
              <a:rPr lang="en-US" sz="3200" dirty="0" smtClean="0"/>
              <a:t/>
            </a:r>
            <a:br>
              <a:rPr lang="en-US" sz="3200" dirty="0" smtClean="0"/>
            </a:br>
            <a:r>
              <a:rPr lang="en-US" sz="3200" dirty="0" smtClean="0"/>
              <a:t>Conclusion</a:t>
            </a:r>
            <a:r>
              <a:rPr lang="en-US" dirty="0" smtClean="0"/>
              <a:t/>
            </a:r>
            <a:br>
              <a:rPr lang="en-US" dirty="0" smtClean="0"/>
            </a:br>
            <a:endParaRPr lang="en-US" dirty="0"/>
          </a:p>
        </p:txBody>
      </p:sp>
    </p:spTree>
    <p:extLst>
      <p:ext uri="{BB962C8B-B14F-4D97-AF65-F5344CB8AC3E}">
        <p14:creationId xmlns:p14="http://schemas.microsoft.com/office/powerpoint/2010/main" val="37617430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3368</TotalTime>
  <Words>11581</Words>
  <Application>Microsoft Office PowerPoint</Application>
  <PresentationFormat>On-screen Show (4:3)</PresentationFormat>
  <Paragraphs>373</Paragraphs>
  <Slides>20</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BlackTie</vt:lpstr>
      <vt:lpstr>Slide</vt:lpstr>
      <vt:lpstr>The Relationship Among Barriers and Facilitators to Prenatal Care and Birth Outcomes in a Rural County</vt:lpstr>
      <vt:lpstr>Presenter Disclosures</vt:lpstr>
      <vt:lpstr>Introduction</vt:lpstr>
      <vt:lpstr>Problem Statement</vt:lpstr>
      <vt:lpstr>Purpose of the Study</vt:lpstr>
      <vt:lpstr>Conceptual Framework</vt:lpstr>
      <vt:lpstr>PowerPoint Presentation</vt:lpstr>
      <vt:lpstr> Methodology </vt:lpstr>
      <vt:lpstr>Methodology</vt:lpstr>
      <vt:lpstr>Methodology</vt:lpstr>
      <vt:lpstr>Research Questions</vt:lpstr>
      <vt:lpstr> Research Question 1 </vt:lpstr>
      <vt:lpstr>Research Question  2</vt:lpstr>
      <vt:lpstr>Research Question 3 </vt:lpstr>
      <vt:lpstr>Research Question 4</vt:lpstr>
      <vt:lpstr>Research Question 4 Overall Logistic Regression Analysis</vt:lpstr>
      <vt:lpstr>Discussion of the Findings </vt:lpstr>
      <vt:lpstr>Discussion of the Findings </vt:lpstr>
      <vt:lpstr> Implications for Future Research </vt:lpstr>
      <vt:lpstr> Conclusion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Relationship Among Barriers and Facilitators to Prenatal Care and Birth Outcomes in a Rural County</dc:title>
  <dc:creator>Owner</dc:creator>
  <cp:lastModifiedBy>Owner</cp:lastModifiedBy>
  <cp:revision>21</cp:revision>
  <cp:lastPrinted>2011-10-19T03:30:06Z</cp:lastPrinted>
  <dcterms:created xsi:type="dcterms:W3CDTF">2011-10-11T14:04:17Z</dcterms:created>
  <dcterms:modified xsi:type="dcterms:W3CDTF">2011-10-24T13:04:05Z</dcterms:modified>
</cp:coreProperties>
</file>