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85" r:id="rId4"/>
    <p:sldId id="279" r:id="rId5"/>
    <p:sldId id="259" r:id="rId6"/>
    <p:sldId id="282" r:id="rId7"/>
    <p:sldId id="260" r:id="rId8"/>
    <p:sldId id="283" r:id="rId9"/>
    <p:sldId id="261" r:id="rId10"/>
    <p:sldId id="288" r:id="rId11"/>
    <p:sldId id="289" r:id="rId12"/>
    <p:sldId id="266" r:id="rId13"/>
    <p:sldId id="293" r:id="rId14"/>
    <p:sldId id="291" r:id="rId15"/>
    <p:sldId id="292" r:id="rId16"/>
    <p:sldId id="267" r:id="rId17"/>
    <p:sldId id="270" r:id="rId18"/>
    <p:sldId id="271" r:id="rId19"/>
    <p:sldId id="274" r:id="rId20"/>
    <p:sldId id="286" r:id="rId21"/>
    <p:sldId id="278" r:id="rId22"/>
    <p:sldId id="284" r:id="rId23"/>
    <p:sldId id="273" r:id="rId24"/>
    <p:sldId id="281" r:id="rId25"/>
    <p:sldId id="276" r:id="rId26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0E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6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402034-1D38-4737-929D-D5DE4A9DF2F8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FB6110E-8720-431C-B6BC-F05AFE3D3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809612-48EC-40EC-8BDB-7D83E5FAB60F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EE9B09-9D2A-40C1-8345-E8E986F60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300" smtClean="0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en-US" sz="1300" smtClean="0"/>
              <a:t>(Increased from 15% to 30%)</a:t>
            </a:r>
          </a:p>
          <a:p>
            <a:pPr eaLnBrk="1" hangingPunct="1">
              <a:lnSpc>
                <a:spcPct val="90000"/>
              </a:lnSpc>
            </a:pPr>
            <a:r>
              <a:rPr lang="en-US" sz="1300" smtClean="0"/>
              <a:t>These numbers warrant a rapid response, given that the Healthy People 2010 national goal is 15%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2010 Patient Protection and Affordable Care Act</a:t>
            </a:r>
          </a:p>
          <a:p>
            <a:pPr eaLnBrk="1" hangingPunct="1"/>
            <a:r>
              <a:rPr lang="en-US" sz="1600" smtClean="0"/>
              <a:t>(now 12 months)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/>
            <a:r>
              <a:rPr lang="en-US" sz="1400" smtClean="0"/>
              <a:t>COOKING CLASSES?  AEROBICS CLASSES?  HEALTH FAIRS?</a:t>
            </a:r>
          </a:p>
          <a:p>
            <a:pPr lvl="1"/>
            <a:r>
              <a:rPr lang="en-US" sz="1400" smtClean="0"/>
              <a:t>LIFESTYLE &amp; BEHAVIORIAL CHANGES that were EASY AND READILY AVAILABLE</a:t>
            </a:r>
          </a:p>
          <a:p>
            <a:endParaRPr lang="en-US" sz="1400" smtClean="0"/>
          </a:p>
          <a:p>
            <a:pPr lvl="1"/>
            <a:endParaRPr lang="en-US" sz="1400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We recognize that this is a huge undertaking in a very small amount of time – therefore, we partner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We have been working very closely with the Planning Department and the Community Development Department to develop the concept and objective.  I would like Andrew Baker to talk about our vision for the Master Active Living Plan…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600" smtClean="0"/>
              <a:t>Culturally and linguistically appropriate</a:t>
            </a:r>
          </a:p>
          <a:p>
            <a:pPr lvl="1"/>
            <a:r>
              <a:rPr lang="en-US" sz="1600" smtClean="0"/>
              <a:t>(transferability)</a:t>
            </a:r>
          </a:p>
          <a:p>
            <a:endParaRPr lang="en-US" sz="16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400" smtClean="0"/>
              <a:t>(CDC, school board, planning, community development, parks, health department)</a:t>
            </a:r>
          </a:p>
          <a:p>
            <a:r>
              <a:rPr lang="en-US" sz="1400" smtClean="0"/>
              <a:t>Leverage</a:t>
            </a:r>
          </a:p>
          <a:p>
            <a:r>
              <a:rPr lang="en-US" sz="1400" smtClean="0"/>
              <a:t>Time limited coordinator positions—describe fxn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222C3-494B-4C43-89F4-DF58F144906F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8FEE9B5-2E65-4671-B707-03D7C6221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5F496-606E-48E4-BA6A-51B244ACB867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A216-7005-4D98-9617-D728882F9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62A88-D399-4A3C-B090-A5C4AFFD5A6E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C16D096-8629-4951-9104-6ECEDBB93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05CD4-8985-4230-9115-D6B8E0F838CC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51AA5-A4E4-4530-949F-93BE9C0B4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1C0D5-20ED-4C30-86FB-92D6FA90E2FE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6AAE266-892C-4531-BC0D-38C05CDEAF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FB623-2A74-4E87-A20A-431D7FD636A9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FE1F0-168F-40E3-BC2A-7A44DB52C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C571D-2261-4D18-8DF3-EC7706601D5A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35FF047-0629-40A5-97BE-3C50DB3C9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873AD5D-84DA-48D7-A383-3707128C8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32167-6E6F-465F-B368-0184680D049C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5AC29-03BD-4EEB-9041-814063390E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DF15D-5FD4-43B7-A48F-73BA1E7DAEA2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C169E-70FC-479E-AA47-CEF8395105A7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F0E0D-5960-4F84-863E-1F176BF0D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7586B-CF18-412E-8AC4-CA4F38EE10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F064C-1141-4F9F-9F78-D2AADE1FB5ED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311BA9-C328-4156-BA7A-6301272B5EE9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BD4975-1969-4334-8502-57E163E87D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aabaker@dekalbcountyga.gov" TargetMode="External"/><Relationship Id="rId2" Type="http://schemas.openxmlformats.org/officeDocument/2006/relationships/hyperlink" Target="mailto:seford@dhr.state.ga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200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defRPr/>
            </a:pPr>
            <a:r>
              <a:rPr lang="en-US" sz="3000" cap="none" smtClean="0"/>
              <a:t>139</a:t>
            </a:r>
            <a:r>
              <a:rPr lang="en-US" sz="3000" cap="none" baseline="30000" smtClean="0"/>
              <a:t>th</a:t>
            </a:r>
            <a:r>
              <a:rPr lang="en-US" sz="3000" cap="none" smtClean="0"/>
              <a:t> American Public Health Association Annual Meeting</a:t>
            </a:r>
          </a:p>
          <a:p>
            <a:pPr eaLnBrk="1" hangingPunct="1">
              <a:lnSpc>
                <a:spcPct val="70000"/>
              </a:lnSpc>
              <a:defRPr/>
            </a:pPr>
            <a:endParaRPr lang="en-US" sz="3000" cap="none" smtClean="0"/>
          </a:p>
          <a:p>
            <a:pPr eaLnBrk="1" hangingPunct="1">
              <a:lnSpc>
                <a:spcPct val="70000"/>
              </a:lnSpc>
              <a:defRPr/>
            </a:pPr>
            <a:r>
              <a:rPr lang="en-US" sz="2700" b="0" cap="none" smtClean="0"/>
              <a:t>S. Elizabeth Ford, M.D., M.B.A.</a:t>
            </a:r>
          </a:p>
          <a:p>
            <a:pPr eaLnBrk="1" hangingPunct="1">
              <a:lnSpc>
                <a:spcPct val="70000"/>
              </a:lnSpc>
              <a:defRPr/>
            </a:pPr>
            <a:r>
              <a:rPr lang="en-US" sz="1200" b="0" cap="none" smtClean="0"/>
              <a:t>District Health Director, DeKalb County</a:t>
            </a:r>
          </a:p>
          <a:p>
            <a:pPr eaLnBrk="1" hangingPunct="1">
              <a:lnSpc>
                <a:spcPct val="70000"/>
              </a:lnSpc>
              <a:defRPr/>
            </a:pPr>
            <a:r>
              <a:rPr lang="en-US" sz="2300" b="0" cap="none" smtClean="0"/>
              <a:t>Andrew A. Baker, AICP</a:t>
            </a:r>
          </a:p>
          <a:p>
            <a:pPr eaLnBrk="1" hangingPunct="1">
              <a:lnSpc>
                <a:spcPct val="70000"/>
              </a:lnSpc>
              <a:defRPr/>
            </a:pPr>
            <a:r>
              <a:rPr lang="en-US" sz="1200" b="0" cap="none" smtClean="0"/>
              <a:t>Interim Director for Planning &amp; Sustainability, DeKalb County</a:t>
            </a:r>
            <a:endParaRPr lang="en-US" sz="2300" b="0" cap="none" smtClean="0"/>
          </a:p>
          <a:p>
            <a:pPr eaLnBrk="1" hangingPunct="1">
              <a:lnSpc>
                <a:spcPct val="70000"/>
              </a:lnSpc>
              <a:defRPr/>
            </a:pPr>
            <a:endParaRPr lang="en-US" sz="1400" cap="none" smtClean="0"/>
          </a:p>
          <a:p>
            <a:pPr eaLnBrk="1" hangingPunct="1">
              <a:lnSpc>
                <a:spcPct val="70000"/>
              </a:lnSpc>
              <a:defRPr/>
            </a:pPr>
            <a:r>
              <a:rPr lang="en-US" sz="1400" cap="none" smtClean="0"/>
              <a:t>November 1, 2011</a:t>
            </a:r>
          </a:p>
          <a:p>
            <a:pPr eaLnBrk="1" hangingPunct="1">
              <a:lnSpc>
                <a:spcPct val="70000"/>
              </a:lnSpc>
              <a:defRPr/>
            </a:pPr>
            <a:endParaRPr lang="en-US" sz="1900" cap="none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8305800" cy="12954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3800" dirty="0" smtClean="0"/>
              <a:t>Crossing Boundaries for Health:  </a:t>
            </a:r>
            <a:br>
              <a:rPr lang="en-US" sz="3800" dirty="0" smtClean="0"/>
            </a:br>
            <a:r>
              <a:rPr lang="en-US" sz="2700" dirty="0" smtClean="0"/>
              <a:t>Effective Planning and Policy Development for Active Living</a:t>
            </a:r>
            <a:endParaRPr lang="en-US" sz="3800" dirty="0" smtClean="0"/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5181600"/>
            <a:ext cx="25146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DeKalb County’s GOAL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endParaRPr lang="en-US" sz="1200" i="1" smtClean="0"/>
          </a:p>
          <a:p>
            <a:pPr algn="ctr" eaLnBrk="1" hangingPunct="1">
              <a:buFont typeface="Wingdings 2" pitchFamily="18" charset="2"/>
              <a:buNone/>
            </a:pPr>
            <a:endParaRPr lang="en-US" sz="24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sz="3200" smtClean="0"/>
              <a:t>Create </a:t>
            </a:r>
            <a:r>
              <a:rPr lang="en-US" sz="3200" b="1" i="1" smtClean="0"/>
              <a:t>sustainable</a:t>
            </a:r>
            <a:r>
              <a:rPr lang="en-US" sz="3200" i="1" smtClean="0"/>
              <a:t> </a:t>
            </a:r>
            <a:r>
              <a:rPr lang="en-US" sz="3200" smtClean="0"/>
              <a:t>improvements in </a:t>
            </a:r>
            <a:r>
              <a:rPr lang="en-US" sz="3200" b="1" i="1" smtClean="0"/>
              <a:t>physical activity </a:t>
            </a:r>
            <a:r>
              <a:rPr lang="en-US" sz="3200" smtClean="0"/>
              <a:t>and </a:t>
            </a:r>
            <a:r>
              <a:rPr lang="en-US" sz="3200" b="1" i="1" smtClean="0"/>
              <a:t>nutrition</a:t>
            </a:r>
            <a:r>
              <a:rPr lang="en-US" sz="3200" smtClean="0"/>
              <a:t> through </a:t>
            </a:r>
            <a:r>
              <a:rPr lang="en-US" sz="3200" i="1" smtClean="0"/>
              <a:t>policy, systems, and environmental changes</a:t>
            </a:r>
            <a:r>
              <a:rPr lang="en-US" sz="3200" smtClean="0"/>
              <a:t>, which </a:t>
            </a:r>
            <a:r>
              <a:rPr lang="en-US" sz="3200" i="1" u="sng" smtClean="0"/>
              <a:t>reduce the risk factors </a:t>
            </a:r>
            <a:r>
              <a:rPr lang="en-US" sz="3200" smtClean="0"/>
              <a:t>of childhood and adult obesity</a:t>
            </a:r>
          </a:p>
          <a:p>
            <a:pPr algn="ctr" eaLnBrk="1" hangingPunct="1"/>
            <a:endParaRPr lang="en-US" sz="1200" i="1" smtClean="0"/>
          </a:p>
          <a:p>
            <a:pPr eaLnBrk="1" hangingPunct="1"/>
            <a:endParaRPr lang="en-US" sz="1200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4800" smtClean="0"/>
              <a:t>BACKGROUND</a:t>
            </a:r>
          </a:p>
          <a:p>
            <a:pPr algn="ctr">
              <a:buFont typeface="Wingdings 2" pitchFamily="18" charset="2"/>
              <a:buNone/>
            </a:pPr>
            <a:endParaRPr lang="en-US" sz="4800" smtClean="0"/>
          </a:p>
          <a:p>
            <a:pPr algn="ctr">
              <a:buFont typeface="Wingdings 2" pitchFamily="18" charset="2"/>
              <a:buNone/>
            </a:pPr>
            <a:r>
              <a:rPr lang="en-US" sz="4800" smtClean="0"/>
              <a:t>“</a:t>
            </a:r>
            <a:r>
              <a:rPr lang="en-US" sz="4800" i="1" smtClean="0"/>
              <a:t>OBESITY IN DEKALB</a:t>
            </a:r>
            <a:r>
              <a:rPr lang="en-US" sz="4800" smtClean="0"/>
              <a:t>”</a:t>
            </a:r>
          </a:p>
          <a:p>
            <a:pPr algn="ctr"/>
            <a:endParaRPr lang="en-US" sz="48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FACTS/NEED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sz="2800" b="1" smtClean="0"/>
              <a:t>According to the Board of Health, DeKalb County’s Top ten leading causes of death:</a:t>
            </a:r>
          </a:p>
          <a:p>
            <a:pPr lvl="1" eaLnBrk="1" hangingPunct="1"/>
            <a:r>
              <a:rPr lang="en-US" sz="2000" smtClean="0"/>
              <a:t>Cardiovascular disease (CVD), </a:t>
            </a:r>
          </a:p>
          <a:p>
            <a:pPr lvl="1" eaLnBrk="1" hangingPunct="1"/>
            <a:r>
              <a:rPr lang="en-US" sz="2000" smtClean="0"/>
              <a:t>Diabetes</a:t>
            </a:r>
          </a:p>
          <a:p>
            <a:pPr lvl="1" eaLnBrk="1" hangingPunct="1"/>
            <a:r>
              <a:rPr lang="en-US" sz="2000" smtClean="0"/>
              <a:t>Stroke </a:t>
            </a:r>
          </a:p>
          <a:p>
            <a:pPr lvl="1" eaLnBrk="1" hangingPunct="1"/>
            <a:r>
              <a:rPr lang="en-US" sz="2000" smtClean="0"/>
              <a:t>Hypertension</a:t>
            </a:r>
          </a:p>
          <a:p>
            <a:pPr lvl="1" eaLnBrk="1" hangingPunct="1"/>
            <a:r>
              <a:rPr lang="en-US" sz="2000" smtClean="0"/>
              <a:t>Cancer</a:t>
            </a:r>
            <a:r>
              <a:rPr lang="en-US" sz="1600" i="1" smtClean="0"/>
              <a:t>                                                                    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i="1" smtClean="0">
                <a:solidFill>
                  <a:schemeClr val="tx1"/>
                </a:solidFill>
              </a:rPr>
              <a:t>Source:  Status of Health Report, 2010</a:t>
            </a:r>
            <a:r>
              <a:rPr lang="en-US" sz="1400" i="1" smtClean="0"/>
              <a:t> </a:t>
            </a:r>
            <a:endParaRPr lang="en-US" sz="1600" i="1" smtClean="0"/>
          </a:p>
          <a:p>
            <a:pPr eaLnBrk="1" hangingPunct="1">
              <a:buFont typeface="Wingdings 2" pitchFamily="18" charset="2"/>
              <a:buNone/>
            </a:pPr>
            <a:endParaRPr lang="en-US" sz="1400" i="1" smtClean="0"/>
          </a:p>
          <a:p>
            <a:pPr algn="ctr" eaLnBrk="1" hangingPunct="1"/>
            <a:r>
              <a:rPr lang="en-US" sz="2800" smtClean="0"/>
              <a:t>By </a:t>
            </a:r>
            <a:r>
              <a:rPr lang="en-US" sz="2800" b="1" i="1" smtClean="0"/>
              <a:t>decreasing obesity, we decrease the risk </a:t>
            </a:r>
            <a:r>
              <a:rPr lang="en-US" sz="2800" smtClean="0"/>
              <a:t>for the some of the leading causes of death in DeKalb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FACTS/NEED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839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z="1800" smtClean="0"/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2800" b="1" smtClean="0"/>
              <a:t>The Growing Trend for Obesity</a:t>
            </a:r>
            <a:endParaRPr lang="en-US" sz="1400" b="1" smtClean="0"/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2200" smtClean="0"/>
              <a:t> 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Between 1997 &amp; 2006,</a:t>
            </a:r>
            <a:r>
              <a:rPr lang="en-US" sz="2400" b="1" smtClean="0"/>
              <a:t> the rate of obesity has doubled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1800" i="1" smtClean="0"/>
              <a:t>	Source: 2007 Obesity Data Summary, GA Department of Community Health</a:t>
            </a:r>
          </a:p>
          <a:p>
            <a:pPr eaLnBrk="1" hangingPunct="1">
              <a:lnSpc>
                <a:spcPct val="90000"/>
              </a:lnSpc>
              <a:spcBef>
                <a:spcPct val="5000"/>
              </a:spcBef>
              <a:buFont typeface="Wingdings 2" pitchFamily="18" charset="2"/>
              <a:buNone/>
            </a:pPr>
            <a:endParaRPr lang="en-US" sz="2400" i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24% of DeKalb County residents are obese</a:t>
            </a:r>
            <a:r>
              <a:rPr lang="en-US" sz="2200" i="1" smtClean="0"/>
              <a:t>     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1800" i="1" smtClean="0"/>
              <a:t>	Source: 2009 BRFSS report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z="1400" i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53% of DeKalb County adults </a:t>
            </a:r>
            <a:r>
              <a:rPr lang="en-US" sz="2200" smtClean="0"/>
              <a:t>do not get the recommended level of physical activity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700" smtClean="0"/>
              <a:t>57% do not believe there are adequate sidewalks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700" smtClean="0"/>
              <a:t>49% report they cannot walk to a grocery store                               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chemeClr val="tx1"/>
                </a:solidFill>
              </a:rPr>
              <a:t>Source: 2007 BRFSS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r>
              <a:rPr lang="en-US" sz="4000" smtClean="0"/>
              <a:t>See For Yourselves…</a:t>
            </a:r>
          </a:p>
        </p:txBody>
      </p:sp>
      <p:pic>
        <p:nvPicPr>
          <p:cNvPr id="21507" name="Content Placeholder 14" descr="Obesity by Zip Code with CHAAs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53000" y="1493838"/>
            <a:ext cx="3733800" cy="4832350"/>
          </a:xfrm>
        </p:spPr>
      </p:pic>
      <p:grpSp>
        <p:nvGrpSpPr>
          <p:cNvPr id="21508" name="Group 6"/>
          <p:cNvGrpSpPr>
            <a:grpSpLocks noGrp="1"/>
          </p:cNvGrpSpPr>
          <p:nvPr>
            <p:ph sz="half" idx="1"/>
          </p:nvPr>
        </p:nvGrpSpPr>
        <p:grpSpPr bwMode="auto">
          <a:xfrm>
            <a:off x="301625" y="1981200"/>
            <a:ext cx="4194175" cy="3919538"/>
            <a:chOff x="1620" y="4760"/>
            <a:chExt cx="8640" cy="5971"/>
          </a:xfrm>
        </p:grpSpPr>
        <p:pic>
          <p:nvPicPr>
            <p:cNvPr id="21510" name="Picture 7" descr="CDC County level obesity estimate 200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20" y="4760"/>
              <a:ext cx="8640" cy="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1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740" y="5300"/>
              <a:ext cx="2340" cy="1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2" name="Rectangle 9"/>
            <p:cNvSpPr>
              <a:spLocks noChangeArrowheads="1"/>
            </p:cNvSpPr>
            <p:nvPr/>
          </p:nvSpPr>
          <p:spPr bwMode="auto">
            <a:xfrm>
              <a:off x="7560" y="5040"/>
              <a:ext cx="2700" cy="18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9" name="TextBox 19"/>
          <p:cNvSpPr txBox="1">
            <a:spLocks noChangeArrowheads="1"/>
          </p:cNvSpPr>
          <p:nvPr/>
        </p:nvSpPr>
        <p:spPr bwMode="auto">
          <a:xfrm>
            <a:off x="914400" y="1524000"/>
            <a:ext cx="2819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GEORGIA OBESITY - 2008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The CPPW A Obesity Grant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55750"/>
            <a:ext cx="8537575" cy="4800600"/>
          </a:xfrm>
        </p:spPr>
        <p:txBody>
          <a:bodyPr/>
          <a:lstStyle/>
          <a:p>
            <a:pPr eaLnBrk="1" hangingPunct="1"/>
            <a:r>
              <a:rPr lang="en-US" b="1" smtClean="0"/>
              <a:t>Affordable Care Act </a:t>
            </a:r>
            <a:r>
              <a:rPr lang="en-US" smtClean="0"/>
              <a:t>(Healthcare Reform) – to reduce obesity through the promotion of physical activity and good nutrition throughout the county with Policy, Systems, and Environmental changes.</a:t>
            </a:r>
          </a:p>
          <a:p>
            <a:pPr eaLnBrk="1" hangingPunct="1"/>
            <a:endParaRPr lang="en-US" sz="1500" smtClean="0"/>
          </a:p>
          <a:p>
            <a:pPr eaLnBrk="1" hangingPunct="1"/>
            <a:r>
              <a:rPr lang="en-US" b="1" smtClean="0"/>
              <a:t>41 funded sites </a:t>
            </a:r>
            <a:r>
              <a:rPr lang="en-US" smtClean="0"/>
              <a:t>around the US.  </a:t>
            </a:r>
            <a:r>
              <a:rPr lang="en-US" u="sng" smtClean="0"/>
              <a:t>Only</a:t>
            </a:r>
            <a:r>
              <a:rPr lang="en-US" smtClean="0"/>
              <a:t> one in the state of GA to receive both CPPW A &amp; B (Tobacco and Obesity) funding</a:t>
            </a:r>
          </a:p>
          <a:p>
            <a:pPr eaLnBrk="1" hangingPunct="1"/>
            <a:endParaRPr lang="en-US" sz="1200" smtClean="0"/>
          </a:p>
          <a:p>
            <a:pPr eaLnBrk="1" hangingPunct="1"/>
            <a:r>
              <a:rPr lang="en-US" smtClean="0"/>
              <a:t>$2.66 million</a:t>
            </a:r>
          </a:p>
          <a:p>
            <a:pPr eaLnBrk="1" hangingPunct="1"/>
            <a:endParaRPr lang="en-US" sz="1200" smtClean="0"/>
          </a:p>
          <a:p>
            <a:pPr eaLnBrk="1" hangingPunct="1"/>
            <a:r>
              <a:rPr lang="en-US" smtClean="0"/>
              <a:t>24-Month Time 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7B9899"/>
                </a:solidFill>
              </a:rPr>
              <a:t>SOLUTIONS???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sz="3200" smtClean="0"/>
              <a:t>Community’s suggestions were short term</a:t>
            </a:r>
          </a:p>
          <a:p>
            <a:r>
              <a:rPr lang="en-US" sz="3200" smtClean="0"/>
              <a:t>DeKalb County needed Long Term Answers</a:t>
            </a:r>
          </a:p>
          <a:p>
            <a:pPr>
              <a:buFont typeface="Wingdings 2" pitchFamily="18" charset="2"/>
              <a:buNone/>
            </a:pPr>
            <a:endParaRPr lang="en-US" sz="2400" smtClean="0"/>
          </a:p>
          <a:p>
            <a:pPr algn="ctr">
              <a:buFont typeface="Wingdings 2" pitchFamily="18" charset="2"/>
              <a:buNone/>
            </a:pPr>
            <a:r>
              <a:rPr lang="en-US" sz="4000" i="1" u="sng" smtClean="0"/>
              <a:t>MASTER ACTIVE LIVING PLAN</a:t>
            </a:r>
          </a:p>
          <a:p>
            <a:pPr lvl="1"/>
            <a:r>
              <a:rPr lang="en-US" sz="2800" smtClean="0"/>
              <a:t>Links destinations with the residents</a:t>
            </a:r>
          </a:p>
          <a:p>
            <a:pPr lvl="1"/>
            <a:r>
              <a:rPr lang="en-US" sz="2800" smtClean="0"/>
              <a:t>Builds upon a foundation  of physical activity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Components of MALP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461375" cy="487362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z="4000" b="1" smtClean="0"/>
              <a:t>Partnerships </a:t>
            </a:r>
          </a:p>
          <a:p>
            <a:pPr eaLnBrk="1" hangingPunct="1"/>
            <a:r>
              <a:rPr lang="en-US" sz="3600" smtClean="0"/>
              <a:t>Board of Health</a:t>
            </a:r>
          </a:p>
          <a:p>
            <a:pPr eaLnBrk="1" hangingPunct="1"/>
            <a:r>
              <a:rPr lang="en-US" sz="3600" smtClean="0"/>
              <a:t>DeKalb County Government </a:t>
            </a:r>
          </a:p>
          <a:p>
            <a:pPr eaLnBrk="1" hangingPunct="1"/>
            <a:r>
              <a:rPr lang="en-US" sz="3600" smtClean="0"/>
              <a:t>DeKalb County schools</a:t>
            </a:r>
          </a:p>
          <a:p>
            <a:pPr eaLnBrk="1" hangingPunct="1"/>
            <a:r>
              <a:rPr lang="en-US" sz="3600" smtClean="0"/>
              <a:t>Community-based organizations </a:t>
            </a:r>
          </a:p>
          <a:p>
            <a:pPr eaLnBrk="1" hangingPunct="1"/>
            <a:r>
              <a:rPr lang="en-US" sz="3600" smtClean="0"/>
              <a:t>Merchant associations</a:t>
            </a:r>
          </a:p>
          <a:p>
            <a:pPr eaLnBrk="1" hangingPunct="1"/>
            <a:r>
              <a:rPr lang="en-US" sz="3600" smtClean="0"/>
              <a:t>Neighborhoods</a:t>
            </a:r>
          </a:p>
          <a:p>
            <a:pPr eaLnBrk="1" hangingPunct="1"/>
            <a:endParaRPr lang="en-US" sz="3600" smtClean="0"/>
          </a:p>
          <a:p>
            <a:pPr eaLnBrk="1" hangingPunct="1">
              <a:buFont typeface="Wingdings 2" pitchFamily="18" charset="2"/>
              <a:buNone/>
            </a:pPr>
            <a:endParaRPr lang="en-US" sz="9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smtClean="0"/>
              <a:t>Components of MALP</a:t>
            </a:r>
          </a:p>
        </p:txBody>
      </p:sp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z="4000" b="1" smtClean="0"/>
              <a:t>Three Main Interventions</a:t>
            </a:r>
          </a:p>
          <a:p>
            <a:pPr algn="ctr" eaLnBrk="1" hangingPunct="1">
              <a:buFont typeface="Wingdings 2" pitchFamily="18" charset="2"/>
              <a:buNone/>
            </a:pPr>
            <a:endParaRPr lang="en-US" sz="1000" b="1" smtClean="0"/>
          </a:p>
          <a:p>
            <a:pPr lvl="1" eaLnBrk="1" hangingPunct="1"/>
            <a:r>
              <a:rPr lang="en-US" sz="3200" smtClean="0"/>
              <a:t>Master Active Living Plan (Planning Department)</a:t>
            </a:r>
          </a:p>
          <a:p>
            <a:pPr lvl="1" eaLnBrk="1" hangingPunct="1"/>
            <a:r>
              <a:rPr lang="en-US" sz="3200" smtClean="0"/>
              <a:t>Safe Routes to School (School System)</a:t>
            </a:r>
          </a:p>
          <a:p>
            <a:pPr lvl="1" eaLnBrk="1" hangingPunct="1"/>
            <a:r>
              <a:rPr lang="en-US" sz="3200" smtClean="0"/>
              <a:t>Master Agriculture and Urban Farm Plan (various)</a:t>
            </a:r>
          </a:p>
          <a:p>
            <a:endParaRPr lang="en-US" sz="32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smtClean="0"/>
              <a:t>Components of MALP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z="4000" b="1" smtClean="0"/>
              <a:t>Two Supporting Interventions</a:t>
            </a:r>
          </a:p>
          <a:p>
            <a:pPr lvl="1" eaLnBrk="1" hangingPunct="1"/>
            <a:r>
              <a:rPr lang="en-US" sz="4000" smtClean="0"/>
              <a:t>Media</a:t>
            </a:r>
          </a:p>
          <a:p>
            <a:pPr lvl="1" eaLnBrk="1" hangingPunct="1"/>
            <a:r>
              <a:rPr lang="en-US" sz="4000" smtClean="0"/>
              <a:t>Evaluation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Master Active Living Plan</a:t>
            </a:r>
            <a:r>
              <a:rPr lang="en-US" smtClean="0">
                <a:solidFill>
                  <a:srgbClr val="7B9899"/>
                </a:solidFill>
              </a:rPr>
              <a:t> 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613775" cy="4797425"/>
          </a:xfrm>
        </p:spPr>
        <p:txBody>
          <a:bodyPr/>
          <a:lstStyle/>
          <a:p>
            <a:pPr eaLnBrk="1" hangingPunct="1"/>
            <a:r>
              <a:rPr lang="en-US" sz="2800" smtClean="0"/>
              <a:t>Countywide Plan affording residents easy access to:</a:t>
            </a:r>
          </a:p>
          <a:p>
            <a:pPr lvl="1" eaLnBrk="1" hangingPunct="1"/>
            <a:r>
              <a:rPr lang="en-US" smtClean="0"/>
              <a:t>Parks, community gardens, recreation centers</a:t>
            </a:r>
          </a:p>
          <a:p>
            <a:pPr lvl="1" eaLnBrk="1" hangingPunct="1"/>
            <a:r>
              <a:rPr lang="en-US" smtClean="0"/>
              <a:t>Schools, libraries, senior facilities, clinics</a:t>
            </a:r>
          </a:p>
          <a:p>
            <a:pPr lvl="1" eaLnBrk="1" hangingPunct="1"/>
            <a:r>
              <a:rPr lang="en-US" smtClean="0"/>
              <a:t>Mixed use activity centers/shopping, MARTA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z="2800" smtClean="0"/>
              <a:t>Through pedestrian friendly linkages such as:</a:t>
            </a:r>
          </a:p>
          <a:p>
            <a:pPr lvl="1" eaLnBrk="1" hangingPunct="1"/>
            <a:r>
              <a:rPr lang="en-US" sz="2000" smtClean="0"/>
              <a:t>Sidewalk, Pedestrian Paths, Safe Routes</a:t>
            </a:r>
          </a:p>
          <a:p>
            <a:pPr lvl="1" eaLnBrk="1" hangingPunct="1"/>
            <a:r>
              <a:rPr lang="en-US" sz="2000" smtClean="0"/>
              <a:t>Bicycle paths and lanes</a:t>
            </a:r>
          </a:p>
          <a:p>
            <a:pPr lvl="1" eaLnBrk="1" hangingPunct="1"/>
            <a:r>
              <a:rPr lang="en-US" sz="2000" smtClean="0"/>
              <a:t>Trails, PATH</a:t>
            </a:r>
          </a:p>
          <a:p>
            <a:pPr lvl="1" eaLnBrk="1" hangingPunct="1"/>
            <a:endParaRPr lang="en-US" sz="20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sz="2800" b="1" i="1" smtClean="0"/>
              <a:t>“Making the healthy choice the easy choice</a:t>
            </a:r>
            <a:r>
              <a:rPr lang="en-US" sz="2800" smtClean="0"/>
              <a:t>”</a:t>
            </a:r>
          </a:p>
          <a:p>
            <a:pPr lvl="1" algn="ctr" eaLnBrk="1" hangingPunct="1">
              <a:buFont typeface="Wingdings" pitchFamily="2" charset="2"/>
              <a:buNone/>
            </a:pPr>
            <a:endParaRPr lang="en-US" sz="26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Conceptual Land Use Map</a:t>
            </a:r>
            <a:endParaRPr lang="en-US" dirty="0"/>
          </a:p>
        </p:txBody>
      </p:sp>
      <p:pic>
        <p:nvPicPr>
          <p:cNvPr id="32770" name="Content Placeholder 4" descr="BOH_2025Concept_Data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876800" y="1443038"/>
            <a:ext cx="4065588" cy="5186362"/>
          </a:xfrm>
        </p:spPr>
      </p:pic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286000"/>
            <a:ext cx="376396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Graphic Example – Zoom View</a:t>
            </a:r>
            <a:endParaRPr lang="en-US" dirty="0"/>
          </a:p>
        </p:txBody>
      </p:sp>
      <p:pic>
        <p:nvPicPr>
          <p:cNvPr id="33794" name="Content Placeholder 3" descr="MALP_Panola_Sale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1568450"/>
            <a:ext cx="7467600" cy="483235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Graphic Example – Zoom View</a:t>
            </a:r>
            <a:endParaRPr lang="en-US" dirty="0"/>
          </a:p>
        </p:txBody>
      </p:sp>
      <p:pic>
        <p:nvPicPr>
          <p:cNvPr id="34818" name="Content Placeholder 3" descr="MALP_Panola_Sale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1568450"/>
            <a:ext cx="7467600" cy="483235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7B9899"/>
                </a:solidFill>
              </a:rPr>
              <a:t>Master Active Living Plan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sz="2800" smtClean="0"/>
              <a:t>Will create a countywide system that integrates a system of walking/biking connections</a:t>
            </a:r>
          </a:p>
          <a:p>
            <a:endParaRPr lang="en-US" sz="1200" smtClean="0"/>
          </a:p>
          <a:p>
            <a:r>
              <a:rPr lang="en-US" sz="2800" smtClean="0"/>
              <a:t>Provide healthy options and alternatives that encourage people to walk, thereby decreasing obesity in the county</a:t>
            </a:r>
          </a:p>
          <a:p>
            <a:pPr>
              <a:buFont typeface="Wingdings 2" pitchFamily="18" charset="2"/>
              <a:buNone/>
            </a:pPr>
            <a:endParaRPr lang="en-US" sz="1200" smtClean="0"/>
          </a:p>
          <a:p>
            <a:r>
              <a:rPr lang="en-US" sz="2800" smtClean="0"/>
              <a:t>Promote healthy eating and healthy lifestyles</a:t>
            </a:r>
          </a:p>
          <a:p>
            <a:pPr>
              <a:buFont typeface="Wingdings 2" pitchFamily="18" charset="2"/>
              <a:buNone/>
            </a:pPr>
            <a:endParaRPr lang="en-US" sz="1200" smtClean="0"/>
          </a:p>
          <a:p>
            <a:r>
              <a:rPr lang="en-US" sz="2800" smtClean="0"/>
              <a:t>Encourage movement away from cars to alternative modes of transportation</a:t>
            </a:r>
          </a:p>
          <a:p>
            <a:endParaRPr lang="en-US" sz="28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7B9899"/>
                </a:solidFill>
              </a:rPr>
              <a:t>Intervention – Board of Education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smtClean="0"/>
              <a:t>Start with schools where community residents have limited or no access to safe, accessible places for physical activity.</a:t>
            </a:r>
          </a:p>
          <a:p>
            <a:r>
              <a:rPr lang="en-US" smtClean="0"/>
              <a:t>Limit unhealthy food/drink availability</a:t>
            </a:r>
          </a:p>
          <a:p>
            <a:r>
              <a:rPr lang="en-US" smtClean="0"/>
              <a:t>Allow neighborhoods/community residents access to recreational facilities (outdoor tracks, fields, playgrounds, and trails) outside of school hours in a phased approach.</a:t>
            </a:r>
          </a:p>
          <a:p>
            <a:r>
              <a:rPr lang="en-US" smtClean="0"/>
              <a:t>Capitalize on Safe Routes to Schools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7B9899"/>
                </a:solidFill>
              </a:rPr>
              <a:t>Master Agriculture and Urban Farms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r>
              <a:rPr lang="en-US" sz="3200" b="1" smtClean="0">
                <a:solidFill>
                  <a:schemeClr val="tx1"/>
                </a:solidFill>
              </a:rPr>
              <a:t>Board of Commissioners</a:t>
            </a:r>
          </a:p>
          <a:p>
            <a:pPr lvl="1"/>
            <a:r>
              <a:rPr lang="en-US" sz="2000" smtClean="0">
                <a:solidFill>
                  <a:schemeClr val="tx1"/>
                </a:solidFill>
              </a:rPr>
              <a:t>Countywide ordinance for community gardens in county owned parks.</a:t>
            </a:r>
          </a:p>
          <a:p>
            <a:pPr lvl="1"/>
            <a:r>
              <a:rPr lang="en-US" sz="2000" smtClean="0">
                <a:solidFill>
                  <a:schemeClr val="tx1"/>
                </a:solidFill>
              </a:rPr>
              <a:t>Gardens in Parks Ordinance will increase healthy food availability through community gardens</a:t>
            </a:r>
          </a:p>
          <a:p>
            <a:pPr lvl="1"/>
            <a:r>
              <a:rPr lang="en-US" sz="2000" smtClean="0">
                <a:solidFill>
                  <a:schemeClr val="tx1"/>
                </a:solidFill>
              </a:rPr>
              <a:t>Increase fresh food opportunities in the Zoning Code Update (honey bees, poultry, gardening in residential districts)</a:t>
            </a:r>
          </a:p>
          <a:p>
            <a:pPr>
              <a:buFont typeface="Wingdings 2" pitchFamily="18" charset="2"/>
              <a:buNone/>
            </a:pPr>
            <a:endParaRPr lang="en-US" sz="1200" smtClean="0"/>
          </a:p>
          <a:p>
            <a:pPr>
              <a:buFont typeface="Wingdings 2" pitchFamily="18" charset="2"/>
              <a:buNone/>
            </a:pPr>
            <a:r>
              <a:rPr lang="en-US" sz="3200" b="1" smtClean="0"/>
              <a:t>   Board of Health</a:t>
            </a:r>
          </a:p>
          <a:p>
            <a:r>
              <a:rPr lang="en-US" sz="2000" smtClean="0"/>
              <a:t>Facilitate the creation and/or expansion of three model Farmer’s Markets and create two model Urban Farms in the county</a:t>
            </a:r>
          </a:p>
          <a:p>
            <a:r>
              <a:rPr lang="en-US" sz="2000" smtClean="0"/>
              <a:t>Develop toolkits and implementing guides to be used to replicate the programs 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Supporting Intervention - Media</a:t>
            </a:r>
            <a:endParaRPr lang="en-US" dirty="0"/>
          </a:p>
        </p:txBody>
      </p:sp>
      <p:sp>
        <p:nvSpPr>
          <p:cNvPr id="38914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lvl="1"/>
            <a:r>
              <a:rPr lang="en-US" sz="2400" smtClean="0">
                <a:solidFill>
                  <a:schemeClr val="tx1"/>
                </a:solidFill>
              </a:rPr>
              <a:t>Promote healthy lifestyle through awareness/education and community events</a:t>
            </a:r>
          </a:p>
          <a:p>
            <a:pPr lvl="1"/>
            <a:r>
              <a:rPr lang="en-US" sz="2400" smtClean="0">
                <a:solidFill>
                  <a:schemeClr val="tx1"/>
                </a:solidFill>
              </a:rPr>
              <a:t>Various Outlets – TV, radio, newspaper, billboards, social networking outlets and public transportation vehicle ads</a:t>
            </a:r>
          </a:p>
          <a:p>
            <a:pPr lvl="1"/>
            <a:r>
              <a:rPr lang="en-US" sz="2400" smtClean="0">
                <a:solidFill>
                  <a:schemeClr val="tx1"/>
                </a:solidFill>
              </a:rPr>
              <a:t>Message “branding” – integrated/complementary messaging of physical activity and nutrition campaign</a:t>
            </a:r>
          </a:p>
          <a:p>
            <a:pPr lvl="1"/>
            <a:r>
              <a:rPr lang="en-US" sz="2400" smtClean="0">
                <a:solidFill>
                  <a:schemeClr val="tx1"/>
                </a:solidFill>
              </a:rPr>
              <a:t>A “Community Campaign: Physical Activity” toolkit and Implementation Guide </a:t>
            </a:r>
          </a:p>
          <a:p>
            <a:pPr lvl="1"/>
            <a:r>
              <a:rPr lang="en-US" sz="2400" smtClean="0">
                <a:solidFill>
                  <a:schemeClr val="tx1"/>
                </a:solidFill>
              </a:rPr>
              <a:t>A “Community Campaign: Healthy Food and Drink Choices”</a:t>
            </a:r>
          </a:p>
          <a:p>
            <a:pPr lvl="1"/>
            <a:r>
              <a:rPr lang="en-US" sz="2400" smtClean="0">
                <a:solidFill>
                  <a:schemeClr val="tx1"/>
                </a:solidFill>
              </a:rPr>
              <a:t>Picture DeKalb Healthy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0962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/>
            <a:endParaRPr lang="en-US" sz="3600" smtClean="0"/>
          </a:p>
          <a:p>
            <a:pPr algn="ctr"/>
            <a:endParaRPr lang="en-US" sz="3600" smtClean="0"/>
          </a:p>
          <a:p>
            <a:pPr algn="ctr">
              <a:buFont typeface="Wingdings 2" pitchFamily="18" charset="2"/>
              <a:buNone/>
            </a:pPr>
            <a:r>
              <a:rPr lang="en-US" sz="4800" smtClean="0"/>
              <a:t>BREAKING DOWN </a:t>
            </a:r>
          </a:p>
          <a:p>
            <a:pPr algn="ctr">
              <a:buFont typeface="Wingdings 2" pitchFamily="18" charset="2"/>
              <a:buNone/>
            </a:pPr>
            <a:r>
              <a:rPr lang="en-US" sz="4800" i="1" smtClean="0"/>
              <a:t>“SILOS”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New Partnerships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sz="1200" i="1" smtClean="0"/>
          </a:p>
          <a:p>
            <a:pPr eaLnBrk="1" hangingPunct="1"/>
            <a:r>
              <a:rPr lang="en-US" sz="3200" smtClean="0"/>
              <a:t>“Think out of the box” -First time (DeKalb County) has tried to directly link:</a:t>
            </a:r>
          </a:p>
          <a:p>
            <a:pPr lvl="1" eaLnBrk="1" hangingPunct="1"/>
            <a:r>
              <a:rPr lang="en-US" sz="3200" b="1" i="1" smtClean="0"/>
              <a:t>Health</a:t>
            </a:r>
            <a:r>
              <a:rPr lang="en-US" sz="3200" smtClean="0"/>
              <a:t> (living, lifestyle, exercise, nutrition)</a:t>
            </a:r>
          </a:p>
          <a:p>
            <a:pPr lvl="1" eaLnBrk="1" hangingPunct="1"/>
            <a:r>
              <a:rPr lang="en-US" sz="3200" b="1" i="1" smtClean="0"/>
              <a:t>Land Planning </a:t>
            </a:r>
            <a:r>
              <a:rPr lang="en-US" sz="3200" smtClean="0"/>
              <a:t>(sustainability, land use, neighborhoods, mixed use activity centers, parks, schools)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7B9899"/>
                </a:solidFill>
              </a:rPr>
              <a:t>Health/Land Use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sz="2400" smtClean="0"/>
              <a:t>DeKalb County developed as a bedroom community to the City of Atlanta (suburban)</a:t>
            </a:r>
          </a:p>
          <a:p>
            <a:r>
              <a:rPr lang="en-US" sz="2400" smtClean="0"/>
              <a:t>Researchers found the people living in sprawling places were likely to weigh more, walk less, and have a greater prevalence of hypertension than people living in communities with more compact development patterns </a:t>
            </a:r>
          </a:p>
          <a:p>
            <a:pPr>
              <a:buFont typeface="Wingdings 2" pitchFamily="18" charset="2"/>
              <a:buNone/>
            </a:pPr>
            <a:r>
              <a:rPr lang="en-US" sz="1600" smtClean="0"/>
              <a:t>	-</a:t>
            </a:r>
            <a:r>
              <a:rPr lang="en-US" sz="1600" i="1" smtClean="0"/>
              <a:t>Source: (Measuring the Health Effects of SPRAWL, McCann &amp; Ewing)</a:t>
            </a:r>
            <a:endParaRPr lang="en-US" sz="1600" smtClean="0"/>
          </a:p>
          <a:p>
            <a:pPr lvl="1"/>
            <a:r>
              <a:rPr lang="en-US" sz="2400" smtClean="0"/>
              <a:t>Dependency on automobile</a:t>
            </a:r>
          </a:p>
          <a:p>
            <a:pPr lvl="1"/>
            <a:r>
              <a:rPr lang="en-US" sz="2400" smtClean="0"/>
              <a:t>Fast-paced lifestyle</a:t>
            </a:r>
          </a:p>
          <a:p>
            <a:pPr lvl="1"/>
            <a:r>
              <a:rPr lang="en-US" sz="2400" smtClean="0"/>
              <a:t>Fast food restaurants, microwave, instant gratification</a:t>
            </a:r>
          </a:p>
          <a:p>
            <a:endParaRPr lang="en-US" sz="240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7B9899"/>
                </a:solidFill>
              </a:rPr>
              <a:t>PROCESS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sz="2400" smtClean="0"/>
              <a:t>INTERNAL</a:t>
            </a:r>
          </a:p>
          <a:p>
            <a:pPr lvl="1"/>
            <a:r>
              <a:rPr lang="en-US" sz="2000" smtClean="0"/>
              <a:t>Core team representatives</a:t>
            </a:r>
          </a:p>
          <a:p>
            <a:pPr lvl="1"/>
            <a:r>
              <a:rPr lang="en-US" sz="2000" smtClean="0"/>
              <a:t>Determination of study areas</a:t>
            </a:r>
          </a:p>
          <a:p>
            <a:pPr lvl="1"/>
            <a:r>
              <a:rPr lang="en-US" sz="2000" smtClean="0"/>
              <a:t>Determination of Demonstration Projects </a:t>
            </a:r>
          </a:p>
          <a:p>
            <a:r>
              <a:rPr lang="en-US" sz="2400" smtClean="0"/>
              <a:t>ADMINISTRATION</a:t>
            </a:r>
          </a:p>
          <a:p>
            <a:pPr lvl="1"/>
            <a:r>
              <a:rPr lang="en-US" sz="2000" smtClean="0"/>
              <a:t>Development of job description </a:t>
            </a:r>
          </a:p>
          <a:p>
            <a:pPr lvl="1"/>
            <a:r>
              <a:rPr lang="en-US" sz="2000" smtClean="0"/>
              <a:t>Development of Request for Proposals </a:t>
            </a:r>
          </a:p>
          <a:p>
            <a:r>
              <a:rPr lang="en-US" sz="2400" smtClean="0"/>
              <a:t>PROFESSIONAL SERVICES</a:t>
            </a:r>
          </a:p>
          <a:p>
            <a:pPr lvl="1"/>
            <a:r>
              <a:rPr lang="en-US" sz="2000" smtClean="0"/>
              <a:t>Follow procurement process</a:t>
            </a:r>
          </a:p>
          <a:p>
            <a:pPr lvl="1"/>
            <a:r>
              <a:rPr lang="en-US" sz="2000" smtClean="0"/>
              <a:t>Launch studies simultaneously</a:t>
            </a:r>
          </a:p>
          <a:p>
            <a:pPr lvl="1"/>
            <a:r>
              <a:rPr lang="en-US" sz="2000" smtClean="0"/>
              <a:t>Community Outreach/Education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7B9899"/>
                </a:solidFill>
              </a:rPr>
              <a:t>DeKalb County’s GOAL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endParaRPr lang="en-US" sz="1200" i="1" smtClean="0"/>
          </a:p>
          <a:p>
            <a:pPr algn="ctr" eaLnBrk="1" hangingPunct="1">
              <a:buFont typeface="Wingdings 2" pitchFamily="18" charset="2"/>
              <a:buNone/>
            </a:pPr>
            <a:endParaRPr lang="en-US" sz="24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sz="3200" smtClean="0"/>
              <a:t>Create </a:t>
            </a:r>
            <a:r>
              <a:rPr lang="en-US" sz="3200" b="1" i="1" smtClean="0"/>
              <a:t>sustainable</a:t>
            </a:r>
            <a:r>
              <a:rPr lang="en-US" sz="3200" i="1" smtClean="0"/>
              <a:t> </a:t>
            </a:r>
            <a:r>
              <a:rPr lang="en-US" sz="3200" smtClean="0"/>
              <a:t>improvements in </a:t>
            </a:r>
            <a:r>
              <a:rPr lang="en-US" sz="3200" b="1" i="1" smtClean="0"/>
              <a:t>physical activity </a:t>
            </a:r>
            <a:r>
              <a:rPr lang="en-US" sz="3200" smtClean="0"/>
              <a:t>and </a:t>
            </a:r>
            <a:r>
              <a:rPr lang="en-US" sz="3200" b="1" i="1" smtClean="0"/>
              <a:t>nutrition</a:t>
            </a:r>
            <a:r>
              <a:rPr lang="en-US" sz="3200" smtClean="0"/>
              <a:t> through </a:t>
            </a:r>
            <a:r>
              <a:rPr lang="en-US" sz="3200" i="1" smtClean="0"/>
              <a:t>policy, systems, and environmental changes</a:t>
            </a:r>
            <a:r>
              <a:rPr lang="en-US" sz="3200" smtClean="0"/>
              <a:t>, which </a:t>
            </a:r>
            <a:r>
              <a:rPr lang="en-US" sz="3200" i="1" u="sng" smtClean="0"/>
              <a:t>reduce the risk factors </a:t>
            </a:r>
            <a:r>
              <a:rPr lang="en-US" sz="3200" smtClean="0"/>
              <a:t>of childhood and adult obesity.</a:t>
            </a:r>
          </a:p>
          <a:p>
            <a:pPr algn="ctr" eaLnBrk="1" hangingPunct="1"/>
            <a:endParaRPr lang="en-US" sz="1200" i="1" smtClean="0"/>
          </a:p>
          <a:p>
            <a:pPr eaLnBrk="1" hangingPunct="1"/>
            <a:endParaRPr lang="en-US" sz="1200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7B9899"/>
                </a:solidFill>
              </a:rPr>
              <a:t>Questions???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0"/>
            <a:ext cx="8504238" cy="4572000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609600" y="17526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sz="3200">
                <a:latin typeface="Georgia" pitchFamily="18" charset="0"/>
              </a:rPr>
              <a:t>S. Elizabeth Ford, M.D., M.B.A.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sz="3200" i="1">
                <a:latin typeface="Georgia" pitchFamily="18" charset="0"/>
                <a:hlinkClick r:id="rId2"/>
              </a:rPr>
              <a:t>seford@dhr.state.ga.us</a:t>
            </a:r>
            <a:endParaRPr lang="en-US" sz="3200" i="1">
              <a:latin typeface="Georgia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en-US" sz="800" i="1">
              <a:latin typeface="Georgia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sz="3200" i="1">
                <a:latin typeface="Georgia" pitchFamily="18" charset="0"/>
              </a:rPr>
              <a:t>www.dekalbhealth.net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457200" y="4419600"/>
            <a:ext cx="8001000" cy="175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sz="3200">
                <a:latin typeface="Georgia" pitchFamily="18" charset="0"/>
              </a:rPr>
              <a:t>Andrew A. Baker, AICP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sz="3200">
                <a:latin typeface="Georgia" pitchFamily="18" charset="0"/>
                <a:hlinkClick r:id="rId3"/>
              </a:rPr>
              <a:t>aabaker@dekalbcountyga.gov</a:t>
            </a:r>
            <a:endParaRPr lang="en-US" sz="3200"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3200"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2419</TotalTime>
  <Words>929</Words>
  <Application>Microsoft Office PowerPoint</Application>
  <PresentationFormat>On-screen Show (4:3)</PresentationFormat>
  <Paragraphs>174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12</vt:i4>
      </vt:variant>
      <vt:variant>
        <vt:lpstr>Slide Titles</vt:lpstr>
      </vt:variant>
      <vt:variant>
        <vt:i4>25</vt:i4>
      </vt:variant>
    </vt:vector>
  </HeadingPairs>
  <TitlesOfParts>
    <vt:vector size="42" baseType="lpstr">
      <vt:lpstr>Arial</vt:lpstr>
      <vt:lpstr>Georgia</vt:lpstr>
      <vt:lpstr>Wingdings 2</vt:lpstr>
      <vt:lpstr>Wingdings</vt:lpstr>
      <vt:lpstr>Calibri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Civic</vt:lpstr>
      <vt:lpstr>Crossing Boundaries for Health:   Effective Planning and Policy Development for Active Living</vt:lpstr>
      <vt:lpstr>DeKalb County’s GOAL</vt:lpstr>
      <vt:lpstr>Slide 3</vt:lpstr>
      <vt:lpstr>FACTS/NEED</vt:lpstr>
      <vt:lpstr>FACTS/NEED</vt:lpstr>
      <vt:lpstr>See For Yourselves…</vt:lpstr>
      <vt:lpstr>The CPPW A Obesity Grant</vt:lpstr>
      <vt:lpstr>SOLUTIONS???</vt:lpstr>
      <vt:lpstr>Components of MALP</vt:lpstr>
      <vt:lpstr>Components of MALP</vt:lpstr>
      <vt:lpstr>Components of MALP</vt:lpstr>
      <vt:lpstr>Master Active Living Plan </vt:lpstr>
      <vt:lpstr>Conceptual Land Use Map</vt:lpstr>
      <vt:lpstr>Graphic Example – Zoom View</vt:lpstr>
      <vt:lpstr>Graphic Example – Zoom View</vt:lpstr>
      <vt:lpstr>Master Active Living Plan</vt:lpstr>
      <vt:lpstr>Intervention – Board of Education</vt:lpstr>
      <vt:lpstr>Master Agriculture and Urban Farms</vt:lpstr>
      <vt:lpstr>Supporting Intervention - Media</vt:lpstr>
      <vt:lpstr>Slide 20</vt:lpstr>
      <vt:lpstr>New Partnerships</vt:lpstr>
      <vt:lpstr>Health/Land Use</vt:lpstr>
      <vt:lpstr>PROCESS</vt:lpstr>
      <vt:lpstr>DeKalb County’s GOAL</vt:lpstr>
      <vt:lpstr>Questions???</vt:lpstr>
    </vt:vector>
  </TitlesOfParts>
  <Company>DeKalb County, Georgia: Planning &amp; Development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Communities  Putting Prevention to Work</dc:title>
  <dc:creator>Andrew A. Baker</dc:creator>
  <cp:lastModifiedBy>mdbasil</cp:lastModifiedBy>
  <cp:revision>129</cp:revision>
  <dcterms:created xsi:type="dcterms:W3CDTF">2010-09-24T19:00:30Z</dcterms:created>
  <dcterms:modified xsi:type="dcterms:W3CDTF">2011-10-19T15:21:13Z</dcterms:modified>
</cp:coreProperties>
</file>