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7"/>
  </p:notes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25F95-235B-4168-88BC-A1E80B1327F4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D0CF4-46A9-46FC-9C21-DEF490AA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39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922E9-705F-411A-84A4-4DB5C8DEC6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9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>
            <a:lvl1pPr>
              <a:defRPr>
                <a:latin typeface="Adobe Caslon Pro Bold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orbe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</a:lstStyle>
          <a:p>
            <a:pPr>
              <a:defRPr/>
            </a:pPr>
            <a:fld id="{8115BFEF-0B9D-4531-BE78-3C5C35730209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39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9CF11-BF52-4381-B664-FFC4176895C1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90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406900"/>
            <a:ext cx="8839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C30B1-5AFA-47F1-88ED-28F17A6C7C61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10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8B6BF-E36A-476B-B71C-CCD1A0193542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46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AAAFC-8DF9-4C7D-98C3-F71430BE17C5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7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2D373-76FC-46B8-B681-465931FE10B2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93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3FDDA-53C5-439A-9563-69368E9A03B9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8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050"/>
            <a:ext cx="34655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941AB-F1D2-49C4-8820-64E7A8ED5FDB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941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C8373-7AC2-46A0-B970-5DAFB5814952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82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637DA-4355-4DA0-978C-821063E0905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5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86A1-3D8C-4744-A461-1FBB7A68F9FF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893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>
            <a:lvl1pPr>
              <a:defRPr>
                <a:latin typeface="Adobe Caslon Pro Bold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orbe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</a:lstStyle>
          <a:p>
            <a:pPr>
              <a:defRPr/>
            </a:pPr>
            <a:fld id="{8115BFEF-0B9D-4531-BE78-3C5C35730209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534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9CF11-BF52-4381-B664-FFC4176895C1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152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406900"/>
            <a:ext cx="8839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C30B1-5AFA-47F1-88ED-28F17A6C7C61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777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8B6BF-E36A-476B-B71C-CCD1A0193542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23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AAAFC-8DF9-4C7D-98C3-F71430BE17C5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687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2D373-76FC-46B8-B681-465931FE10B2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036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3FDDA-53C5-439A-9563-69368E9A03B9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4210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050"/>
            <a:ext cx="34655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941AB-F1D2-49C4-8820-64E7A8ED5FDB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961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C8373-7AC2-46A0-B970-5DAFB5814952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29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637DA-4355-4DA0-978C-821063E0905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261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86A1-3D8C-4744-A461-1FBB7A68F9FF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4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274638"/>
            <a:ext cx="9144000" cy="1143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Corbe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Corbel" pitchFamily="34" charset="0"/>
              </a:defRPr>
            </a:lvl1pPr>
          </a:lstStyle>
          <a:p>
            <a:pPr>
              <a:defRPr/>
            </a:pPr>
            <a:fld id="{373880EA-A83F-4C8D-AA0B-79D39BB97855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9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2">
              <a:lumMod val="75000"/>
            </a:schemeClr>
          </a:solidFill>
          <a:latin typeface="Adobe Caslon Pro Bold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95000"/>
            <a:lumOff val="5000"/>
          </a:schemeClr>
        </a:buClr>
        <a:buFont typeface="Arial" charset="0"/>
        <a:buChar char="•"/>
        <a:defRPr sz="3200" kern="1200">
          <a:solidFill>
            <a:schemeClr val="tx1"/>
          </a:solidFill>
          <a:latin typeface="Corbel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4">
            <a:lumMod val="50000"/>
          </a:schemeClr>
        </a:buClr>
        <a:buFont typeface="Arial" charset="0"/>
        <a:buChar char="–"/>
        <a:defRPr sz="2800" kern="1200">
          <a:solidFill>
            <a:schemeClr val="tx1"/>
          </a:solidFill>
          <a:latin typeface="Corbel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85000"/>
            <a:lumOff val="15000"/>
          </a:schemeClr>
        </a:buClr>
        <a:buFont typeface="Arial" charset="0"/>
        <a:buChar char="•"/>
        <a:defRPr sz="2400" kern="1200">
          <a:solidFill>
            <a:schemeClr val="tx1"/>
          </a:solidFill>
          <a:latin typeface="Corbel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3">
            <a:lumMod val="75000"/>
          </a:schemeClr>
        </a:buClr>
        <a:buFont typeface="Arial" charset="0"/>
        <a:buChar char="–"/>
        <a:defRPr sz="2000" kern="1200">
          <a:solidFill>
            <a:schemeClr val="tx1"/>
          </a:solidFill>
          <a:latin typeface="Corbel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85000"/>
            <a:lumOff val="15000"/>
          </a:schemeClr>
        </a:buClr>
        <a:buFont typeface="Arial" charset="0"/>
        <a:buChar char="»"/>
        <a:defRPr sz="2000" kern="1200">
          <a:solidFill>
            <a:schemeClr val="tx1"/>
          </a:solidFill>
          <a:latin typeface="Corbe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274638"/>
            <a:ext cx="9144000" cy="1143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Corbe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Corbel" pitchFamily="34" charset="0"/>
              </a:defRPr>
            </a:lvl1pPr>
          </a:lstStyle>
          <a:p>
            <a:pPr>
              <a:defRPr/>
            </a:pPr>
            <a:fld id="{373880EA-A83F-4C8D-AA0B-79D39BB97855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6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2">
              <a:lumMod val="75000"/>
            </a:schemeClr>
          </a:solidFill>
          <a:latin typeface="Adobe Caslon Pro Bold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95000"/>
            <a:lumOff val="5000"/>
          </a:schemeClr>
        </a:buClr>
        <a:buFont typeface="Arial" charset="0"/>
        <a:buChar char="•"/>
        <a:defRPr sz="3200" kern="1200">
          <a:solidFill>
            <a:schemeClr val="tx1"/>
          </a:solidFill>
          <a:latin typeface="Corbel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4">
            <a:lumMod val="50000"/>
          </a:schemeClr>
        </a:buClr>
        <a:buFont typeface="Arial" charset="0"/>
        <a:buChar char="–"/>
        <a:defRPr sz="2800" kern="1200">
          <a:solidFill>
            <a:schemeClr val="tx1"/>
          </a:solidFill>
          <a:latin typeface="Corbel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85000"/>
            <a:lumOff val="15000"/>
          </a:schemeClr>
        </a:buClr>
        <a:buFont typeface="Arial" charset="0"/>
        <a:buChar char="•"/>
        <a:defRPr sz="2400" kern="1200">
          <a:solidFill>
            <a:schemeClr val="tx1"/>
          </a:solidFill>
          <a:latin typeface="Corbel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3">
            <a:lumMod val="75000"/>
          </a:schemeClr>
        </a:buClr>
        <a:buFont typeface="Arial" charset="0"/>
        <a:buChar char="–"/>
        <a:defRPr sz="2000" kern="1200">
          <a:solidFill>
            <a:schemeClr val="tx1"/>
          </a:solidFill>
          <a:latin typeface="Corbel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85000"/>
            <a:lumOff val="15000"/>
          </a:schemeClr>
        </a:buClr>
        <a:buFont typeface="Arial" charset="0"/>
        <a:buChar char="»"/>
        <a:defRPr sz="2000" kern="1200">
          <a:solidFill>
            <a:schemeClr val="tx1"/>
          </a:solidFill>
          <a:latin typeface="Corbe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8077200" cy="2286001"/>
          </a:xfrm>
        </p:spPr>
        <p:txBody>
          <a:bodyPr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600" dirty="0">
                <a:ea typeface="Calibri"/>
                <a:cs typeface="Times New Roman"/>
              </a:rPr>
              <a:t>Community Nursing Coalitions (CNC): An Academic-Community Partnership Model</a:t>
            </a:r>
            <a:br>
              <a:rPr lang="en-US" sz="3600" dirty="0">
                <a:ea typeface="Calibri"/>
                <a:cs typeface="Times New Roman"/>
              </a:rPr>
            </a:br>
            <a:r>
              <a:rPr lang="en-US" sz="3600" dirty="0" smtClean="0">
                <a:ea typeface="Calibri"/>
                <a:cs typeface="Times New Roman"/>
              </a:rPr>
              <a:t>APHA 139</a:t>
            </a:r>
            <a:r>
              <a:rPr lang="en-US" sz="3600" baseline="30000" dirty="0" smtClean="0">
                <a:ea typeface="Calibri"/>
                <a:cs typeface="Times New Roman"/>
              </a:rPr>
              <a:t>th</a:t>
            </a:r>
            <a:r>
              <a:rPr lang="en-US" sz="3600" dirty="0" smtClean="0">
                <a:ea typeface="Calibri"/>
                <a:cs typeface="Times New Roman"/>
              </a:rPr>
              <a:t> Annual Meeting and Expo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10000"/>
            <a:ext cx="8001000" cy="2362200"/>
          </a:xfrm>
        </p:spPr>
        <p:txBody>
          <a:bodyPr>
            <a:normAutofit/>
          </a:bodyPr>
          <a:lstStyle/>
          <a:p>
            <a:r>
              <a:rPr lang="en-US" dirty="0" smtClean="0"/>
              <a:t>UCF College of Nursing</a:t>
            </a:r>
            <a:endParaRPr lang="en-US" dirty="0" smtClean="0"/>
          </a:p>
          <a:p>
            <a:r>
              <a:rPr lang="en-US" dirty="0" smtClean="0"/>
              <a:t>Norma Conner, PhD, </a:t>
            </a:r>
            <a:r>
              <a:rPr lang="en-US" dirty="0" smtClean="0"/>
              <a:t>RN</a:t>
            </a:r>
          </a:p>
          <a:p>
            <a:r>
              <a:rPr lang="en-US" dirty="0"/>
              <a:t>Angeline Bushy, PhD, RN</a:t>
            </a:r>
            <a:endParaRPr lang="en-US" dirty="0" smtClean="0"/>
          </a:p>
          <a:p>
            <a:r>
              <a:rPr lang="en-US" dirty="0" smtClean="0"/>
              <a:t>Maria Stahl, RN, MSN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615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ea typeface="Calibri"/>
                <a:cs typeface="Times New Roman"/>
              </a:rPr>
              <a:t>Nursing Programs:</a:t>
            </a:r>
          </a:p>
          <a:p>
            <a:pPr marL="40005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ea typeface="Calibri"/>
                <a:cs typeface="Times New Roman"/>
              </a:rPr>
              <a:t>Limited </a:t>
            </a:r>
            <a:r>
              <a:rPr lang="en-US" dirty="0">
                <a:ea typeface="Calibri"/>
                <a:cs typeface="Times New Roman"/>
              </a:rPr>
              <a:t>student admissions </a:t>
            </a:r>
          </a:p>
          <a:p>
            <a:pPr marL="40005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a typeface="Calibri"/>
                <a:cs typeface="Times New Roman"/>
              </a:rPr>
              <a:t>I</a:t>
            </a:r>
            <a:r>
              <a:rPr lang="en-US" dirty="0" smtClean="0">
                <a:ea typeface="Calibri"/>
                <a:cs typeface="Times New Roman"/>
              </a:rPr>
              <a:t>nsufficient </a:t>
            </a:r>
            <a:r>
              <a:rPr lang="en-US" dirty="0">
                <a:ea typeface="Calibri"/>
                <a:cs typeface="Times New Roman"/>
              </a:rPr>
              <a:t>sites for clinical </a:t>
            </a:r>
            <a:r>
              <a:rPr lang="en-US" dirty="0" smtClean="0">
                <a:ea typeface="Calibri"/>
                <a:cs typeface="Times New Roman"/>
              </a:rPr>
              <a:t>placements</a:t>
            </a: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ea typeface="Calibri"/>
                <a:cs typeface="Times New Roman"/>
              </a:rPr>
              <a:t>Community/Public Health Agencies  </a:t>
            </a:r>
          </a:p>
          <a:p>
            <a:pPr marL="40005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a typeface="Calibri"/>
                <a:cs typeface="Times New Roman"/>
              </a:rPr>
              <a:t>E</a:t>
            </a:r>
            <a:r>
              <a:rPr lang="en-US" dirty="0" smtClean="0">
                <a:ea typeface="Calibri"/>
                <a:cs typeface="Times New Roman"/>
              </a:rPr>
              <a:t>xtensive </a:t>
            </a:r>
            <a:r>
              <a:rPr lang="en-US" dirty="0">
                <a:ea typeface="Calibri"/>
                <a:cs typeface="Times New Roman"/>
              </a:rPr>
              <a:t>funding cuts </a:t>
            </a:r>
            <a:r>
              <a:rPr lang="en-US" dirty="0" smtClean="0">
                <a:ea typeface="Calibri"/>
                <a:cs typeface="Times New Roman"/>
              </a:rPr>
              <a:t> </a:t>
            </a:r>
          </a:p>
          <a:p>
            <a:pPr marL="40005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ea typeface="Calibri"/>
                <a:cs typeface="Times New Roman"/>
              </a:rPr>
              <a:t>Loss </a:t>
            </a:r>
            <a:r>
              <a:rPr lang="en-US" dirty="0">
                <a:ea typeface="Calibri"/>
                <a:cs typeface="Times New Roman"/>
              </a:rPr>
              <a:t>of  personnel and </a:t>
            </a:r>
            <a:r>
              <a:rPr lang="en-US" dirty="0" smtClean="0">
                <a:ea typeface="Calibri"/>
                <a:cs typeface="Times New Roman"/>
              </a:rPr>
              <a:t>resources</a:t>
            </a:r>
          </a:p>
          <a:p>
            <a:pPr marL="40005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ea typeface="Calibri"/>
                <a:cs typeface="Times New Roman"/>
              </a:rPr>
              <a:t>Continued &amp; expanded programming to meet growing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71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University of Central Florida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solidFill>
                  <a:prstClr val="black"/>
                </a:solidFill>
                <a:ea typeface="+mj-ea"/>
                <a:cs typeface="+mj-cs"/>
              </a:rPr>
              <a:t>Community Nursing Coalitions </a:t>
            </a:r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(CNCs) 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16 in 5 Central Florida Counties </a:t>
            </a:r>
          </a:p>
          <a:p>
            <a:pPr lvl="2"/>
            <a:r>
              <a:rPr lang="en-US" sz="2800" dirty="0" smtClean="0">
                <a:solidFill>
                  <a:prstClr val="black"/>
                </a:solidFill>
                <a:ea typeface="+mj-ea"/>
                <a:cs typeface="+mj-cs"/>
              </a:rPr>
              <a:t>Orange, Seminole, Flagler, Volusia &amp; Brevard 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12-13 students assigned</a:t>
            </a:r>
            <a:r>
              <a:rPr lang="en-US" dirty="0" smtClean="0"/>
              <a:t>/per 1 faculty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Located in culturally diverse, medically underserved population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Coordinator of Community Coalitions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Over 100 community agencies</a:t>
            </a:r>
          </a:p>
        </p:txBody>
      </p:sp>
    </p:spTree>
    <p:extLst>
      <p:ext uri="{BB962C8B-B14F-4D97-AF65-F5344CB8AC3E}">
        <p14:creationId xmlns:p14="http://schemas.microsoft.com/office/powerpoint/2010/main" val="4238894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First semester juniors</a:t>
            </a:r>
          </a:p>
          <a:p>
            <a:r>
              <a:rPr lang="en-US" dirty="0" smtClean="0"/>
              <a:t>Community Health Nursing Theory (3 cred.)</a:t>
            </a:r>
          </a:p>
          <a:p>
            <a:r>
              <a:rPr lang="en-US" dirty="0" smtClean="0"/>
              <a:t>Community Health Nursing Clinical (2 cred.)</a:t>
            </a:r>
          </a:p>
          <a:p>
            <a:pPr lvl="1"/>
            <a:r>
              <a:rPr lang="en-US" dirty="0" smtClean="0"/>
              <a:t>90 hours</a:t>
            </a:r>
          </a:p>
          <a:p>
            <a:pPr marL="0" indent="0">
              <a:buNone/>
            </a:pPr>
            <a:r>
              <a:rPr lang="en-US" dirty="0" smtClean="0"/>
              <a:t>Final semester seniors</a:t>
            </a:r>
          </a:p>
          <a:p>
            <a:r>
              <a:rPr lang="en-US" dirty="0" smtClean="0"/>
              <a:t>Public Health Nursing Theory (2 cred.)</a:t>
            </a:r>
          </a:p>
          <a:p>
            <a:r>
              <a:rPr lang="en-US" dirty="0" smtClean="0"/>
              <a:t>Public Health Nursing Clinical (1 cred.)</a:t>
            </a:r>
          </a:p>
          <a:p>
            <a:pPr lvl="1"/>
            <a:r>
              <a:rPr lang="en-US" dirty="0" smtClean="0"/>
              <a:t>45 hours</a:t>
            </a:r>
          </a:p>
          <a:p>
            <a:r>
              <a:rPr lang="en-US" dirty="0" smtClean="0"/>
              <a:t>Clinical courses are Service Learning Designated</a:t>
            </a:r>
          </a:p>
        </p:txBody>
      </p:sp>
    </p:spTree>
    <p:extLst>
      <p:ext uri="{BB962C8B-B14F-4D97-AF65-F5344CB8AC3E}">
        <p14:creationId xmlns:p14="http://schemas.microsoft.com/office/powerpoint/2010/main" val="4234880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Community free clinics</a:t>
            </a:r>
          </a:p>
          <a:p>
            <a:r>
              <a:rPr lang="en-US" dirty="0" smtClean="0"/>
              <a:t>Primary Care Access Network Clinics</a:t>
            </a:r>
          </a:p>
          <a:p>
            <a:r>
              <a:rPr lang="en-US" dirty="0" smtClean="0"/>
              <a:t>Elementary, Middle, High Schools</a:t>
            </a:r>
          </a:p>
          <a:p>
            <a:r>
              <a:rPr lang="en-US" dirty="0" smtClean="0"/>
              <a:t>Memory Clinics</a:t>
            </a:r>
          </a:p>
          <a:p>
            <a:r>
              <a:rPr lang="en-US" dirty="0" smtClean="0"/>
              <a:t>Homeless Shelters</a:t>
            </a:r>
          </a:p>
          <a:p>
            <a:r>
              <a:rPr lang="en-US" dirty="0" smtClean="0"/>
              <a:t>Boys and Girls Clubs</a:t>
            </a:r>
          </a:p>
          <a:p>
            <a:r>
              <a:rPr lang="en-US" dirty="0" smtClean="0"/>
              <a:t>Head Start</a:t>
            </a:r>
          </a:p>
          <a:p>
            <a:r>
              <a:rPr lang="en-US" dirty="0" smtClean="0"/>
              <a:t>American Lung Association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59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457200"/>
            <a:r>
              <a:rPr lang="en-US" dirty="0" smtClean="0"/>
              <a:t>Preschools</a:t>
            </a:r>
          </a:p>
          <a:p>
            <a:pPr marL="514350" indent="-457200"/>
            <a:r>
              <a:rPr lang="en-US" dirty="0" smtClean="0"/>
              <a:t>Health Departments</a:t>
            </a:r>
          </a:p>
          <a:p>
            <a:pPr marL="514350" indent="-457200"/>
            <a:r>
              <a:rPr lang="en-US" dirty="0" smtClean="0"/>
              <a:t>Senior Meals on Wheels/Congregate Meal Sites</a:t>
            </a:r>
          </a:p>
          <a:p>
            <a:pPr marL="514350" indent="-457200"/>
            <a:r>
              <a:rPr lang="en-US" dirty="0" smtClean="0"/>
              <a:t>Recreation Centers</a:t>
            </a:r>
          </a:p>
          <a:p>
            <a:pPr marL="514350" indent="-457200"/>
            <a:r>
              <a:rPr lang="en-US" dirty="0" smtClean="0"/>
              <a:t>Caregiver Support Organization</a:t>
            </a:r>
          </a:p>
          <a:p>
            <a:pPr marL="514350" indent="-457200"/>
            <a:r>
              <a:rPr lang="en-US" dirty="0" smtClean="0"/>
              <a:t>Services to meet specialized client needs</a:t>
            </a:r>
          </a:p>
          <a:p>
            <a:pPr marL="514350" indent="-457200"/>
            <a:r>
              <a:rPr lang="en-US" dirty="0" smtClean="0"/>
              <a:t>Literacy Center</a:t>
            </a:r>
          </a:p>
          <a:p>
            <a:pPr marL="514350" indent="-457200"/>
            <a:r>
              <a:rPr lang="en-US" dirty="0" smtClean="0"/>
              <a:t>Hispanic </a:t>
            </a:r>
            <a:r>
              <a:rPr lang="en-US" dirty="0"/>
              <a:t>H</a:t>
            </a:r>
            <a:r>
              <a:rPr lang="en-US" dirty="0" smtClean="0"/>
              <a:t>ealth Initiative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929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Times New Roman"/>
              </a:rPr>
              <a:t>Area Health Education Center (AHEC) funding</a:t>
            </a:r>
          </a:p>
          <a:p>
            <a:pPr marL="0" indent="0">
              <a:buNone/>
            </a:pPr>
            <a:endParaRPr lang="en-US" dirty="0" smtClean="0">
              <a:cs typeface="Times New Roman"/>
            </a:endParaRPr>
          </a:p>
          <a:p>
            <a:r>
              <a:rPr lang="en-US" dirty="0" smtClean="0">
                <a:cs typeface="Times New Roman"/>
              </a:rPr>
              <a:t>Community Agency Foundation Funds</a:t>
            </a:r>
          </a:p>
          <a:p>
            <a:pPr marL="0" indent="0">
              <a:buNone/>
            </a:pPr>
            <a:endParaRPr lang="en-US" dirty="0" smtClean="0">
              <a:cs typeface="Times New Roman"/>
            </a:endParaRPr>
          </a:p>
          <a:p>
            <a:r>
              <a:rPr lang="en-US" dirty="0" smtClean="0">
                <a:cs typeface="Times New Roman"/>
              </a:rPr>
              <a:t>Corporate Entity Grant Foundation Funding</a:t>
            </a:r>
          </a:p>
          <a:p>
            <a:pPr marL="0" indent="0">
              <a:buNone/>
            </a:pPr>
            <a:endParaRPr lang="en-US" dirty="0" smtClean="0">
              <a:cs typeface="Times New Roman"/>
            </a:endParaRPr>
          </a:p>
          <a:p>
            <a:r>
              <a:rPr lang="en-US" dirty="0" smtClean="0">
                <a:cs typeface="Times New Roman"/>
              </a:rPr>
              <a:t>Private Donation Funding from residents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55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resources </a:t>
            </a:r>
          </a:p>
          <a:p>
            <a:pPr lvl="1"/>
            <a:r>
              <a:rPr lang="en-US" dirty="0" smtClean="0"/>
              <a:t>My Plate</a:t>
            </a:r>
          </a:p>
          <a:p>
            <a:pPr lvl="1"/>
            <a:r>
              <a:rPr lang="en-US" dirty="0" smtClean="0"/>
              <a:t>Hand-washing kits </a:t>
            </a:r>
          </a:p>
          <a:p>
            <a:pPr lvl="1"/>
            <a:r>
              <a:rPr lang="en-US" dirty="0" smtClean="0"/>
              <a:t>Sympathy Belly</a:t>
            </a:r>
          </a:p>
          <a:p>
            <a:pPr lvl="1"/>
            <a:r>
              <a:rPr lang="en-US" dirty="0" smtClean="0"/>
              <a:t>Brain Model</a:t>
            </a:r>
          </a:p>
          <a:p>
            <a:pPr lvl="1"/>
            <a:r>
              <a:rPr lang="en-US" dirty="0" smtClean="0"/>
              <a:t>Breast Models/Geriatric Model</a:t>
            </a:r>
          </a:p>
          <a:p>
            <a:pPr lvl="1"/>
            <a:r>
              <a:rPr lang="en-US" dirty="0" smtClean="0"/>
              <a:t>Bright Futures Books</a:t>
            </a:r>
          </a:p>
          <a:p>
            <a:pPr lvl="1"/>
            <a:r>
              <a:rPr lang="en-US" dirty="0" smtClean="0"/>
              <a:t>Dental Health Model</a:t>
            </a:r>
          </a:p>
        </p:txBody>
      </p:sp>
    </p:spTree>
    <p:extLst>
      <p:ext uri="{BB962C8B-B14F-4D97-AF65-F5344CB8AC3E}">
        <p14:creationId xmlns:p14="http://schemas.microsoft.com/office/powerpoint/2010/main" val="1042959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Away Supplies</a:t>
            </a:r>
          </a:p>
          <a:p>
            <a:pPr lvl="1"/>
            <a:r>
              <a:rPr lang="en-US" dirty="0" smtClean="0"/>
              <a:t>Tooth care kits</a:t>
            </a:r>
          </a:p>
          <a:p>
            <a:pPr lvl="1"/>
            <a:r>
              <a:rPr lang="en-US" dirty="0" smtClean="0"/>
              <a:t>Jump Ropes</a:t>
            </a:r>
          </a:p>
          <a:p>
            <a:pPr lvl="1"/>
            <a:r>
              <a:rPr lang="en-US" dirty="0" smtClean="0"/>
              <a:t>Measuring cups</a:t>
            </a:r>
          </a:p>
          <a:p>
            <a:pPr lvl="1"/>
            <a:r>
              <a:rPr lang="en-US" dirty="0" smtClean="0"/>
              <a:t>Pamphlets/stickers</a:t>
            </a:r>
          </a:p>
          <a:p>
            <a:pPr lvl="1"/>
            <a:r>
              <a:rPr lang="en-US" dirty="0" smtClean="0"/>
              <a:t>Sun safety kits</a:t>
            </a:r>
          </a:p>
          <a:p>
            <a:pPr lvl="1"/>
            <a:r>
              <a:rPr lang="en-US" dirty="0" smtClean="0"/>
              <a:t>Pedometers</a:t>
            </a:r>
          </a:p>
          <a:p>
            <a:pPr lvl="1"/>
            <a:r>
              <a:rPr lang="en-US" dirty="0" smtClean="0"/>
              <a:t>Food serving magnets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705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 smtClean="0"/>
              <a:t>&gt; 46,000 Student-client encounters</a:t>
            </a:r>
          </a:p>
          <a:p>
            <a:r>
              <a:rPr lang="en-US" dirty="0" smtClean="0"/>
              <a:t>&gt; 35, 000 child encounters, 3500 65 </a:t>
            </a:r>
            <a:r>
              <a:rPr lang="en-US" dirty="0" err="1" smtClean="0"/>
              <a:t>yrs</a:t>
            </a:r>
            <a:r>
              <a:rPr lang="en-US" dirty="0" smtClean="0"/>
              <a:t> +</a:t>
            </a:r>
          </a:p>
          <a:p>
            <a:r>
              <a:rPr lang="en-US" dirty="0" smtClean="0"/>
              <a:t>&gt; 10,000 </a:t>
            </a:r>
            <a:r>
              <a:rPr lang="en-US" dirty="0"/>
              <a:t>C</a:t>
            </a:r>
            <a:r>
              <a:rPr lang="en-US" dirty="0" smtClean="0"/>
              <a:t>aucasian, 10,000 Hispanic</a:t>
            </a:r>
          </a:p>
          <a:p>
            <a:r>
              <a:rPr lang="en-US" dirty="0" smtClean="0"/>
              <a:t>&gt; 15,000 Non-</a:t>
            </a:r>
            <a:r>
              <a:rPr lang="en-US" dirty="0"/>
              <a:t>C</a:t>
            </a:r>
            <a:r>
              <a:rPr lang="en-US" dirty="0" smtClean="0"/>
              <a:t>aucasian, non-Hispanic</a:t>
            </a:r>
          </a:p>
          <a:p>
            <a:r>
              <a:rPr lang="en-US" dirty="0" smtClean="0"/>
              <a:t>&gt; 6,000 Vision and Hearing screenings</a:t>
            </a:r>
          </a:p>
          <a:p>
            <a:r>
              <a:rPr lang="en-US" dirty="0" smtClean="0"/>
              <a:t>&gt; 7,000 Blood pressure screenings</a:t>
            </a:r>
          </a:p>
          <a:p>
            <a:r>
              <a:rPr lang="en-US" dirty="0" smtClean="0"/>
              <a:t>&gt; 9,000 Ht./Wt./ BMI screenings</a:t>
            </a:r>
          </a:p>
          <a:p>
            <a:r>
              <a:rPr lang="en-US" dirty="0" smtClean="0"/>
              <a:t>Almost 200 referrals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39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Teaching projects</a:t>
            </a:r>
          </a:p>
          <a:p>
            <a:pPr lvl="1"/>
            <a:r>
              <a:rPr lang="en-US" sz="3000" dirty="0" smtClean="0"/>
              <a:t>“Diary of a Healthy Kid”</a:t>
            </a:r>
          </a:p>
          <a:p>
            <a:pPr lvl="1"/>
            <a:r>
              <a:rPr lang="en-US" sz="3000" dirty="0" smtClean="0"/>
              <a:t>Passport to Manhood/Smart Girls</a:t>
            </a:r>
          </a:p>
          <a:p>
            <a:pPr lvl="2"/>
            <a:r>
              <a:rPr lang="en-US" sz="3000" dirty="0" smtClean="0"/>
              <a:t>Self-Esteem and Bullying</a:t>
            </a:r>
          </a:p>
          <a:p>
            <a:pPr lvl="1"/>
            <a:r>
              <a:rPr lang="en-US" sz="3000" dirty="0" smtClean="0"/>
              <a:t>Open Airways</a:t>
            </a:r>
          </a:p>
          <a:p>
            <a:pPr lvl="1"/>
            <a:r>
              <a:rPr lang="en-US" sz="3000" dirty="0" smtClean="0"/>
              <a:t> Exercise</a:t>
            </a:r>
          </a:p>
          <a:p>
            <a:pPr lvl="1"/>
            <a:r>
              <a:rPr lang="en-US" sz="3000" dirty="0" smtClean="0"/>
              <a:t>Hand Washing</a:t>
            </a:r>
          </a:p>
          <a:p>
            <a:pPr lvl="1"/>
            <a:r>
              <a:rPr lang="en-US" sz="3000" dirty="0" smtClean="0"/>
              <a:t>Outdoor/Fire Safety/Summer Safety</a:t>
            </a:r>
          </a:p>
          <a:p>
            <a:pPr lvl="1"/>
            <a:r>
              <a:rPr lang="en-US" sz="3000" dirty="0" smtClean="0"/>
              <a:t>Nutrition</a:t>
            </a:r>
          </a:p>
          <a:p>
            <a:pPr lvl="2"/>
            <a:r>
              <a:rPr lang="en-US" sz="3000" dirty="0" smtClean="0"/>
              <a:t>Fiber, My Plate,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862175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Community Health Poster Day </a:t>
            </a:r>
          </a:p>
          <a:p>
            <a:r>
              <a:rPr lang="en-US" dirty="0" smtClean="0"/>
              <a:t>Continued Requests from Community</a:t>
            </a:r>
          </a:p>
          <a:p>
            <a:r>
              <a:rPr lang="en-US" dirty="0" smtClean="0"/>
              <a:t>Representation on Agency Boards</a:t>
            </a:r>
          </a:p>
          <a:p>
            <a:r>
              <a:rPr lang="en-US" dirty="0" smtClean="0"/>
              <a:t>Extensive Reporting to invested agencies</a:t>
            </a:r>
          </a:p>
          <a:p>
            <a:r>
              <a:rPr lang="en-US" dirty="0" smtClean="0"/>
              <a:t>Exemplar case study Association for Prevention Teaching and Research</a:t>
            </a:r>
          </a:p>
          <a:p>
            <a:r>
              <a:rPr lang="en-US" dirty="0" smtClean="0"/>
              <a:t>Growing number of Agency Partnerships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285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Coalition Building relies on relationships</a:t>
            </a:r>
          </a:p>
          <a:p>
            <a:r>
              <a:rPr lang="en-US" dirty="0" smtClean="0"/>
              <a:t>Continued Community Presence</a:t>
            </a:r>
          </a:p>
          <a:p>
            <a:r>
              <a:rPr lang="en-US" dirty="0"/>
              <a:t>M</a:t>
            </a:r>
            <a:r>
              <a:rPr lang="en-US" dirty="0" smtClean="0"/>
              <a:t>utual goals identified, addressed, evaluated and redefined</a:t>
            </a:r>
          </a:p>
          <a:p>
            <a:r>
              <a:rPr lang="en-US" dirty="0" smtClean="0"/>
              <a:t>Accountability: community, funders</a:t>
            </a:r>
          </a:p>
          <a:p>
            <a:r>
              <a:rPr lang="en-US" dirty="0" smtClean="0"/>
              <a:t>Maintain contracts</a:t>
            </a:r>
          </a:p>
          <a:p>
            <a:r>
              <a:rPr lang="en-US" dirty="0" smtClean="0"/>
              <a:t>Disseminate findings</a:t>
            </a:r>
          </a:p>
          <a:p>
            <a:r>
              <a:rPr lang="en-US" dirty="0" smtClean="0"/>
              <a:t>Evaluate Student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9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 Questions?</a:t>
            </a:r>
            <a:endParaRPr lang="en-US" dirty="0"/>
          </a:p>
        </p:txBody>
      </p:sp>
      <p:pic>
        <p:nvPicPr>
          <p:cNvPr id="5" name="Picture 15" descr="SFO_horizontal W v8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76714" y="2514600"/>
            <a:ext cx="545878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792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 gold no logo">
  <a:themeElements>
    <a:clrScheme name="Nursing2">
      <a:dk1>
        <a:srgbClr val="000000"/>
      </a:dk1>
      <a:lt1>
        <a:srgbClr val="F8F8F8"/>
      </a:lt1>
      <a:dk2>
        <a:srgbClr val="808080"/>
      </a:dk2>
      <a:lt2>
        <a:srgbClr val="FFFFFF"/>
      </a:lt2>
      <a:accent1>
        <a:srgbClr val="C19000"/>
      </a:accent1>
      <a:accent2>
        <a:srgbClr val="FFE084"/>
      </a:accent2>
      <a:accent3>
        <a:srgbClr val="AAAAAA"/>
      </a:accent3>
      <a:accent4>
        <a:srgbClr val="D4D4D4"/>
      </a:accent4>
      <a:accent5>
        <a:srgbClr val="FFFF99"/>
      </a:accent5>
      <a:accent6>
        <a:srgbClr val="FFCC00"/>
      </a:accent6>
      <a:hlink>
        <a:srgbClr val="FFFF00"/>
      </a:hlink>
      <a:folHlink>
        <a:srgbClr val="FF9900"/>
      </a:folHlink>
    </a:clrScheme>
    <a:fontScheme name="Nursing2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 gold no logo">
  <a:themeElements>
    <a:clrScheme name="Nursing2">
      <a:dk1>
        <a:srgbClr val="000000"/>
      </a:dk1>
      <a:lt1>
        <a:srgbClr val="F8F8F8"/>
      </a:lt1>
      <a:dk2>
        <a:srgbClr val="808080"/>
      </a:dk2>
      <a:lt2>
        <a:srgbClr val="FFFFFF"/>
      </a:lt2>
      <a:accent1>
        <a:srgbClr val="C19000"/>
      </a:accent1>
      <a:accent2>
        <a:srgbClr val="FFE084"/>
      </a:accent2>
      <a:accent3>
        <a:srgbClr val="AAAAAA"/>
      </a:accent3>
      <a:accent4>
        <a:srgbClr val="D4D4D4"/>
      </a:accent4>
      <a:accent5>
        <a:srgbClr val="FFFF99"/>
      </a:accent5>
      <a:accent6>
        <a:srgbClr val="FFCC00"/>
      </a:accent6>
      <a:hlink>
        <a:srgbClr val="FFFF00"/>
      </a:hlink>
      <a:folHlink>
        <a:srgbClr val="FF9900"/>
      </a:folHlink>
    </a:clrScheme>
    <a:fontScheme name="Nursing2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427</Words>
  <Application>Microsoft Office PowerPoint</Application>
  <PresentationFormat>On-screen Show (4:3)</PresentationFormat>
  <Paragraphs>112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CON gold no logo</vt:lpstr>
      <vt:lpstr>1_CON gold no logo</vt:lpstr>
      <vt:lpstr>Community Nursing Coalitions (CNC): An Academic-Community Partnership Model APHA 139th Annual Meeting and Expo</vt:lpstr>
      <vt:lpstr>Background</vt:lpstr>
      <vt:lpstr>University of Central Florida </vt:lpstr>
      <vt:lpstr>Courses</vt:lpstr>
      <vt:lpstr>Community Partners</vt:lpstr>
      <vt:lpstr>Community Partners</vt:lpstr>
      <vt:lpstr>Funding Support</vt:lpstr>
      <vt:lpstr>Resources</vt:lpstr>
      <vt:lpstr>Resources</vt:lpstr>
      <vt:lpstr>Annual Outcomes</vt:lpstr>
      <vt:lpstr>Outcomes</vt:lpstr>
      <vt:lpstr>Outcomes</vt:lpstr>
      <vt:lpstr>Considerations</vt:lpstr>
      <vt:lpstr>Thank you! 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Nursing Coalitions (CNC): An Academic-Community Partnership Model </dc:title>
  <dc:creator>LaptopUser</dc:creator>
  <cp:lastModifiedBy>LaptopUser</cp:lastModifiedBy>
  <cp:revision>2</cp:revision>
  <dcterms:created xsi:type="dcterms:W3CDTF">2011-10-24T19:44:51Z</dcterms:created>
  <dcterms:modified xsi:type="dcterms:W3CDTF">2011-10-24T19:59:25Z</dcterms:modified>
</cp:coreProperties>
</file>