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16" r:id="rId1"/>
  </p:sldMasterIdLst>
  <p:notesMasterIdLst>
    <p:notesMasterId r:id="rId19"/>
  </p:notesMasterIdLst>
  <p:handoutMasterIdLst>
    <p:handoutMasterId r:id="rId20"/>
  </p:handoutMasterIdLst>
  <p:sldIdLst>
    <p:sldId id="335" r:id="rId2"/>
    <p:sldId id="336" r:id="rId3"/>
    <p:sldId id="337" r:id="rId4"/>
    <p:sldId id="261" r:id="rId5"/>
    <p:sldId id="280" r:id="rId6"/>
    <p:sldId id="338" r:id="rId7"/>
    <p:sldId id="334" r:id="rId8"/>
    <p:sldId id="308" r:id="rId9"/>
    <p:sldId id="324" r:id="rId10"/>
    <p:sldId id="327" r:id="rId11"/>
    <p:sldId id="339" r:id="rId12"/>
    <p:sldId id="318" r:id="rId13"/>
    <p:sldId id="291" r:id="rId14"/>
    <p:sldId id="299" r:id="rId15"/>
    <p:sldId id="311" r:id="rId16"/>
    <p:sldId id="306" r:id="rId17"/>
    <p:sldId id="322" r:id="rId1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969" autoAdjust="0"/>
    <p:restoredTop sz="86978" autoAdjust="0"/>
  </p:normalViewPr>
  <p:slideViewPr>
    <p:cSldViewPr>
      <p:cViewPr varScale="1">
        <p:scale>
          <a:sx n="86" d="100"/>
          <a:sy n="86" d="100"/>
        </p:scale>
        <p:origin x="-634" y="-9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1758"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06/relationships/legacyDocTextInfo" Target="legacyDocTextInfo.bin"/><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pieChart>
        <c:varyColors val="1"/>
        <c:ser>
          <c:idx val="0"/>
          <c:order val="0"/>
          <c:tx>
            <c:strRef>
              <c:f>Sheet1!$A$2</c:f>
              <c:strCache>
                <c:ptCount val="1"/>
              </c:strCache>
            </c:strRef>
          </c:tx>
          <c:spPr>
            <a:solidFill>
              <a:schemeClr val="accent1"/>
            </a:solidFill>
            <a:ln w="12667">
              <a:solidFill>
                <a:schemeClr val="tx1"/>
              </a:solidFill>
              <a:prstDash val="solid"/>
            </a:ln>
          </c:spPr>
          <c:dPt>
            <c:idx val="1"/>
            <c:spPr>
              <a:solidFill>
                <a:schemeClr val="accent2"/>
              </a:solidFill>
              <a:ln w="12667">
                <a:solidFill>
                  <a:schemeClr val="tx1"/>
                </a:solidFill>
                <a:prstDash val="solid"/>
              </a:ln>
            </c:spPr>
          </c:dPt>
          <c:dPt>
            <c:idx val="2"/>
            <c:spPr>
              <a:solidFill>
                <a:schemeClr val="hlink"/>
              </a:solidFill>
              <a:ln w="12667">
                <a:solidFill>
                  <a:schemeClr val="tx1"/>
                </a:solidFill>
                <a:prstDash val="solid"/>
              </a:ln>
            </c:spPr>
          </c:dPt>
          <c:dPt>
            <c:idx val="3"/>
            <c:spPr>
              <a:solidFill>
                <a:schemeClr val="folHlink"/>
              </a:solidFill>
              <a:ln w="12667">
                <a:solidFill>
                  <a:schemeClr val="tx1"/>
                </a:solidFill>
                <a:prstDash val="solid"/>
              </a:ln>
            </c:spPr>
          </c:dPt>
          <c:dPt>
            <c:idx val="4"/>
            <c:spPr>
              <a:solidFill>
                <a:schemeClr val="bg2"/>
              </a:solidFill>
              <a:ln w="12667">
                <a:solidFill>
                  <a:schemeClr val="tx1"/>
                </a:solidFill>
                <a:prstDash val="solid"/>
              </a:ln>
            </c:spPr>
          </c:dPt>
          <c:dPt>
            <c:idx val="5"/>
            <c:spPr>
              <a:solidFill>
                <a:schemeClr val="tx2"/>
              </a:solidFill>
              <a:ln w="12667">
                <a:solidFill>
                  <a:schemeClr val="tx1"/>
                </a:solidFill>
                <a:prstDash val="solid"/>
              </a:ln>
            </c:spPr>
          </c:dPt>
          <c:dLbls>
            <c:numFmt formatCode="0%" sourceLinked="0"/>
            <c:showPercent val="1"/>
            <c:showLeaderLines val="1"/>
          </c:dLbls>
          <c:cat>
            <c:strRef>
              <c:f>Sheet1!$B$1:$G$1</c:f>
              <c:strCache>
                <c:ptCount val="6"/>
                <c:pt idx="0">
                  <c:v>White</c:v>
                </c:pt>
                <c:pt idx="1">
                  <c:v>Asian/PI</c:v>
                </c:pt>
                <c:pt idx="2">
                  <c:v>Hispanic</c:v>
                </c:pt>
                <c:pt idx="3">
                  <c:v>Other</c:v>
                </c:pt>
                <c:pt idx="4">
                  <c:v>Black</c:v>
                </c:pt>
                <c:pt idx="5">
                  <c:v>Native American</c:v>
                </c:pt>
              </c:strCache>
            </c:strRef>
          </c:cat>
          <c:val>
            <c:numRef>
              <c:f>Sheet1!$B$2:$G$2</c:f>
              <c:numCache>
                <c:formatCode>General</c:formatCode>
                <c:ptCount val="6"/>
                <c:pt idx="0">
                  <c:v>55.9</c:v>
                </c:pt>
                <c:pt idx="1">
                  <c:v>19.600000000000001</c:v>
                </c:pt>
                <c:pt idx="2">
                  <c:v>12.7</c:v>
                </c:pt>
                <c:pt idx="3">
                  <c:v>6.9</c:v>
                </c:pt>
                <c:pt idx="4">
                  <c:v>3.9</c:v>
                </c:pt>
                <c:pt idx="5">
                  <c:v>1</c:v>
                </c:pt>
              </c:numCache>
            </c:numRef>
          </c:val>
        </c:ser>
        <c:ser>
          <c:idx val="1"/>
          <c:order val="1"/>
          <c:tx>
            <c:strRef>
              <c:f>Sheet1!$A$3</c:f>
              <c:strCache>
                <c:ptCount val="1"/>
              </c:strCache>
            </c:strRef>
          </c:tx>
          <c:spPr>
            <a:solidFill>
              <a:schemeClr val="accent2"/>
            </a:solidFill>
            <a:ln w="12667">
              <a:solidFill>
                <a:schemeClr val="tx1"/>
              </a:solidFill>
              <a:prstDash val="solid"/>
            </a:ln>
          </c:spPr>
          <c:dPt>
            <c:idx val="0"/>
            <c:spPr>
              <a:solidFill>
                <a:schemeClr val="accent1"/>
              </a:solidFill>
              <a:ln w="12667">
                <a:solidFill>
                  <a:schemeClr val="tx1"/>
                </a:solidFill>
                <a:prstDash val="solid"/>
              </a:ln>
            </c:spPr>
          </c:dPt>
          <c:dPt>
            <c:idx val="2"/>
            <c:spPr>
              <a:solidFill>
                <a:schemeClr val="hlink"/>
              </a:solidFill>
              <a:ln w="12667">
                <a:solidFill>
                  <a:schemeClr val="tx1"/>
                </a:solidFill>
                <a:prstDash val="solid"/>
              </a:ln>
            </c:spPr>
          </c:dPt>
          <c:dPt>
            <c:idx val="3"/>
            <c:spPr>
              <a:solidFill>
                <a:schemeClr val="folHlink"/>
              </a:solidFill>
              <a:ln w="12667">
                <a:solidFill>
                  <a:schemeClr val="tx1"/>
                </a:solidFill>
                <a:prstDash val="solid"/>
              </a:ln>
            </c:spPr>
          </c:dPt>
          <c:dPt>
            <c:idx val="4"/>
            <c:spPr>
              <a:solidFill>
                <a:schemeClr val="bg2"/>
              </a:solidFill>
              <a:ln w="12667">
                <a:solidFill>
                  <a:schemeClr val="tx1"/>
                </a:solidFill>
                <a:prstDash val="solid"/>
              </a:ln>
            </c:spPr>
          </c:dPt>
          <c:dPt>
            <c:idx val="5"/>
            <c:spPr>
              <a:solidFill>
                <a:schemeClr val="tx2"/>
              </a:solidFill>
              <a:ln w="12667">
                <a:solidFill>
                  <a:schemeClr val="tx1"/>
                </a:solidFill>
                <a:prstDash val="solid"/>
              </a:ln>
            </c:spPr>
          </c:dPt>
          <c:dLbls>
            <c:showPercent val="1"/>
            <c:showLeaderLines val="1"/>
          </c:dLbls>
          <c:cat>
            <c:strRef>
              <c:f>Sheet1!$B$1:$G$1</c:f>
              <c:strCache>
                <c:ptCount val="6"/>
                <c:pt idx="0">
                  <c:v>White</c:v>
                </c:pt>
                <c:pt idx="1">
                  <c:v>Asian/PI</c:v>
                </c:pt>
                <c:pt idx="2">
                  <c:v>Hispanic</c:v>
                </c:pt>
                <c:pt idx="3">
                  <c:v>Other</c:v>
                </c:pt>
                <c:pt idx="4">
                  <c:v>Black</c:v>
                </c:pt>
                <c:pt idx="5">
                  <c:v>Native American</c:v>
                </c:pt>
              </c:strCache>
            </c:strRef>
          </c:cat>
          <c:val>
            <c:numRef>
              <c:f>Sheet1!$B$3:$G$3</c:f>
              <c:numCache>
                <c:formatCode>General</c:formatCode>
                <c:ptCount val="6"/>
              </c:numCache>
            </c:numRef>
          </c:val>
        </c:ser>
        <c:ser>
          <c:idx val="2"/>
          <c:order val="2"/>
          <c:tx>
            <c:strRef>
              <c:f>Sheet1!$A$4</c:f>
              <c:strCache>
                <c:ptCount val="1"/>
              </c:strCache>
            </c:strRef>
          </c:tx>
          <c:spPr>
            <a:solidFill>
              <a:schemeClr val="hlink"/>
            </a:solidFill>
            <a:ln w="12667">
              <a:solidFill>
                <a:schemeClr val="tx1"/>
              </a:solidFill>
              <a:prstDash val="solid"/>
            </a:ln>
          </c:spPr>
          <c:dPt>
            <c:idx val="0"/>
            <c:spPr>
              <a:solidFill>
                <a:schemeClr val="accent1"/>
              </a:solidFill>
              <a:ln w="12667">
                <a:solidFill>
                  <a:schemeClr val="tx1"/>
                </a:solidFill>
                <a:prstDash val="solid"/>
              </a:ln>
            </c:spPr>
          </c:dPt>
          <c:dPt>
            <c:idx val="1"/>
            <c:spPr>
              <a:solidFill>
                <a:schemeClr val="accent2"/>
              </a:solidFill>
              <a:ln w="12667">
                <a:solidFill>
                  <a:schemeClr val="tx1"/>
                </a:solidFill>
                <a:prstDash val="solid"/>
              </a:ln>
            </c:spPr>
          </c:dPt>
          <c:dPt>
            <c:idx val="3"/>
            <c:spPr>
              <a:solidFill>
                <a:schemeClr val="folHlink"/>
              </a:solidFill>
              <a:ln w="12667">
                <a:solidFill>
                  <a:schemeClr val="tx1"/>
                </a:solidFill>
                <a:prstDash val="solid"/>
              </a:ln>
            </c:spPr>
          </c:dPt>
          <c:dPt>
            <c:idx val="4"/>
            <c:spPr>
              <a:solidFill>
                <a:schemeClr val="bg2"/>
              </a:solidFill>
              <a:ln w="12667">
                <a:solidFill>
                  <a:schemeClr val="tx1"/>
                </a:solidFill>
                <a:prstDash val="solid"/>
              </a:ln>
            </c:spPr>
          </c:dPt>
          <c:dPt>
            <c:idx val="5"/>
            <c:spPr>
              <a:solidFill>
                <a:schemeClr val="tx2"/>
              </a:solidFill>
              <a:ln w="12667">
                <a:solidFill>
                  <a:schemeClr val="tx1"/>
                </a:solidFill>
                <a:prstDash val="solid"/>
              </a:ln>
            </c:spPr>
          </c:dPt>
          <c:dLbls>
            <c:showPercent val="1"/>
            <c:showLeaderLines val="1"/>
          </c:dLbls>
          <c:cat>
            <c:strRef>
              <c:f>Sheet1!$B$1:$G$1</c:f>
              <c:strCache>
                <c:ptCount val="6"/>
                <c:pt idx="0">
                  <c:v>White</c:v>
                </c:pt>
                <c:pt idx="1">
                  <c:v>Asian/PI</c:v>
                </c:pt>
                <c:pt idx="2">
                  <c:v>Hispanic</c:v>
                </c:pt>
                <c:pt idx="3">
                  <c:v>Other</c:v>
                </c:pt>
                <c:pt idx="4">
                  <c:v>Black</c:v>
                </c:pt>
                <c:pt idx="5">
                  <c:v>Native American</c:v>
                </c:pt>
              </c:strCache>
            </c:strRef>
          </c:cat>
          <c:val>
            <c:numRef>
              <c:f>Sheet1!$B$4:$G$4</c:f>
              <c:numCache>
                <c:formatCode>General</c:formatCode>
                <c:ptCount val="6"/>
              </c:numCache>
            </c:numRef>
          </c:val>
        </c:ser>
        <c:dLbls>
          <c:showPercent val="1"/>
        </c:dLbls>
        <c:firstSliceAng val="0"/>
      </c:pieChart>
      <c:spPr>
        <a:noFill/>
        <a:ln w="25334">
          <a:noFill/>
        </a:ln>
      </c:spPr>
    </c:plotArea>
    <c:legend>
      <c:legendPos val="r"/>
      <c:layout/>
      <c:spPr>
        <a:noFill/>
        <a:ln w="3167">
          <a:solidFill>
            <a:schemeClr val="tx1"/>
          </a:solidFill>
          <a:prstDash val="solid"/>
        </a:ln>
      </c:spPr>
      <c:txPr>
        <a:bodyPr/>
        <a:lstStyle/>
        <a:p>
          <a:pPr>
            <a:defRPr sz="1606" b="1" i="0" u="none" strike="noStrike" baseline="0">
              <a:solidFill>
                <a:schemeClr val="tx1"/>
              </a:solidFill>
              <a:latin typeface="Arial Narrow"/>
              <a:ea typeface="Arial Narrow"/>
              <a:cs typeface="Arial Narrow"/>
            </a:defRPr>
          </a:pPr>
          <a:endParaRPr lang="en-US"/>
        </a:p>
      </c:txPr>
    </c:legend>
    <c:plotVisOnly val="1"/>
    <c:dispBlanksAs val="zero"/>
  </c:chart>
  <c:spPr>
    <a:noFill/>
    <a:ln>
      <a:noFill/>
    </a:ln>
  </c:spPr>
  <c:txPr>
    <a:bodyPr/>
    <a:lstStyle/>
    <a:p>
      <a:pPr>
        <a:defRPr sz="1745" b="1" i="0" u="none" strike="noStrike" baseline="0">
          <a:solidFill>
            <a:schemeClr val="tx1"/>
          </a:solidFill>
          <a:latin typeface="Arial Narrow"/>
          <a:ea typeface="Arial Narrow"/>
          <a:cs typeface="Arial Narrow"/>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pieChart>
        <c:varyColors val="1"/>
        <c:ser>
          <c:idx val="0"/>
          <c:order val="0"/>
          <c:tx>
            <c:strRef>
              <c:f>Sheet1!$A$2</c:f>
              <c:strCache>
                <c:ptCount val="1"/>
              </c:strCache>
            </c:strRef>
          </c:tx>
          <c:spPr>
            <a:solidFill>
              <a:schemeClr val="accent1"/>
            </a:solidFill>
            <a:ln w="14581">
              <a:solidFill>
                <a:schemeClr val="tx1"/>
              </a:solidFill>
              <a:prstDash val="solid"/>
            </a:ln>
          </c:spPr>
          <c:dPt>
            <c:idx val="1"/>
            <c:spPr>
              <a:solidFill>
                <a:schemeClr val="accent2"/>
              </a:solidFill>
              <a:ln w="14581">
                <a:solidFill>
                  <a:schemeClr val="tx1"/>
                </a:solidFill>
                <a:prstDash val="solid"/>
              </a:ln>
            </c:spPr>
          </c:dPt>
          <c:dPt>
            <c:idx val="2"/>
            <c:spPr>
              <a:solidFill>
                <a:schemeClr val="hlink"/>
              </a:solidFill>
              <a:ln w="14581">
                <a:solidFill>
                  <a:schemeClr val="tx1"/>
                </a:solidFill>
                <a:prstDash val="solid"/>
              </a:ln>
            </c:spPr>
          </c:dPt>
          <c:dPt>
            <c:idx val="3"/>
            <c:spPr>
              <a:solidFill>
                <a:schemeClr val="folHlink"/>
              </a:solidFill>
              <a:ln w="14581">
                <a:solidFill>
                  <a:schemeClr val="tx1"/>
                </a:solidFill>
                <a:prstDash val="solid"/>
              </a:ln>
            </c:spPr>
          </c:dPt>
          <c:dPt>
            <c:idx val="4"/>
            <c:spPr>
              <a:solidFill>
                <a:schemeClr val="bg2"/>
              </a:solidFill>
              <a:ln w="14581">
                <a:solidFill>
                  <a:schemeClr val="tx1"/>
                </a:solidFill>
                <a:prstDash val="solid"/>
              </a:ln>
            </c:spPr>
          </c:dPt>
          <c:dPt>
            <c:idx val="5"/>
            <c:spPr>
              <a:solidFill>
                <a:schemeClr val="tx2"/>
              </a:solidFill>
              <a:ln w="14581">
                <a:solidFill>
                  <a:schemeClr val="tx1"/>
                </a:solidFill>
                <a:prstDash val="solid"/>
              </a:ln>
            </c:spPr>
          </c:dPt>
          <c:dLbls>
            <c:showPercent val="1"/>
            <c:showLeaderLines val="1"/>
          </c:dLbls>
          <c:cat>
            <c:strRef>
              <c:f>Sheet1!$B$1:$G$1</c:f>
              <c:strCache>
                <c:ptCount val="6"/>
                <c:pt idx="0">
                  <c:v>learning</c:v>
                </c:pt>
                <c:pt idx="1">
                  <c:v>physical</c:v>
                </c:pt>
                <c:pt idx="2">
                  <c:v>multiple</c:v>
                </c:pt>
                <c:pt idx="3">
                  <c:v>psychological</c:v>
                </c:pt>
                <c:pt idx="4">
                  <c:v>sensory</c:v>
                </c:pt>
                <c:pt idx="5">
                  <c:v>other</c:v>
                </c:pt>
              </c:strCache>
            </c:strRef>
          </c:cat>
          <c:val>
            <c:numRef>
              <c:f>Sheet1!$B$2:$G$2</c:f>
              <c:numCache>
                <c:formatCode>General</c:formatCode>
                <c:ptCount val="6"/>
                <c:pt idx="0">
                  <c:v>31.4</c:v>
                </c:pt>
                <c:pt idx="1">
                  <c:v>25.5</c:v>
                </c:pt>
                <c:pt idx="2">
                  <c:v>16.7</c:v>
                </c:pt>
                <c:pt idx="3">
                  <c:v>12.7</c:v>
                </c:pt>
                <c:pt idx="4">
                  <c:v>10.8</c:v>
                </c:pt>
                <c:pt idx="5">
                  <c:v>2.9</c:v>
                </c:pt>
              </c:numCache>
            </c:numRef>
          </c:val>
        </c:ser>
        <c:ser>
          <c:idx val="1"/>
          <c:order val="1"/>
          <c:tx>
            <c:strRef>
              <c:f>Sheet1!$A$3</c:f>
              <c:strCache>
                <c:ptCount val="1"/>
              </c:strCache>
            </c:strRef>
          </c:tx>
          <c:spPr>
            <a:solidFill>
              <a:schemeClr val="accent2"/>
            </a:solidFill>
            <a:ln w="14581">
              <a:solidFill>
                <a:schemeClr val="tx1"/>
              </a:solidFill>
              <a:prstDash val="solid"/>
            </a:ln>
          </c:spPr>
          <c:dPt>
            <c:idx val="0"/>
            <c:spPr>
              <a:solidFill>
                <a:schemeClr val="accent1"/>
              </a:solidFill>
              <a:ln w="14581">
                <a:solidFill>
                  <a:schemeClr val="tx1"/>
                </a:solidFill>
                <a:prstDash val="solid"/>
              </a:ln>
            </c:spPr>
          </c:dPt>
          <c:dPt>
            <c:idx val="2"/>
            <c:spPr>
              <a:solidFill>
                <a:schemeClr val="hlink"/>
              </a:solidFill>
              <a:ln w="14581">
                <a:solidFill>
                  <a:schemeClr val="tx1"/>
                </a:solidFill>
                <a:prstDash val="solid"/>
              </a:ln>
            </c:spPr>
          </c:dPt>
          <c:dPt>
            <c:idx val="3"/>
            <c:spPr>
              <a:solidFill>
                <a:schemeClr val="folHlink"/>
              </a:solidFill>
              <a:ln w="14581">
                <a:solidFill>
                  <a:schemeClr val="tx1"/>
                </a:solidFill>
                <a:prstDash val="solid"/>
              </a:ln>
            </c:spPr>
          </c:dPt>
          <c:dPt>
            <c:idx val="4"/>
            <c:spPr>
              <a:solidFill>
                <a:schemeClr val="bg2"/>
              </a:solidFill>
              <a:ln w="14581">
                <a:solidFill>
                  <a:schemeClr val="tx1"/>
                </a:solidFill>
                <a:prstDash val="solid"/>
              </a:ln>
            </c:spPr>
          </c:dPt>
          <c:dPt>
            <c:idx val="5"/>
            <c:spPr>
              <a:solidFill>
                <a:schemeClr val="tx2"/>
              </a:solidFill>
              <a:ln w="14581">
                <a:solidFill>
                  <a:schemeClr val="tx1"/>
                </a:solidFill>
                <a:prstDash val="solid"/>
              </a:ln>
            </c:spPr>
          </c:dPt>
          <c:dLbls>
            <c:showPercent val="1"/>
            <c:showLeaderLines val="1"/>
          </c:dLbls>
          <c:cat>
            <c:strRef>
              <c:f>Sheet1!$B$1:$G$1</c:f>
              <c:strCache>
                <c:ptCount val="6"/>
                <c:pt idx="0">
                  <c:v>learning</c:v>
                </c:pt>
                <c:pt idx="1">
                  <c:v>physical</c:v>
                </c:pt>
                <c:pt idx="2">
                  <c:v>multiple</c:v>
                </c:pt>
                <c:pt idx="3">
                  <c:v>psychological</c:v>
                </c:pt>
                <c:pt idx="4">
                  <c:v>sensory</c:v>
                </c:pt>
                <c:pt idx="5">
                  <c:v>other</c:v>
                </c:pt>
              </c:strCache>
            </c:strRef>
          </c:cat>
          <c:val>
            <c:numRef>
              <c:f>Sheet1!$B$3:$G$3</c:f>
              <c:numCache>
                <c:formatCode>General</c:formatCode>
                <c:ptCount val="6"/>
              </c:numCache>
            </c:numRef>
          </c:val>
        </c:ser>
        <c:dLbls>
          <c:showPercent val="1"/>
        </c:dLbls>
        <c:firstSliceAng val="0"/>
      </c:pieChart>
      <c:spPr>
        <a:noFill/>
        <a:ln w="29162">
          <a:noFill/>
        </a:ln>
      </c:spPr>
    </c:plotArea>
    <c:legend>
      <c:legendPos val="r"/>
      <c:layout/>
    </c:legend>
    <c:plotVisOnly val="1"/>
    <c:dispBlanksAs val="zero"/>
  </c:chart>
  <c:spPr>
    <a:noFill/>
    <a:ln>
      <a:noFill/>
    </a:ln>
  </c:spPr>
  <c:txPr>
    <a:bodyPr/>
    <a:lstStyle/>
    <a:p>
      <a:pPr>
        <a:defRPr sz="2067" b="1" i="0" u="none" strike="noStrike" baseline="0">
          <a:solidFill>
            <a:schemeClr val="tx1"/>
          </a:solidFill>
          <a:latin typeface="Arial Narrow"/>
          <a:ea typeface="Arial Narrow"/>
          <a:cs typeface="Arial Narrow"/>
        </a:defRPr>
      </a:pPr>
      <a:endParaRPr lang="en-US"/>
    </a:p>
  </c:txPr>
  <c:externalData r:id="rId1"/>
</c:chartSpace>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dirty="0"/>
          </a:p>
        </p:txBody>
      </p:sp>
      <p:sp>
        <p:nvSpPr>
          <p:cNvPr id="20787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dirty="0"/>
          </a:p>
        </p:txBody>
      </p:sp>
      <p:sp>
        <p:nvSpPr>
          <p:cNvPr id="20787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dirty="0"/>
          </a:p>
        </p:txBody>
      </p:sp>
      <p:sp>
        <p:nvSpPr>
          <p:cNvPr id="20787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3FF6EC25-491B-40BF-966A-38F12B84FB55}" type="slidenum">
              <a:rPr lang="en-US"/>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dirty="0"/>
          </a:p>
        </p:txBody>
      </p:sp>
      <p:sp>
        <p:nvSpPr>
          <p:cNvPr id="146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dirty="0"/>
          </a:p>
        </p:txBody>
      </p:sp>
      <p:sp>
        <p:nvSpPr>
          <p:cNvPr id="146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46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6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dirty="0"/>
          </a:p>
        </p:txBody>
      </p:sp>
      <p:sp>
        <p:nvSpPr>
          <p:cNvPr id="146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9E0A782D-1CDF-4B68-9145-D502409A16BA}"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730BC2-7D3B-42E4-BB38-F07571B38D64}" type="slidenum">
              <a:rPr lang="en-US"/>
              <a:pPr/>
              <a:t>2</a:t>
            </a:fld>
            <a:endParaRPr lang="en-US" dirty="0"/>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dirty="0" smtClean="0"/>
              <a:t>Section </a:t>
            </a:r>
            <a:r>
              <a:rPr lang="en-US" dirty="0"/>
              <a:t>504 of 1973 Rehab Act-first piece of legislation to state no program receiving federal assistance could discriminate based on disability. Thus, ensuring access to education for PWD. 504 represented coming of age for DR</a:t>
            </a:r>
          </a:p>
          <a:p>
            <a:endParaRPr lang="en-US" dirty="0"/>
          </a:p>
          <a:p>
            <a:r>
              <a:rPr lang="en-US" dirty="0"/>
              <a:t>Disability groups often formed around specific disabilities, and compete for resources. Involvement in the DR movement offered the first chance for people with different disabilities to interact with each other. </a:t>
            </a:r>
          </a:p>
          <a:p>
            <a:r>
              <a:rPr lang="en-US" dirty="0"/>
              <a:t>Through hearing each other stories began to recognize commonalities in experiences and struggles regardless of their disability. </a:t>
            </a:r>
          </a:p>
          <a:p>
            <a:r>
              <a:rPr lang="en-US" dirty="0"/>
              <a:t>This process of being involved in a movement and working with others began to shape their identities.</a:t>
            </a:r>
          </a:p>
          <a:p>
            <a:endParaRPr lang="en-US" dirty="0"/>
          </a:p>
          <a:p>
            <a:r>
              <a:rPr lang="en-US" dirty="0"/>
              <a:t>1) Unique b/c first framed it as a social problem where prejudice and  discrimination as the major obstacle</a:t>
            </a:r>
          </a:p>
          <a:p>
            <a:r>
              <a:rPr lang="en-US" dirty="0"/>
              <a:t>2) formed alliances with other groups i.e. Black Panthers</a:t>
            </a:r>
          </a:p>
          <a:p>
            <a:r>
              <a:rPr lang="en-US" dirty="0"/>
              <a:t>3) People with disabilities practiced the same prejudices as larger society toward others with disabilities. Disability organizations often were formed around particular disability such as blind organization, organizations for the deaf, for multiple sclerosis.</a:t>
            </a:r>
          </a:p>
          <a:p>
            <a:r>
              <a:rPr lang="en-US" dirty="0"/>
              <a:t>4) Through hearing each other stories began to recognize commonalities in experiences and struggles regardless of their disability. This process of being involved in a movement and working with others began to shape their identities.</a:t>
            </a: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AB37F7-96D6-4F2A-A465-D39130D76696}" type="slidenum">
              <a:rPr lang="en-US"/>
              <a:pPr/>
              <a:t>3</a:t>
            </a:fld>
            <a:endParaRPr lang="en-US" dirty="0"/>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FC8C5E-B67E-42EC-99F3-16C51C10CFEC}" type="slidenum">
              <a:rPr lang="en-US"/>
              <a:pPr/>
              <a:t>4</a:t>
            </a:fld>
            <a:endParaRPr lang="en-US" dirty="0"/>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8BEF7C-B718-43C6-B114-53973B8E507C}" type="slidenum">
              <a:rPr lang="en-US"/>
              <a:pPr/>
              <a:t>5</a:t>
            </a:fld>
            <a:endParaRPr lang="en-US" dirty="0"/>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dirty="0"/>
          </a:p>
          <a:p>
            <a:endParaRPr lang="en-US" dirty="0"/>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FC9FE8-75CE-46AC-B0A9-74CB070F3F6F}" type="slidenum">
              <a:rPr lang="en-US"/>
              <a:pPr/>
              <a:t>6</a:t>
            </a:fld>
            <a:endParaRPr lang="en-US" dirty="0"/>
          </a:p>
        </p:txBody>
      </p:sp>
      <p:sp>
        <p:nvSpPr>
          <p:cNvPr id="485378" name="Rectangle 2"/>
          <p:cNvSpPr>
            <a:spLocks noGrp="1" noRot="1" noChangeAspect="1" noChangeArrowheads="1" noTextEdit="1"/>
          </p:cNvSpPr>
          <p:nvPr>
            <p:ph type="sldImg"/>
          </p:nvPr>
        </p:nvSpPr>
        <p:spPr>
          <a:ln/>
        </p:spPr>
      </p:sp>
      <p:sp>
        <p:nvSpPr>
          <p:cNvPr id="485379" name="Rectangle 3"/>
          <p:cNvSpPr>
            <a:spLocks noGrp="1" noChangeArrowheads="1"/>
          </p:cNvSpPr>
          <p:nvPr>
            <p:ph type="body" idx="1"/>
          </p:nvPr>
        </p:nvSpPr>
        <p:spPr/>
        <p:txBody>
          <a:bodyPr/>
          <a:lstStyle/>
          <a:p>
            <a:endParaRPr lang="en-US" dirty="0"/>
          </a:p>
          <a:p>
            <a:r>
              <a:rPr lang="en-US" dirty="0"/>
              <a:t>Data was collected between April and December 2004</a:t>
            </a:r>
          </a:p>
          <a:p>
            <a:endParaRPr lang="en-US" dirty="0"/>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927721-AD2F-4543-9EE1-BA9D83937355}" type="slidenum">
              <a:rPr lang="en-US"/>
              <a:pPr/>
              <a:t>7</a:t>
            </a:fld>
            <a:endParaRPr lang="en-US" dirty="0"/>
          </a:p>
        </p:txBody>
      </p:sp>
      <p:sp>
        <p:nvSpPr>
          <p:cNvPr id="500738" name="Rectangle 2"/>
          <p:cNvSpPr>
            <a:spLocks noGrp="1" noRot="1" noChangeAspect="1" noChangeArrowheads="1" noTextEdit="1"/>
          </p:cNvSpPr>
          <p:nvPr>
            <p:ph type="sldImg"/>
          </p:nvPr>
        </p:nvSpPr>
        <p:spPr>
          <a:ln/>
        </p:spPr>
      </p:sp>
      <p:sp>
        <p:nvSpPr>
          <p:cNvPr id="5007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644008-DD5F-4D66-873E-54772033E920}" type="slidenum">
              <a:rPr lang="en-US"/>
              <a:pPr/>
              <a:t>8</a:t>
            </a:fld>
            <a:endParaRPr lang="en-US" dirty="0"/>
          </a:p>
        </p:txBody>
      </p:sp>
      <p:sp>
        <p:nvSpPr>
          <p:cNvPr id="451586" name="Rectangle 2"/>
          <p:cNvSpPr>
            <a:spLocks noGrp="1" noRot="1" noChangeAspect="1" noChangeArrowheads="1" noTextEdit="1"/>
          </p:cNvSpPr>
          <p:nvPr>
            <p:ph type="sldImg"/>
          </p:nvPr>
        </p:nvSpPr>
        <p:spPr>
          <a:ln/>
        </p:spPr>
      </p:sp>
      <p:sp>
        <p:nvSpPr>
          <p:cNvPr id="451587" name="Rectangle 3"/>
          <p:cNvSpPr>
            <a:spLocks noGrp="1" noChangeArrowheads="1"/>
          </p:cNvSpPr>
          <p:nvPr>
            <p:ph type="body" idx="1"/>
          </p:nvPr>
        </p:nvSpPr>
        <p:spPr/>
        <p:txBody>
          <a:bodyPr/>
          <a:lstStyle/>
          <a:p>
            <a:r>
              <a:rPr lang="en-US" dirty="0"/>
              <a:t>Disability characteristics</a:t>
            </a:r>
          </a:p>
          <a:p>
            <a:pPr lvl="1"/>
            <a:r>
              <a:rPr lang="en-US" dirty="0"/>
              <a:t>Type of disability</a:t>
            </a:r>
          </a:p>
          <a:p>
            <a:pPr lvl="1"/>
            <a:r>
              <a:rPr lang="en-US" dirty="0"/>
              <a:t>Age of onset</a:t>
            </a:r>
          </a:p>
          <a:p>
            <a:pPr lvl="1"/>
            <a:r>
              <a:rPr lang="en-US" dirty="0"/>
              <a:t>Severity of disability</a:t>
            </a:r>
          </a:p>
          <a:p>
            <a:endParaRPr lang="en-US" dirty="0"/>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C304C1-BC42-4B6C-9504-339372234B4F}" type="slidenum">
              <a:rPr lang="en-US"/>
              <a:pPr/>
              <a:t>9</a:t>
            </a:fld>
            <a:endParaRPr lang="en-US" dirty="0"/>
          </a:p>
        </p:txBody>
      </p:sp>
      <p:sp>
        <p:nvSpPr>
          <p:cNvPr id="461826" name="Rectangle 2"/>
          <p:cNvSpPr>
            <a:spLocks noGrp="1" noRot="1" noChangeAspect="1" noChangeArrowheads="1" noTextEdit="1"/>
          </p:cNvSpPr>
          <p:nvPr>
            <p:ph type="sldImg"/>
          </p:nvPr>
        </p:nvSpPr>
        <p:spPr>
          <a:ln/>
        </p:spPr>
      </p:sp>
      <p:sp>
        <p:nvSpPr>
          <p:cNvPr id="46182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93C991-8243-4BF1-B4C0-4BDD5A9A287D}" type="slidenum">
              <a:rPr lang="en-US"/>
              <a:pPr/>
              <a:t>10</a:t>
            </a:fld>
            <a:endParaRPr lang="en-US" dirty="0"/>
          </a:p>
        </p:txBody>
      </p:sp>
      <p:sp>
        <p:nvSpPr>
          <p:cNvPr id="454658" name="Rectangle 2"/>
          <p:cNvSpPr>
            <a:spLocks noGrp="1" noRot="1" noChangeAspect="1" noChangeArrowheads="1" noTextEdit="1"/>
          </p:cNvSpPr>
          <p:nvPr>
            <p:ph type="sldImg"/>
          </p:nvPr>
        </p:nvSpPr>
        <p:spPr>
          <a:ln/>
        </p:spPr>
      </p:sp>
      <p:sp>
        <p:nvSpPr>
          <p:cNvPr id="4546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A13028-638E-43A6-8AEF-47CB52FE7A7E}" type="slidenum">
              <a:rPr lang="en-US"/>
              <a:pPr/>
              <a:t>12</a:t>
            </a:fld>
            <a:endParaRPr lang="en-US" dirty="0"/>
          </a:p>
        </p:txBody>
      </p:sp>
      <p:sp>
        <p:nvSpPr>
          <p:cNvPr id="416770" name="Rectangle 2"/>
          <p:cNvSpPr>
            <a:spLocks noGrp="1" noRot="1" noChangeAspect="1" noChangeArrowheads="1" noTextEdit="1"/>
          </p:cNvSpPr>
          <p:nvPr>
            <p:ph type="sldImg"/>
          </p:nvPr>
        </p:nvSpPr>
        <p:spPr>
          <a:ln/>
        </p:spPr>
      </p:sp>
      <p:sp>
        <p:nvSpPr>
          <p:cNvPr id="416771" name="Rectangle 3"/>
          <p:cNvSpPr>
            <a:spLocks noGrp="1" noChangeArrowheads="1"/>
          </p:cNvSpPr>
          <p:nvPr>
            <p:ph type="body" idx="1"/>
          </p:nvPr>
        </p:nvSpPr>
        <p:spPr/>
        <p:txBody>
          <a:bodyPr/>
          <a:lstStyle/>
          <a:p>
            <a:r>
              <a:rPr lang="en-US" dirty="0"/>
              <a:t>The correlations among the five items were moderate to high correlations, ranging from 0.09 to 0.59 with an average correlation of 0.31. </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Created by author -Cronbach’s alpha of 0.70</a:t>
            </a:r>
          </a:p>
          <a:p>
            <a:endParaRPr lang="en-US" dirty="0" smtClean="0"/>
          </a:p>
          <a:p>
            <a:endParaRPr lang="en-US" dirty="0"/>
          </a:p>
          <a:p>
            <a:r>
              <a:rPr lang="en-US" dirty="0"/>
              <a:t>I feel proud to be a person with a disability.</a:t>
            </a:r>
          </a:p>
          <a:p>
            <a:r>
              <a:rPr lang="en-US" dirty="0"/>
              <a:t>I feel part of a disability community.</a:t>
            </a:r>
          </a:p>
          <a:p>
            <a:r>
              <a:rPr lang="en-US" dirty="0"/>
              <a:t>Even if I could take a magic pill, I would not want my disability to be cured.</a:t>
            </a:r>
          </a:p>
          <a:p>
            <a:r>
              <a:rPr lang="en-US" dirty="0"/>
              <a:t>I feel uncomfortable talking about my disability with others.</a:t>
            </a:r>
          </a:p>
          <a:p>
            <a:r>
              <a:rPr lang="en-US" dirty="0"/>
              <a:t>My disability sometimes makes me feel ashamed.</a:t>
            </a: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B02A8E-D444-4ED7-9B14-8BE4C58CBD87}" type="slidenum">
              <a:rPr lang="en-US"/>
              <a:pPr/>
              <a:t>13</a:t>
            </a:fld>
            <a:endParaRPr lang="en-US" dirty="0"/>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r>
              <a:rPr lang="en-US" dirty="0"/>
              <a:t>Regression coefficient indicates an increase of 0.35 units in disability identity for every unit increase in the (log of) number of people known with a disability.</a:t>
            </a:r>
          </a:p>
          <a:p>
            <a:endParaRPr lang="en-US" dirty="0"/>
          </a:p>
          <a:p>
            <a:r>
              <a:rPr lang="en-US" dirty="0"/>
              <a:t>Amount of contact with people with disabilities was marginally related to disability identity (F=3.12, p=0.08). </a:t>
            </a:r>
          </a:p>
          <a:p>
            <a:endParaRPr lang="en-US" dirty="0"/>
          </a:p>
          <a:p>
            <a:r>
              <a:rPr lang="en-US" dirty="0"/>
              <a:t>The value “1” describes frequent contact which corresponds to the combined categories of “daily” and “weekly.” </a:t>
            </a:r>
          </a:p>
          <a:p>
            <a:endParaRPr lang="en-US" dirty="0"/>
          </a:p>
          <a:p>
            <a:r>
              <a:rPr lang="en-US" dirty="0"/>
              <a:t>Since the covariate had a substantial positive skew with zero values a logarithmic transformation plus a constant of one was used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680372-5D03-4D4D-92F4-53FE14D0CC22}" type="slidenum">
              <a:rPr lang="en-US"/>
              <a:pPr/>
              <a:t>14</a:t>
            </a:fld>
            <a:endParaRPr lang="en-US" dirty="0"/>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r>
              <a:rPr lang="en-US" dirty="0"/>
              <a:t>“1” referred to being female</a:t>
            </a:r>
          </a:p>
          <a:p>
            <a:endParaRPr lang="en-US" dirty="0"/>
          </a:p>
          <a:p>
            <a:r>
              <a:rPr lang="en-US" dirty="0"/>
              <a:t>“ 1” was assigned to a severe disability which comprised the categories of “somewhat severe” and “very severe.” </a:t>
            </a:r>
          </a:p>
          <a:p>
            <a:endParaRPr lang="en-US" dirty="0"/>
          </a:p>
          <a:p>
            <a:r>
              <a:rPr lang="en-US" dirty="0"/>
              <a:t>Contact variables=amount of contact and number of people known with a disability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2732AB-0AF3-4491-A52C-998C3BE2397D}" type="slidenum">
              <a:rPr lang="en-US"/>
              <a:pPr/>
              <a:t>15</a:t>
            </a:fld>
            <a:endParaRPr lang="en-US" dirty="0"/>
          </a:p>
        </p:txBody>
      </p:sp>
      <p:sp>
        <p:nvSpPr>
          <p:cNvPr id="466946" name="Rectangle 2"/>
          <p:cNvSpPr>
            <a:spLocks noGrp="1" noRot="1" noChangeAspect="1" noChangeArrowheads="1" noTextEdit="1"/>
          </p:cNvSpPr>
          <p:nvPr>
            <p:ph type="sldImg"/>
          </p:nvPr>
        </p:nvSpPr>
        <p:spPr>
          <a:ln/>
        </p:spPr>
      </p:sp>
      <p:sp>
        <p:nvSpPr>
          <p:cNvPr id="4669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3ACFAF-8F2B-4122-9EE7-27BA4522F5B2}" type="slidenum">
              <a:rPr lang="en-US"/>
              <a:pPr/>
              <a:t>16</a:t>
            </a:fld>
            <a:endParaRPr lang="en-US" dirty="0"/>
          </a:p>
        </p:txBody>
      </p:sp>
      <p:sp>
        <p:nvSpPr>
          <p:cNvPr id="447490" name="Rectangle 2"/>
          <p:cNvSpPr>
            <a:spLocks noGrp="1" noRot="1" noChangeAspect="1" noChangeArrowheads="1" noTextEdit="1"/>
          </p:cNvSpPr>
          <p:nvPr>
            <p:ph type="sldImg"/>
          </p:nvPr>
        </p:nvSpPr>
        <p:spPr>
          <a:ln/>
        </p:spPr>
      </p:sp>
      <p:sp>
        <p:nvSpPr>
          <p:cNvPr id="447491" name="Rectangle 3"/>
          <p:cNvSpPr>
            <a:spLocks noGrp="1" noChangeArrowheads="1"/>
          </p:cNvSpPr>
          <p:nvPr>
            <p:ph type="body" idx="1"/>
          </p:nvPr>
        </p:nvSpPr>
        <p:spPr/>
        <p:txBody>
          <a:bodyPr/>
          <a:lstStyle/>
          <a:p>
            <a:r>
              <a:rPr lang="en-US" dirty="0"/>
              <a:t>Women tended to have lower scores on disability identity compared to men, by 0.67 units. </a:t>
            </a:r>
          </a:p>
          <a:p>
            <a:endParaRPr lang="en-US" dirty="0"/>
          </a:p>
          <a:p>
            <a:r>
              <a:rPr lang="en-US" dirty="0"/>
              <a:t>Having frequent contact (daily/weekly contact) is associated with a 0.49 increase on disability identity scores.  </a:t>
            </a:r>
          </a:p>
          <a:p>
            <a:endParaRPr lang="en-US" dirty="0"/>
          </a:p>
          <a:p>
            <a:r>
              <a:rPr lang="en-US" dirty="0"/>
              <a:t>For every unit increase in the (log of) number of people known with a disability, there is a 0.33 increase in disability identity scores. </a:t>
            </a:r>
          </a:p>
          <a:p>
            <a:endParaRPr lang="en-US" dirty="0"/>
          </a:p>
          <a:p>
            <a:r>
              <a:rPr lang="en-US" dirty="0"/>
              <a:t>For every unit increase in the number of close friends one has, there is an increase of 0.09 units on scores of disability identity.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4883EE-94F4-4AF3-A4FF-E3A90006ED01}" type="slidenum">
              <a:rPr lang="en-US"/>
              <a:pPr/>
              <a:t>17</a:t>
            </a:fld>
            <a:endParaRPr lang="en-US" dirty="0"/>
          </a:p>
        </p:txBody>
      </p:sp>
      <p:sp>
        <p:nvSpPr>
          <p:cNvPr id="423938" name="Rectangle 2"/>
          <p:cNvSpPr>
            <a:spLocks noGrp="1" noRot="1" noChangeAspect="1" noChangeArrowheads="1" noTextEdit="1"/>
          </p:cNvSpPr>
          <p:nvPr>
            <p:ph type="sldImg"/>
          </p:nvPr>
        </p:nvSpPr>
        <p:spPr>
          <a:ln/>
        </p:spPr>
      </p:sp>
      <p:sp>
        <p:nvSpPr>
          <p:cNvPr id="423939" name="Rectangle 3"/>
          <p:cNvSpPr>
            <a:spLocks noGrp="1" noChangeArrowheads="1"/>
          </p:cNvSpPr>
          <p:nvPr>
            <p:ph type="body" idx="1"/>
          </p:nvPr>
        </p:nvSpPr>
        <p:spPr/>
        <p:txBody>
          <a:bodyPr/>
          <a:lstStyle/>
          <a:p>
            <a:r>
              <a:rPr lang="en-US" dirty="0" smtClean="0"/>
              <a:t>Three </a:t>
            </a:r>
            <a:r>
              <a:rPr lang="en-US" dirty="0"/>
              <a:t>types of social network variables contributed significantly to a model of disability identity. The number of close friends, the (log of) number of people known with a disability, and frequent contact with others with disabilities were significantly associated with an increase in disability identity.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24290" name="Arc 2"/>
          <p:cNvSpPr>
            <a:spLocks/>
          </p:cNvSpPr>
          <p:nvPr/>
        </p:nvSpPr>
        <p:spPr bwMode="ltGray">
          <a:xfrm>
            <a:off x="-22225" y="2590800"/>
            <a:ext cx="7772400" cy="838200"/>
          </a:xfrm>
          <a:custGeom>
            <a:avLst/>
            <a:gdLst>
              <a:gd name="G0" fmla="+- 0 0 0"/>
              <a:gd name="G1" fmla="+- 21600 0 0"/>
              <a:gd name="G2" fmla="+- 21600 0 0"/>
              <a:gd name="T0" fmla="*/ 24 w 21600"/>
              <a:gd name="T1" fmla="*/ 0 h 43200"/>
              <a:gd name="T2" fmla="*/ 56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23" y="0"/>
                </a:moveTo>
                <a:cubicBezTo>
                  <a:pt x="11943" y="13"/>
                  <a:pt x="21600" y="9680"/>
                  <a:pt x="21600" y="21600"/>
                </a:cubicBezTo>
                <a:cubicBezTo>
                  <a:pt x="21600" y="33507"/>
                  <a:pt x="11963" y="43169"/>
                  <a:pt x="55" y="43199"/>
                </a:cubicBezTo>
              </a:path>
              <a:path w="21600" h="43200" stroke="0" extrusionOk="0">
                <a:moveTo>
                  <a:pt x="23" y="0"/>
                </a:moveTo>
                <a:cubicBezTo>
                  <a:pt x="11943" y="13"/>
                  <a:pt x="21600" y="9680"/>
                  <a:pt x="21600" y="21600"/>
                </a:cubicBezTo>
                <a:cubicBezTo>
                  <a:pt x="21600" y="33507"/>
                  <a:pt x="11963" y="43169"/>
                  <a:pt x="55" y="43199"/>
                </a:cubicBezTo>
                <a:lnTo>
                  <a:pt x="0" y="21600"/>
                </a:lnTo>
                <a:close/>
              </a:path>
            </a:pathLst>
          </a:custGeom>
          <a:gradFill rotWithShape="0">
            <a:gsLst>
              <a:gs pos="0">
                <a:schemeClr val="folHlink"/>
              </a:gs>
              <a:gs pos="100000">
                <a:schemeClr val="bg1"/>
              </a:gs>
            </a:gsLst>
            <a:path path="shape">
              <a:fillToRect l="50000" t="50000" r="50000" b="50000"/>
            </a:path>
          </a:gradFill>
          <a:ln w="9525">
            <a:noFill/>
            <a:round/>
            <a:headEnd/>
            <a:tailEnd/>
          </a:ln>
          <a:effectLst/>
        </p:spPr>
        <p:txBody>
          <a:bodyPr wrap="none" anchor="ctr"/>
          <a:lstStyle/>
          <a:p>
            <a:endParaRPr lang="en-US" dirty="0"/>
          </a:p>
        </p:txBody>
      </p:sp>
      <p:sp>
        <p:nvSpPr>
          <p:cNvPr id="524291" name="Rectangle 3"/>
          <p:cNvSpPr>
            <a:spLocks noGrp="1" noChangeArrowheads="1"/>
          </p:cNvSpPr>
          <p:nvPr>
            <p:ph type="ctrTitle"/>
          </p:nvPr>
        </p:nvSpPr>
        <p:spPr>
          <a:xfrm>
            <a:off x="1371600" y="1219200"/>
            <a:ext cx="7772400" cy="1143000"/>
          </a:xfrm>
        </p:spPr>
        <p:txBody>
          <a:bodyPr anchor="b"/>
          <a:lstStyle>
            <a:lvl1pPr>
              <a:defRPr/>
            </a:lvl1pPr>
          </a:lstStyle>
          <a:p>
            <a:r>
              <a:rPr lang="en-US"/>
              <a:t>Click to edit Master title style</a:t>
            </a:r>
          </a:p>
        </p:txBody>
      </p:sp>
      <p:sp>
        <p:nvSpPr>
          <p:cNvPr id="524292" name="Rectangle 4"/>
          <p:cNvSpPr>
            <a:spLocks noGrp="1" noChangeArrowheads="1"/>
          </p:cNvSpPr>
          <p:nvPr>
            <p:ph type="subTitle" idx="1"/>
          </p:nvPr>
        </p:nvSpPr>
        <p:spPr>
          <a:xfrm>
            <a:off x="1371600" y="3581400"/>
            <a:ext cx="6400800" cy="1752600"/>
          </a:xfrm>
        </p:spPr>
        <p:txBody>
          <a:bodyPr/>
          <a:lstStyle>
            <a:lvl1pPr marL="0" indent="0" algn="ctr">
              <a:buFont typeface="Wingdings" pitchFamily="2" charset="2"/>
              <a:buNone/>
              <a:defRPr/>
            </a:lvl1pPr>
          </a:lstStyle>
          <a:p>
            <a:r>
              <a:rPr lang="en-US"/>
              <a:t>Click to edit Master subtitle style</a:t>
            </a:r>
          </a:p>
        </p:txBody>
      </p:sp>
      <p:sp>
        <p:nvSpPr>
          <p:cNvPr id="524293" name="Rectangle 5"/>
          <p:cNvSpPr>
            <a:spLocks noGrp="1" noChangeArrowheads="1"/>
          </p:cNvSpPr>
          <p:nvPr>
            <p:ph type="dt" sz="half" idx="2"/>
          </p:nvPr>
        </p:nvSpPr>
        <p:spPr>
          <a:xfrm>
            <a:off x="1371600" y="6248400"/>
            <a:ext cx="1905000" cy="457200"/>
          </a:xfrm>
        </p:spPr>
        <p:txBody>
          <a:bodyPr/>
          <a:lstStyle>
            <a:lvl1pPr>
              <a:defRPr/>
            </a:lvl1pPr>
          </a:lstStyle>
          <a:p>
            <a:endParaRPr lang="en-US" dirty="0"/>
          </a:p>
        </p:txBody>
      </p:sp>
      <p:sp>
        <p:nvSpPr>
          <p:cNvPr id="524294" name="Rectangle 6"/>
          <p:cNvSpPr>
            <a:spLocks noGrp="1" noChangeArrowheads="1"/>
          </p:cNvSpPr>
          <p:nvPr>
            <p:ph type="ftr" sz="quarter" idx="3"/>
          </p:nvPr>
        </p:nvSpPr>
        <p:spPr>
          <a:xfrm>
            <a:off x="3810000" y="6248400"/>
            <a:ext cx="2895600" cy="457200"/>
          </a:xfrm>
        </p:spPr>
        <p:txBody>
          <a:bodyPr/>
          <a:lstStyle>
            <a:lvl1pPr>
              <a:defRPr/>
            </a:lvl1pPr>
          </a:lstStyle>
          <a:p>
            <a:endParaRPr lang="en-US" dirty="0"/>
          </a:p>
        </p:txBody>
      </p:sp>
      <p:sp>
        <p:nvSpPr>
          <p:cNvPr id="524295" name="Rectangle 7"/>
          <p:cNvSpPr>
            <a:spLocks noGrp="1" noChangeArrowheads="1"/>
          </p:cNvSpPr>
          <p:nvPr>
            <p:ph type="sldNum" sz="quarter" idx="4"/>
          </p:nvPr>
        </p:nvSpPr>
        <p:spPr>
          <a:xfrm>
            <a:off x="7239000" y="6248400"/>
            <a:ext cx="1905000" cy="457200"/>
          </a:xfrm>
        </p:spPr>
        <p:txBody>
          <a:bodyPr/>
          <a:lstStyle>
            <a:lvl1pPr>
              <a:defRPr/>
            </a:lvl1pPr>
          </a:lstStyle>
          <a:p>
            <a:fld id="{916640A0-DD14-4E0F-9BB5-3601879FBEF3}"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01852711-E827-4DE5-9FB2-5C7FBD45B99B}"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DB2C0F14-859F-424A-B90C-3EBF804FF107}"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0A5D393-39E4-43E9-B90F-21B3DA5F975B}"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19690154-68C6-4528-8D1D-7D792355B047}"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CFF35BEA-6DCB-476F-9E35-6BB5243C3926}"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B8E2BD81-C848-4E3D-8789-3B3B2D5721C9}"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F96266D9-3D1E-4CBA-87C6-439B7246A644}"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E3BDD40-4315-428E-A5C1-D4C981E70FEE}"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62EAB55-2479-4E14-834A-441617A8F089}"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19850" y="457200"/>
            <a:ext cx="203835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457200"/>
            <a:ext cx="596265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EDF3F346-41F9-4D0A-B062-8A39EF2C8178}" type="slidenum">
              <a:rPr lang="en-US"/>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981200"/>
            <a:ext cx="3810000" cy="4114800"/>
          </a:xfrm>
        </p:spPr>
        <p:txBody>
          <a:bodyPr/>
          <a:lstStyle/>
          <a:p>
            <a:endParaRPr lang="en-US" dirty="0"/>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05981853-C4FE-4592-A02B-1DE0DAC7F667}"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23266" name="Group 2"/>
          <p:cNvGrpSpPr>
            <a:grpSpLocks/>
          </p:cNvGrpSpPr>
          <p:nvPr/>
        </p:nvGrpSpPr>
        <p:grpSpPr bwMode="auto">
          <a:xfrm>
            <a:off x="3505200" y="0"/>
            <a:ext cx="5638800" cy="814388"/>
            <a:chOff x="1488" y="0"/>
            <a:chExt cx="4272" cy="816"/>
          </a:xfrm>
        </p:grpSpPr>
        <p:grpSp>
          <p:nvGrpSpPr>
            <p:cNvPr id="523267" name="Group 3"/>
            <p:cNvGrpSpPr>
              <a:grpSpLocks/>
            </p:cNvGrpSpPr>
            <p:nvPr userDrawn="1"/>
          </p:nvGrpSpPr>
          <p:grpSpPr bwMode="auto">
            <a:xfrm>
              <a:off x="1488" y="0"/>
              <a:ext cx="4272" cy="48"/>
              <a:chOff x="1488" y="0"/>
              <a:chExt cx="4272" cy="48"/>
            </a:xfrm>
          </p:grpSpPr>
          <p:sp>
            <p:nvSpPr>
              <p:cNvPr id="523268" name="Rectangle 4"/>
              <p:cNvSpPr>
                <a:spLocks noChangeArrowheads="1"/>
              </p:cNvSpPr>
              <p:nvPr userDrawn="1"/>
            </p:nvSpPr>
            <p:spPr bwMode="ltGray">
              <a:xfrm>
                <a:off x="3792" y="0"/>
                <a:ext cx="1968"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69" name="Rectangle 5"/>
              <p:cNvSpPr>
                <a:spLocks noChangeArrowheads="1"/>
              </p:cNvSpPr>
              <p:nvPr userDrawn="1"/>
            </p:nvSpPr>
            <p:spPr bwMode="ltGray">
              <a:xfrm>
                <a:off x="1488" y="0"/>
                <a:ext cx="2304"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grpSp>
        <p:sp>
          <p:nvSpPr>
            <p:cNvPr id="523270" name="Rectangle 6"/>
            <p:cNvSpPr>
              <a:spLocks noChangeArrowheads="1"/>
            </p:cNvSpPr>
            <p:nvPr userDrawn="1"/>
          </p:nvSpPr>
          <p:spPr bwMode="ltGray">
            <a:xfrm>
              <a:off x="4278" y="96"/>
              <a:ext cx="1482"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71" name="Rectangle 7"/>
            <p:cNvSpPr>
              <a:spLocks noChangeArrowheads="1"/>
            </p:cNvSpPr>
            <p:nvPr userDrawn="1"/>
          </p:nvSpPr>
          <p:spPr bwMode="ltGray">
            <a:xfrm>
              <a:off x="2544" y="96"/>
              <a:ext cx="1734"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72" name="Rectangle 8"/>
            <p:cNvSpPr>
              <a:spLocks noChangeArrowheads="1"/>
            </p:cNvSpPr>
            <p:nvPr userDrawn="1"/>
          </p:nvSpPr>
          <p:spPr bwMode="ltGray">
            <a:xfrm>
              <a:off x="4809" y="192"/>
              <a:ext cx="951"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73" name="Rectangle 9"/>
            <p:cNvSpPr>
              <a:spLocks noChangeArrowheads="1"/>
            </p:cNvSpPr>
            <p:nvPr userDrawn="1"/>
          </p:nvSpPr>
          <p:spPr bwMode="ltGray">
            <a:xfrm>
              <a:off x="3696" y="192"/>
              <a:ext cx="1113"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74" name="Rectangle 10"/>
            <p:cNvSpPr>
              <a:spLocks noChangeArrowheads="1"/>
            </p:cNvSpPr>
            <p:nvPr userDrawn="1"/>
          </p:nvSpPr>
          <p:spPr bwMode="ltGray">
            <a:xfrm>
              <a:off x="5097" y="288"/>
              <a:ext cx="663"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75" name="Rectangle 11"/>
            <p:cNvSpPr>
              <a:spLocks noChangeArrowheads="1"/>
            </p:cNvSpPr>
            <p:nvPr userDrawn="1"/>
          </p:nvSpPr>
          <p:spPr bwMode="ltGray">
            <a:xfrm>
              <a:off x="4320" y="288"/>
              <a:ext cx="777"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76" name="Rectangle 12"/>
            <p:cNvSpPr>
              <a:spLocks noChangeArrowheads="1"/>
            </p:cNvSpPr>
            <p:nvPr userDrawn="1"/>
          </p:nvSpPr>
          <p:spPr bwMode="ltGray">
            <a:xfrm>
              <a:off x="5362" y="384"/>
              <a:ext cx="398"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77" name="Rectangle 13"/>
            <p:cNvSpPr>
              <a:spLocks noChangeArrowheads="1"/>
            </p:cNvSpPr>
            <p:nvPr userDrawn="1"/>
          </p:nvSpPr>
          <p:spPr bwMode="ltGray">
            <a:xfrm>
              <a:off x="4896" y="384"/>
              <a:ext cx="466"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78" name="Rectangle 14"/>
            <p:cNvSpPr>
              <a:spLocks noChangeArrowheads="1"/>
            </p:cNvSpPr>
            <p:nvPr userDrawn="1"/>
          </p:nvSpPr>
          <p:spPr bwMode="ltGray">
            <a:xfrm>
              <a:off x="5539" y="480"/>
              <a:ext cx="221"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79" name="Rectangle 15"/>
            <p:cNvSpPr>
              <a:spLocks noChangeArrowheads="1"/>
            </p:cNvSpPr>
            <p:nvPr userDrawn="1"/>
          </p:nvSpPr>
          <p:spPr bwMode="ltGray">
            <a:xfrm>
              <a:off x="5280" y="480"/>
              <a:ext cx="259"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80" name="Rectangle 16"/>
            <p:cNvSpPr>
              <a:spLocks noChangeArrowheads="1"/>
            </p:cNvSpPr>
            <p:nvPr userDrawn="1"/>
          </p:nvSpPr>
          <p:spPr bwMode="ltGray">
            <a:xfrm>
              <a:off x="5649" y="576"/>
              <a:ext cx="111"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81" name="Rectangle 17"/>
            <p:cNvSpPr>
              <a:spLocks noChangeArrowheads="1"/>
            </p:cNvSpPr>
            <p:nvPr userDrawn="1"/>
          </p:nvSpPr>
          <p:spPr bwMode="ltGray">
            <a:xfrm>
              <a:off x="5520" y="576"/>
              <a:ext cx="129"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82" name="Rectangle 18"/>
            <p:cNvSpPr>
              <a:spLocks noChangeArrowheads="1"/>
            </p:cNvSpPr>
            <p:nvPr userDrawn="1"/>
          </p:nvSpPr>
          <p:spPr bwMode="ltGray">
            <a:xfrm>
              <a:off x="5694" y="672"/>
              <a:ext cx="66"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83" name="Rectangle 19"/>
            <p:cNvSpPr>
              <a:spLocks noChangeArrowheads="1"/>
            </p:cNvSpPr>
            <p:nvPr userDrawn="1"/>
          </p:nvSpPr>
          <p:spPr bwMode="ltGray">
            <a:xfrm>
              <a:off x="5616" y="672"/>
              <a:ext cx="78"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84" name="Rectangle 20"/>
            <p:cNvSpPr>
              <a:spLocks noChangeArrowheads="1"/>
            </p:cNvSpPr>
            <p:nvPr userDrawn="1"/>
          </p:nvSpPr>
          <p:spPr bwMode="ltGray">
            <a:xfrm>
              <a:off x="4013" y="48"/>
              <a:ext cx="1747"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85" name="Rectangle 21"/>
            <p:cNvSpPr>
              <a:spLocks noChangeArrowheads="1"/>
            </p:cNvSpPr>
            <p:nvPr userDrawn="1"/>
          </p:nvSpPr>
          <p:spPr bwMode="ltGray">
            <a:xfrm>
              <a:off x="1968" y="48"/>
              <a:ext cx="2045"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86" name="Rectangle 22"/>
            <p:cNvSpPr>
              <a:spLocks noChangeArrowheads="1"/>
            </p:cNvSpPr>
            <p:nvPr userDrawn="1"/>
          </p:nvSpPr>
          <p:spPr bwMode="ltGray">
            <a:xfrm>
              <a:off x="4588" y="144"/>
              <a:ext cx="1172"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87" name="Rectangle 23"/>
            <p:cNvSpPr>
              <a:spLocks noChangeArrowheads="1"/>
            </p:cNvSpPr>
            <p:nvPr userDrawn="1"/>
          </p:nvSpPr>
          <p:spPr bwMode="ltGray">
            <a:xfrm>
              <a:off x="3216" y="144"/>
              <a:ext cx="1372"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88" name="Rectangle 24"/>
            <p:cNvSpPr>
              <a:spLocks noChangeArrowheads="1"/>
            </p:cNvSpPr>
            <p:nvPr userDrawn="1"/>
          </p:nvSpPr>
          <p:spPr bwMode="ltGray">
            <a:xfrm>
              <a:off x="4964" y="240"/>
              <a:ext cx="796"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89" name="Rectangle 25"/>
            <p:cNvSpPr>
              <a:spLocks noChangeArrowheads="1"/>
            </p:cNvSpPr>
            <p:nvPr userDrawn="1"/>
          </p:nvSpPr>
          <p:spPr bwMode="ltGray">
            <a:xfrm>
              <a:off x="4032" y="240"/>
              <a:ext cx="932"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90" name="Rectangle 26"/>
            <p:cNvSpPr>
              <a:spLocks noChangeArrowheads="1"/>
            </p:cNvSpPr>
            <p:nvPr userDrawn="1"/>
          </p:nvSpPr>
          <p:spPr bwMode="ltGray">
            <a:xfrm>
              <a:off x="5274" y="336"/>
              <a:ext cx="486"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91" name="Rectangle 27"/>
            <p:cNvSpPr>
              <a:spLocks noChangeArrowheads="1"/>
            </p:cNvSpPr>
            <p:nvPr userDrawn="1"/>
          </p:nvSpPr>
          <p:spPr bwMode="ltGray">
            <a:xfrm>
              <a:off x="4704" y="336"/>
              <a:ext cx="570"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92" name="Rectangle 28"/>
            <p:cNvSpPr>
              <a:spLocks noChangeArrowheads="1"/>
            </p:cNvSpPr>
            <p:nvPr userDrawn="1"/>
          </p:nvSpPr>
          <p:spPr bwMode="ltGray">
            <a:xfrm>
              <a:off x="5450" y="432"/>
              <a:ext cx="310"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93" name="Rectangle 29"/>
            <p:cNvSpPr>
              <a:spLocks noChangeArrowheads="1"/>
            </p:cNvSpPr>
            <p:nvPr userDrawn="1"/>
          </p:nvSpPr>
          <p:spPr bwMode="ltGray">
            <a:xfrm>
              <a:off x="5088" y="432"/>
              <a:ext cx="362"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94" name="Rectangle 30"/>
            <p:cNvSpPr>
              <a:spLocks noChangeArrowheads="1"/>
            </p:cNvSpPr>
            <p:nvPr userDrawn="1"/>
          </p:nvSpPr>
          <p:spPr bwMode="ltGray">
            <a:xfrm>
              <a:off x="5605" y="528"/>
              <a:ext cx="155"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95" name="Rectangle 31"/>
            <p:cNvSpPr>
              <a:spLocks noChangeArrowheads="1"/>
            </p:cNvSpPr>
            <p:nvPr userDrawn="1"/>
          </p:nvSpPr>
          <p:spPr bwMode="ltGray">
            <a:xfrm>
              <a:off x="5424" y="528"/>
              <a:ext cx="181"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96" name="Rectangle 32"/>
            <p:cNvSpPr>
              <a:spLocks noChangeArrowheads="1"/>
            </p:cNvSpPr>
            <p:nvPr userDrawn="1"/>
          </p:nvSpPr>
          <p:spPr bwMode="ltGray">
            <a:xfrm>
              <a:off x="5672" y="624"/>
              <a:ext cx="88"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97" name="Rectangle 33"/>
            <p:cNvSpPr>
              <a:spLocks noChangeArrowheads="1"/>
            </p:cNvSpPr>
            <p:nvPr userDrawn="1"/>
          </p:nvSpPr>
          <p:spPr bwMode="ltGray">
            <a:xfrm>
              <a:off x="5568" y="624"/>
              <a:ext cx="104"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298" name="Rectangle 34"/>
            <p:cNvSpPr>
              <a:spLocks noChangeArrowheads="1"/>
            </p:cNvSpPr>
            <p:nvPr userDrawn="1"/>
          </p:nvSpPr>
          <p:spPr bwMode="ltGray">
            <a:xfrm>
              <a:off x="5716" y="720"/>
              <a:ext cx="44"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299" name="Rectangle 35"/>
            <p:cNvSpPr>
              <a:spLocks noChangeArrowheads="1"/>
            </p:cNvSpPr>
            <p:nvPr userDrawn="1"/>
          </p:nvSpPr>
          <p:spPr bwMode="ltGray">
            <a:xfrm>
              <a:off x="5664" y="720"/>
              <a:ext cx="52"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sp>
          <p:nvSpPr>
            <p:cNvPr id="523300" name="Rectangle 36"/>
            <p:cNvSpPr>
              <a:spLocks noChangeArrowheads="1"/>
            </p:cNvSpPr>
            <p:nvPr userDrawn="1"/>
          </p:nvSpPr>
          <p:spPr bwMode="ltGray">
            <a:xfrm>
              <a:off x="5738" y="768"/>
              <a:ext cx="22" cy="48"/>
            </a:xfrm>
            <a:prstGeom prst="rect">
              <a:avLst/>
            </a:prstGeom>
            <a:gradFill rotWithShape="0">
              <a:gsLst>
                <a:gs pos="0">
                  <a:schemeClr val="folHlink"/>
                </a:gs>
                <a:gs pos="100000">
                  <a:schemeClr val="hlink"/>
                </a:gs>
              </a:gsLst>
              <a:lin ang="0" scaled="1"/>
            </a:gradFill>
            <a:ln w="9525">
              <a:noFill/>
              <a:miter lim="800000"/>
              <a:headEnd/>
              <a:tailEnd/>
            </a:ln>
            <a:effectLst/>
          </p:spPr>
          <p:txBody>
            <a:bodyPr wrap="none" anchor="ctr"/>
            <a:lstStyle/>
            <a:p>
              <a:endParaRPr lang="en-US" dirty="0"/>
            </a:p>
          </p:txBody>
        </p:sp>
        <p:sp>
          <p:nvSpPr>
            <p:cNvPr id="523301" name="Rectangle 37"/>
            <p:cNvSpPr>
              <a:spLocks noChangeArrowheads="1"/>
            </p:cNvSpPr>
            <p:nvPr userDrawn="1"/>
          </p:nvSpPr>
          <p:spPr bwMode="ltGray">
            <a:xfrm>
              <a:off x="5712" y="768"/>
              <a:ext cx="26" cy="48"/>
            </a:xfrm>
            <a:prstGeom prst="rect">
              <a:avLst/>
            </a:prstGeom>
            <a:gradFill rotWithShape="0">
              <a:gsLst>
                <a:gs pos="0">
                  <a:schemeClr val="bg1"/>
                </a:gs>
                <a:gs pos="100000">
                  <a:schemeClr val="folHlink"/>
                </a:gs>
              </a:gsLst>
              <a:lin ang="0" scaled="1"/>
            </a:gradFill>
            <a:ln w="9525">
              <a:noFill/>
              <a:miter lim="800000"/>
              <a:headEnd/>
              <a:tailEnd/>
            </a:ln>
            <a:effectLst/>
          </p:spPr>
          <p:txBody>
            <a:bodyPr wrap="none" anchor="ctr"/>
            <a:lstStyle/>
            <a:p>
              <a:endParaRPr lang="en-US" dirty="0"/>
            </a:p>
          </p:txBody>
        </p:sp>
      </p:grpSp>
      <p:sp>
        <p:nvSpPr>
          <p:cNvPr id="523302" name="Arc 38"/>
          <p:cNvSpPr>
            <a:spLocks/>
          </p:cNvSpPr>
          <p:nvPr/>
        </p:nvSpPr>
        <p:spPr bwMode="hidden">
          <a:xfrm>
            <a:off x="0" y="1371600"/>
            <a:ext cx="4114800" cy="531813"/>
          </a:xfrm>
          <a:custGeom>
            <a:avLst/>
            <a:gdLst>
              <a:gd name="G0" fmla="+- 0 0 0"/>
              <a:gd name="G1" fmla="+- 21600 0 0"/>
              <a:gd name="G2" fmla="+- 21600 0 0"/>
              <a:gd name="T0" fmla="*/ 24 w 21600"/>
              <a:gd name="T1" fmla="*/ 0 h 43200"/>
              <a:gd name="T2" fmla="*/ 56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23" y="0"/>
                </a:moveTo>
                <a:cubicBezTo>
                  <a:pt x="11943" y="13"/>
                  <a:pt x="21600" y="9680"/>
                  <a:pt x="21600" y="21600"/>
                </a:cubicBezTo>
                <a:cubicBezTo>
                  <a:pt x="21600" y="33507"/>
                  <a:pt x="11963" y="43169"/>
                  <a:pt x="55" y="43199"/>
                </a:cubicBezTo>
              </a:path>
              <a:path w="21600" h="43200" stroke="0" extrusionOk="0">
                <a:moveTo>
                  <a:pt x="23" y="0"/>
                </a:moveTo>
                <a:cubicBezTo>
                  <a:pt x="11943" y="13"/>
                  <a:pt x="21600" y="9680"/>
                  <a:pt x="21600" y="21600"/>
                </a:cubicBezTo>
                <a:cubicBezTo>
                  <a:pt x="21600" y="33507"/>
                  <a:pt x="11963" y="43169"/>
                  <a:pt x="55" y="43199"/>
                </a:cubicBezTo>
                <a:lnTo>
                  <a:pt x="0" y="21600"/>
                </a:lnTo>
                <a:close/>
              </a:path>
            </a:pathLst>
          </a:custGeom>
          <a:gradFill rotWithShape="0">
            <a:gsLst>
              <a:gs pos="0">
                <a:schemeClr val="folHlink"/>
              </a:gs>
              <a:gs pos="100000">
                <a:schemeClr val="bg1"/>
              </a:gs>
            </a:gsLst>
            <a:path path="shape">
              <a:fillToRect l="50000" t="50000" r="50000" b="50000"/>
            </a:path>
          </a:gradFill>
          <a:ln w="9525">
            <a:noFill/>
            <a:round/>
            <a:headEnd/>
            <a:tailEnd/>
          </a:ln>
          <a:effectLst/>
        </p:spPr>
        <p:txBody>
          <a:bodyPr wrap="none" anchor="ctr"/>
          <a:lstStyle/>
          <a:p>
            <a:endParaRPr lang="en-US" dirty="0"/>
          </a:p>
        </p:txBody>
      </p:sp>
      <p:sp>
        <p:nvSpPr>
          <p:cNvPr id="523303" name="Rectangle 39"/>
          <p:cNvSpPr>
            <a:spLocks noGrp="1" noChangeArrowheads="1"/>
          </p:cNvSpPr>
          <p:nvPr>
            <p:ph type="title"/>
          </p:nvPr>
        </p:nvSpPr>
        <p:spPr bwMode="auto">
          <a:xfrm>
            <a:off x="304800" y="4572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23304" name="Rectangle 40"/>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23305" name="Rectangle 41"/>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i="1"/>
            </a:lvl1pPr>
          </a:lstStyle>
          <a:p>
            <a:endParaRPr lang="en-US" dirty="0"/>
          </a:p>
        </p:txBody>
      </p:sp>
      <p:sp>
        <p:nvSpPr>
          <p:cNvPr id="523306" name="Rectangle 4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i="1"/>
            </a:lvl1pPr>
          </a:lstStyle>
          <a:p>
            <a:endParaRPr lang="en-US" dirty="0"/>
          </a:p>
        </p:txBody>
      </p:sp>
      <p:sp>
        <p:nvSpPr>
          <p:cNvPr id="523307" name="Rectangle 43"/>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i="1"/>
            </a:lvl1pPr>
          </a:lstStyle>
          <a:p>
            <a:fld id="{E4CBBB8A-D3EE-4C73-8BF5-1B63EBBF3834}" type="slidenum">
              <a:rPr lang="en-US"/>
              <a:pPr/>
              <a:t>‹#›</a:t>
            </a:fld>
            <a:endParaRPr lang="en-US" dirty="0"/>
          </a:p>
        </p:txBody>
      </p:sp>
    </p:spTree>
  </p:cSld>
  <p:clrMap bg1="dk2" tx1="lt1" bg2="dk1"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txStyles>
    <p:titleStyle>
      <a:lvl1pPr algn="l" rtl="0" eaLnBrk="0" fontAlgn="base" hangingPunct="0">
        <a:spcBef>
          <a:spcPct val="0"/>
        </a:spcBef>
        <a:spcAft>
          <a:spcPct val="0"/>
        </a:spcAft>
        <a:defRPr sz="4400" i="1">
          <a:solidFill>
            <a:schemeClr val="tx2"/>
          </a:solidFill>
          <a:latin typeface="+mj-lt"/>
          <a:ea typeface="+mj-ea"/>
          <a:cs typeface="+mj-cs"/>
        </a:defRPr>
      </a:lvl1pPr>
      <a:lvl2pPr algn="l" rtl="0" eaLnBrk="0" fontAlgn="base" hangingPunct="0">
        <a:spcBef>
          <a:spcPct val="0"/>
        </a:spcBef>
        <a:spcAft>
          <a:spcPct val="0"/>
        </a:spcAft>
        <a:defRPr sz="4400" i="1">
          <a:solidFill>
            <a:schemeClr val="tx2"/>
          </a:solidFill>
          <a:latin typeface="Arial Narrow" pitchFamily="34" charset="0"/>
        </a:defRPr>
      </a:lvl2pPr>
      <a:lvl3pPr algn="l" rtl="0" eaLnBrk="0" fontAlgn="base" hangingPunct="0">
        <a:spcBef>
          <a:spcPct val="0"/>
        </a:spcBef>
        <a:spcAft>
          <a:spcPct val="0"/>
        </a:spcAft>
        <a:defRPr sz="4400" i="1">
          <a:solidFill>
            <a:schemeClr val="tx2"/>
          </a:solidFill>
          <a:latin typeface="Arial Narrow" pitchFamily="34" charset="0"/>
        </a:defRPr>
      </a:lvl3pPr>
      <a:lvl4pPr algn="l" rtl="0" eaLnBrk="0" fontAlgn="base" hangingPunct="0">
        <a:spcBef>
          <a:spcPct val="0"/>
        </a:spcBef>
        <a:spcAft>
          <a:spcPct val="0"/>
        </a:spcAft>
        <a:defRPr sz="4400" i="1">
          <a:solidFill>
            <a:schemeClr val="tx2"/>
          </a:solidFill>
          <a:latin typeface="Arial Narrow" pitchFamily="34" charset="0"/>
        </a:defRPr>
      </a:lvl4pPr>
      <a:lvl5pPr algn="l" rtl="0" eaLnBrk="0" fontAlgn="base" hangingPunct="0">
        <a:spcBef>
          <a:spcPct val="0"/>
        </a:spcBef>
        <a:spcAft>
          <a:spcPct val="0"/>
        </a:spcAft>
        <a:defRPr sz="4400" i="1">
          <a:solidFill>
            <a:schemeClr val="tx2"/>
          </a:solidFill>
          <a:latin typeface="Arial Narrow" pitchFamily="34" charset="0"/>
        </a:defRPr>
      </a:lvl5pPr>
      <a:lvl6pPr marL="457200" algn="l" rtl="0" eaLnBrk="0" fontAlgn="base" hangingPunct="0">
        <a:spcBef>
          <a:spcPct val="0"/>
        </a:spcBef>
        <a:spcAft>
          <a:spcPct val="0"/>
        </a:spcAft>
        <a:defRPr sz="4400" i="1">
          <a:solidFill>
            <a:schemeClr val="tx2"/>
          </a:solidFill>
          <a:latin typeface="Arial Narrow" pitchFamily="34" charset="0"/>
        </a:defRPr>
      </a:lvl6pPr>
      <a:lvl7pPr marL="914400" algn="l" rtl="0" eaLnBrk="0" fontAlgn="base" hangingPunct="0">
        <a:spcBef>
          <a:spcPct val="0"/>
        </a:spcBef>
        <a:spcAft>
          <a:spcPct val="0"/>
        </a:spcAft>
        <a:defRPr sz="4400" i="1">
          <a:solidFill>
            <a:schemeClr val="tx2"/>
          </a:solidFill>
          <a:latin typeface="Arial Narrow" pitchFamily="34" charset="0"/>
        </a:defRPr>
      </a:lvl7pPr>
      <a:lvl8pPr marL="1371600" algn="l" rtl="0" eaLnBrk="0" fontAlgn="base" hangingPunct="0">
        <a:spcBef>
          <a:spcPct val="0"/>
        </a:spcBef>
        <a:spcAft>
          <a:spcPct val="0"/>
        </a:spcAft>
        <a:defRPr sz="4400" i="1">
          <a:solidFill>
            <a:schemeClr val="tx2"/>
          </a:solidFill>
          <a:latin typeface="Arial Narrow" pitchFamily="34" charset="0"/>
        </a:defRPr>
      </a:lvl8pPr>
      <a:lvl9pPr marL="1828800" algn="l" rtl="0" eaLnBrk="0" fontAlgn="base" hangingPunct="0">
        <a:spcBef>
          <a:spcPct val="0"/>
        </a:spcBef>
        <a:spcAft>
          <a:spcPct val="0"/>
        </a:spcAft>
        <a:defRPr sz="4400" i="1">
          <a:solidFill>
            <a:schemeClr val="tx2"/>
          </a:solidFill>
          <a:latin typeface="Arial Narrow" pitchFamily="34" charset="0"/>
        </a:defRPr>
      </a:lvl9pPr>
    </p:titleStyle>
    <p:bodyStyle>
      <a:lvl1pPr marL="342900" indent="-342900" algn="l" rtl="0" eaLnBrk="0" fontAlgn="base" hangingPunct="0">
        <a:spcBef>
          <a:spcPct val="20000"/>
        </a:spcBef>
        <a:spcAft>
          <a:spcPct val="0"/>
        </a:spcAft>
        <a:buClr>
          <a:schemeClr val="accent2"/>
        </a:buClr>
        <a:buSzPct val="9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65000"/>
        <a:buFont typeface="Wingdings" pitchFamily="2" charset="2"/>
        <a:buChar char="u"/>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SzPct val="90000"/>
        <a:buChar char="•"/>
        <a:defRPr sz="2000">
          <a:solidFill>
            <a:schemeClr val="tx1"/>
          </a:solidFill>
          <a:latin typeface="+mn-lt"/>
        </a:defRPr>
      </a:lvl5pPr>
      <a:lvl6pPr marL="2514600" indent="-228600" algn="l" rtl="0" eaLnBrk="0" fontAlgn="base" hangingPunct="0">
        <a:spcBef>
          <a:spcPct val="20000"/>
        </a:spcBef>
        <a:spcAft>
          <a:spcPct val="0"/>
        </a:spcAft>
        <a:buSzPct val="90000"/>
        <a:buChar char="•"/>
        <a:defRPr sz="2000">
          <a:solidFill>
            <a:schemeClr val="tx1"/>
          </a:solidFill>
          <a:latin typeface="+mn-lt"/>
        </a:defRPr>
      </a:lvl6pPr>
      <a:lvl7pPr marL="2971800" indent="-228600" algn="l" rtl="0" eaLnBrk="0" fontAlgn="base" hangingPunct="0">
        <a:spcBef>
          <a:spcPct val="20000"/>
        </a:spcBef>
        <a:spcAft>
          <a:spcPct val="0"/>
        </a:spcAft>
        <a:buSzPct val="90000"/>
        <a:buChar char="•"/>
        <a:defRPr sz="2000">
          <a:solidFill>
            <a:schemeClr val="tx1"/>
          </a:solidFill>
          <a:latin typeface="+mn-lt"/>
        </a:defRPr>
      </a:lvl7pPr>
      <a:lvl8pPr marL="3429000" indent="-228600" algn="l" rtl="0" eaLnBrk="0" fontAlgn="base" hangingPunct="0">
        <a:spcBef>
          <a:spcPct val="20000"/>
        </a:spcBef>
        <a:spcAft>
          <a:spcPct val="0"/>
        </a:spcAft>
        <a:buSzPct val="90000"/>
        <a:buChar char="•"/>
        <a:defRPr sz="2000">
          <a:solidFill>
            <a:schemeClr val="tx1"/>
          </a:solidFill>
          <a:latin typeface="+mn-lt"/>
        </a:defRPr>
      </a:lvl8pPr>
      <a:lvl9pPr marL="3886200" indent="-228600" algn="l" rtl="0" eaLnBrk="0" fontAlgn="base" hangingPunct="0">
        <a:spcBef>
          <a:spcPct val="20000"/>
        </a:spcBef>
        <a:spcAft>
          <a:spcPct val="0"/>
        </a:spcAft>
        <a:buSzPct val="9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Strengthening disability identity through social networks</a:t>
            </a:r>
            <a:endParaRPr lang="en-US" dirty="0"/>
          </a:p>
        </p:txBody>
      </p:sp>
      <p:sp>
        <p:nvSpPr>
          <p:cNvPr id="3" name="Subtitle 2"/>
          <p:cNvSpPr>
            <a:spLocks noGrp="1"/>
          </p:cNvSpPr>
          <p:nvPr>
            <p:ph type="subTitle" idx="1"/>
          </p:nvPr>
        </p:nvSpPr>
        <p:spPr>
          <a:xfrm>
            <a:off x="1371600" y="3581400"/>
            <a:ext cx="6400800" cy="2362200"/>
          </a:xfrm>
        </p:spPr>
        <p:txBody>
          <a:bodyPr/>
          <a:lstStyle/>
          <a:p>
            <a:r>
              <a:rPr lang="en-US" dirty="0" smtClean="0"/>
              <a:t>Katharine Hayward, PhD, MPH</a:t>
            </a:r>
          </a:p>
          <a:p>
            <a:r>
              <a:rPr lang="en-US" dirty="0" smtClean="0"/>
              <a:t>Tarjan Center at UCLA</a:t>
            </a:r>
            <a:br>
              <a:rPr lang="en-US" dirty="0" smtClean="0"/>
            </a:br>
            <a:r>
              <a:rPr lang="en-US" dirty="0" smtClean="0"/>
              <a:t>139</a:t>
            </a:r>
            <a:r>
              <a:rPr lang="en-US" baseline="30000" dirty="0" smtClean="0"/>
              <a:t>th</a:t>
            </a:r>
            <a:r>
              <a:rPr lang="en-US" dirty="0" smtClean="0"/>
              <a:t> Annual</a:t>
            </a:r>
            <a:r>
              <a:rPr lang="en-US" dirty="0" smtClean="0"/>
              <a:t> </a:t>
            </a:r>
            <a:r>
              <a:rPr lang="en-US" dirty="0" smtClean="0"/>
              <a:t>APHA </a:t>
            </a:r>
            <a:r>
              <a:rPr lang="en-US" dirty="0" smtClean="0"/>
              <a:t>Meeting</a:t>
            </a:r>
            <a:endParaRPr lang="en-US" dirty="0" smtClean="0"/>
          </a:p>
          <a:p>
            <a:r>
              <a:rPr lang="en-US" dirty="0" smtClean="0"/>
              <a:t>November 1, 2011</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a:t>Background</a:t>
            </a:r>
          </a:p>
        </p:txBody>
      </p:sp>
      <p:sp>
        <p:nvSpPr>
          <p:cNvPr id="8195" name="Rectangle 3"/>
          <p:cNvSpPr>
            <a:spLocks noGrp="1" noChangeArrowheads="1"/>
          </p:cNvSpPr>
          <p:nvPr>
            <p:ph type="body" idx="1"/>
          </p:nvPr>
        </p:nvSpPr>
        <p:spPr/>
        <p:txBody>
          <a:bodyPr/>
          <a:lstStyle/>
          <a:p>
            <a:pPr marL="342900" lvl="1" indent="-342900">
              <a:buClr>
                <a:schemeClr val="accent2"/>
              </a:buClr>
              <a:buSzPct val="90000"/>
              <a:buFont typeface="Wingdings" pitchFamily="2" charset="2"/>
              <a:buChar char="l"/>
            </a:pPr>
            <a:r>
              <a:rPr lang="en-US" sz="3200" dirty="0" smtClean="0"/>
              <a:t>People with disabilities indicate the major obstacles they encounter are bias, prejudice, and discrimination.</a:t>
            </a:r>
            <a:endParaRPr lang="en-US" sz="3200" dirty="0" smtClean="0">
              <a:latin typeface="Arial" pitchFamily="34" charset="0"/>
              <a:cs typeface="Arial" pitchFamily="34" charset="0"/>
            </a:endParaRPr>
          </a:p>
          <a:p>
            <a:r>
              <a:rPr lang="en-US" sz="2800" dirty="0" smtClean="0"/>
              <a:t>Disability Rights Movement</a:t>
            </a:r>
          </a:p>
          <a:p>
            <a:pPr lvl="1"/>
            <a:r>
              <a:rPr lang="en-US" sz="2400" dirty="0" smtClean="0"/>
              <a:t>First phase-ensure civil rights through legislation (Sect. 504 of Rehabilitation Act, ADA)</a:t>
            </a:r>
          </a:p>
          <a:p>
            <a:pPr lvl="1"/>
            <a:r>
              <a:rPr lang="en-US" sz="2400" dirty="0" smtClean="0"/>
              <a:t>Second phase-quest for collective identity</a:t>
            </a:r>
          </a:p>
          <a:p>
            <a:endParaRPr lang="en-US" sz="2400" dirty="0" smtClean="0"/>
          </a:p>
          <a:p>
            <a:pPr lvl="1">
              <a:buFont typeface="Wingdings" pitchFamily="2" charset="2"/>
              <a:buNone/>
            </a:pPr>
            <a:endParaRPr lang="en-US" sz="2400" dirty="0"/>
          </a:p>
          <a:p>
            <a:pPr lvl="1">
              <a:buFont typeface="Wingdings" pitchFamily="2" charset="2"/>
              <a:buNone/>
            </a:pPr>
            <a:endParaRPr lang="en-US" sz="24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US" dirty="0"/>
              <a:t>Importance of the Study</a:t>
            </a:r>
          </a:p>
        </p:txBody>
      </p:sp>
      <p:sp>
        <p:nvSpPr>
          <p:cNvPr id="194563" name="Rectangle 3"/>
          <p:cNvSpPr>
            <a:spLocks noGrp="1" noChangeArrowheads="1"/>
          </p:cNvSpPr>
          <p:nvPr>
            <p:ph type="body" idx="1"/>
          </p:nvPr>
        </p:nvSpPr>
        <p:spPr/>
        <p:txBody>
          <a:bodyPr/>
          <a:lstStyle/>
          <a:p>
            <a:r>
              <a:rPr lang="en-US" dirty="0"/>
              <a:t>Internalized stigma is associated with low self-esteem, poor self-concept, social isolation, decreased help-seeking behaviors, and limited life chances.</a:t>
            </a:r>
          </a:p>
          <a:p>
            <a:r>
              <a:rPr lang="en-US" dirty="0"/>
              <a:t>Greater unity </a:t>
            </a:r>
            <a:r>
              <a:rPr lang="en-US" dirty="0" smtClean="0"/>
              <a:t>is </a:t>
            </a:r>
            <a:r>
              <a:rPr lang="en-US" dirty="0"/>
              <a:t>needed to advance the goals of the disability rights movement.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dirty="0"/>
              <a:t>Specific </a:t>
            </a:r>
            <a:r>
              <a:rPr lang="en-US" dirty="0" smtClean="0"/>
              <a:t>Aim</a:t>
            </a:r>
            <a:endParaRPr lang="en-US" dirty="0"/>
          </a:p>
        </p:txBody>
      </p:sp>
      <p:sp>
        <p:nvSpPr>
          <p:cNvPr id="76803" name="Rectangle 3"/>
          <p:cNvSpPr>
            <a:spLocks noGrp="1" noChangeArrowheads="1"/>
          </p:cNvSpPr>
          <p:nvPr>
            <p:ph type="body" idx="1"/>
          </p:nvPr>
        </p:nvSpPr>
        <p:spPr/>
        <p:txBody>
          <a:bodyPr/>
          <a:lstStyle/>
          <a:p>
            <a:pPr lvl="0">
              <a:lnSpc>
                <a:spcPct val="90000"/>
              </a:lnSpc>
            </a:pPr>
            <a:endParaRPr lang="en-US" dirty="0" smtClean="0"/>
          </a:p>
          <a:p>
            <a:pPr lvl="0">
              <a:lnSpc>
                <a:spcPct val="90000"/>
              </a:lnSpc>
            </a:pPr>
            <a:r>
              <a:rPr lang="en-US" dirty="0" smtClean="0"/>
              <a:t>To </a:t>
            </a:r>
            <a:r>
              <a:rPr lang="en-US" dirty="0" smtClean="0"/>
              <a:t>describe ways to measure disability identity and what factors contribute to a positive disability identity.</a:t>
            </a:r>
          </a:p>
          <a:p>
            <a:pPr>
              <a:lnSpc>
                <a:spcPct val="90000"/>
              </a:lnSpc>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4"/>
          <p:cNvSpPr>
            <a:spLocks noGrp="1" noChangeArrowheads="1"/>
          </p:cNvSpPr>
          <p:nvPr>
            <p:ph type="title"/>
          </p:nvPr>
        </p:nvSpPr>
        <p:spPr/>
        <p:txBody>
          <a:bodyPr/>
          <a:lstStyle/>
          <a:p>
            <a:r>
              <a:rPr lang="en-US" dirty="0"/>
              <a:t>Conceptual Framework</a:t>
            </a:r>
          </a:p>
        </p:txBody>
      </p:sp>
      <p:graphicFrame>
        <p:nvGraphicFramePr>
          <p:cNvPr id="124935" name="Diagram 7"/>
          <p:cNvGraphicFramePr>
            <a:graphicFrameLocks/>
          </p:cNvGraphicFramePr>
          <p:nvPr>
            <p:ph idx="1"/>
          </p:nvPr>
        </p:nvGraphicFramePr>
        <p:xfrm>
          <a:off x="1676400" y="2057400"/>
          <a:ext cx="6019800" cy="4114800"/>
        </p:xfrm>
        <a:graphic>
          <a:graphicData uri="http://schemas.openxmlformats.org/drawingml/2006/compatibility">
            <com:legacyDrawing xmlns:com="http://schemas.openxmlformats.org/drawingml/2006/compatibility" spid="_x0000_s12493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2"/>
          <p:cNvSpPr>
            <a:spLocks noGrp="1" noChangeArrowheads="1"/>
          </p:cNvSpPr>
          <p:nvPr>
            <p:ph type="title"/>
          </p:nvPr>
        </p:nvSpPr>
        <p:spPr/>
        <p:txBody>
          <a:bodyPr/>
          <a:lstStyle/>
          <a:p>
            <a:r>
              <a:rPr lang="en-US" dirty="0"/>
              <a:t>Methods</a:t>
            </a:r>
          </a:p>
        </p:txBody>
      </p:sp>
      <p:sp>
        <p:nvSpPr>
          <p:cNvPr id="484355" name="Rectangle 3"/>
          <p:cNvSpPr>
            <a:spLocks noGrp="1" noChangeArrowheads="1"/>
          </p:cNvSpPr>
          <p:nvPr>
            <p:ph type="body" idx="1"/>
          </p:nvPr>
        </p:nvSpPr>
        <p:spPr/>
        <p:txBody>
          <a:bodyPr/>
          <a:lstStyle/>
          <a:p>
            <a:pPr lvl="0"/>
            <a:r>
              <a:rPr lang="en-US" dirty="0" smtClean="0">
                <a:latin typeface="Arial" pitchFamily="34" charset="0"/>
                <a:cs typeface="Arial" pitchFamily="34" charset="0"/>
              </a:rPr>
              <a:t>College students with disabilities from two large public universities (n=102)</a:t>
            </a:r>
          </a:p>
          <a:p>
            <a:r>
              <a:rPr lang="en-US" dirty="0" smtClean="0"/>
              <a:t>Self-administered questionnaire available online or hard copy</a:t>
            </a:r>
          </a:p>
          <a:p>
            <a:pPr lvl="1"/>
            <a:r>
              <a:rPr lang="en-US" dirty="0" smtClean="0"/>
              <a:t>distributed </a:t>
            </a:r>
            <a:r>
              <a:rPr lang="en-US" dirty="0"/>
              <a:t>in student’s notes </a:t>
            </a:r>
            <a:r>
              <a:rPr lang="en-US" dirty="0" smtClean="0"/>
              <a:t>folder</a:t>
            </a:r>
          </a:p>
          <a:p>
            <a:pPr lvl="1"/>
            <a:r>
              <a:rPr lang="en-US" dirty="0" smtClean="0"/>
              <a:t>given during face-to-face meetings</a:t>
            </a:r>
          </a:p>
          <a:p>
            <a:pPr lvl="1"/>
            <a:r>
              <a:rPr lang="en-US" dirty="0" smtClean="0"/>
              <a:t>online </a:t>
            </a:r>
            <a:r>
              <a:rPr lang="en-US" dirty="0"/>
              <a:t>survey could be directly accessed through link in </a:t>
            </a:r>
            <a:r>
              <a:rPr lang="en-US" dirty="0" smtClean="0"/>
              <a:t>announcement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8" name="Rectangle 4"/>
          <p:cNvSpPr>
            <a:spLocks noGrp="1" noChangeArrowheads="1"/>
          </p:cNvSpPr>
          <p:nvPr>
            <p:ph type="title"/>
          </p:nvPr>
        </p:nvSpPr>
        <p:spPr>
          <a:xfrm>
            <a:off x="304800" y="0"/>
            <a:ext cx="7772400" cy="1447800"/>
          </a:xfrm>
        </p:spPr>
        <p:txBody>
          <a:bodyPr/>
          <a:lstStyle/>
          <a:p>
            <a:r>
              <a:rPr lang="en-US" sz="4000" dirty="0"/>
              <a:t>Demographic Characteristics of the Sample</a:t>
            </a:r>
          </a:p>
        </p:txBody>
      </p:sp>
      <p:sp>
        <p:nvSpPr>
          <p:cNvPr id="487429" name="Rectangle 5"/>
          <p:cNvSpPr>
            <a:spLocks noGrp="1" noChangeArrowheads="1"/>
          </p:cNvSpPr>
          <p:nvPr>
            <p:ph type="body" sz="half" idx="1"/>
          </p:nvPr>
        </p:nvSpPr>
        <p:spPr/>
        <p:txBody>
          <a:bodyPr/>
          <a:lstStyle/>
          <a:p>
            <a:r>
              <a:rPr lang="en-US" sz="2800" dirty="0"/>
              <a:t>Predominantly female (70.6%)</a:t>
            </a:r>
          </a:p>
          <a:p>
            <a:r>
              <a:rPr lang="en-US" sz="2800" dirty="0"/>
              <a:t>Majority were in their twenties </a:t>
            </a:r>
            <a:endParaRPr lang="en-US" sz="2800" dirty="0" smtClean="0"/>
          </a:p>
          <a:p>
            <a:pPr>
              <a:buNone/>
            </a:pPr>
            <a:r>
              <a:rPr lang="en-US" sz="2800" dirty="0" smtClean="0"/>
              <a:t>	</a:t>
            </a:r>
            <a:r>
              <a:rPr lang="en-US" sz="2800" dirty="0" smtClean="0"/>
              <a:t>(</a:t>
            </a:r>
            <a:r>
              <a:rPr lang="en-US" sz="2800" i="1" dirty="0" smtClean="0"/>
              <a:t>M</a:t>
            </a:r>
            <a:r>
              <a:rPr lang="en-US" sz="2800" dirty="0" smtClean="0"/>
              <a:t>=25 </a:t>
            </a:r>
            <a:r>
              <a:rPr lang="en-US" sz="2800" dirty="0"/>
              <a:t>years)</a:t>
            </a:r>
          </a:p>
          <a:p>
            <a:r>
              <a:rPr lang="en-US" sz="2800" dirty="0"/>
              <a:t>A little over half were White (55.9%)</a:t>
            </a:r>
          </a:p>
        </p:txBody>
      </p:sp>
      <p:graphicFrame>
        <p:nvGraphicFramePr>
          <p:cNvPr id="5" name="Object 6"/>
          <p:cNvGraphicFramePr>
            <a:graphicFrameLocks noGrp="1" noChangeAspect="1"/>
          </p:cNvGraphicFramePr>
          <p:nvPr>
            <p:ph type="chart" sz="half" idx="2"/>
          </p:nvPr>
        </p:nvGraphicFramePr>
        <p:xfrm>
          <a:off x="3733800" y="990600"/>
          <a:ext cx="5105400" cy="49815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r>
              <a:rPr lang="en-US" sz="4000" dirty="0"/>
              <a:t>Disability Characteristics of the Sample</a:t>
            </a:r>
          </a:p>
        </p:txBody>
      </p:sp>
      <p:sp>
        <p:nvSpPr>
          <p:cNvPr id="392195" name="Rectangle 3"/>
          <p:cNvSpPr>
            <a:spLocks noGrp="1" noChangeArrowheads="1"/>
          </p:cNvSpPr>
          <p:nvPr>
            <p:ph type="body" sz="half" idx="1"/>
          </p:nvPr>
        </p:nvSpPr>
        <p:spPr/>
        <p:txBody>
          <a:bodyPr/>
          <a:lstStyle/>
          <a:p>
            <a:r>
              <a:rPr lang="en-US" sz="2800" dirty="0"/>
              <a:t>A little more than half of the participants had a physical disability </a:t>
            </a:r>
            <a:endParaRPr lang="en-US" sz="2800" dirty="0" smtClean="0"/>
          </a:p>
          <a:p>
            <a:pPr>
              <a:buNone/>
            </a:pPr>
            <a:r>
              <a:rPr lang="en-US" sz="2800" dirty="0" smtClean="0"/>
              <a:t>	</a:t>
            </a:r>
            <a:r>
              <a:rPr lang="en-US" sz="2800" dirty="0" smtClean="0"/>
              <a:t>or </a:t>
            </a:r>
            <a:r>
              <a:rPr lang="en-US" sz="2800" dirty="0"/>
              <a:t>a learning disability/ADD </a:t>
            </a:r>
          </a:p>
          <a:p>
            <a:pPr>
              <a:buFont typeface="Wingdings" pitchFamily="2" charset="2"/>
              <a:buNone/>
            </a:pPr>
            <a:endParaRPr lang="en-US" sz="2800" dirty="0"/>
          </a:p>
          <a:p>
            <a:pPr>
              <a:buFont typeface="Wingdings" pitchFamily="2" charset="2"/>
              <a:buNone/>
            </a:pPr>
            <a:endParaRPr lang="en-US" sz="2800" dirty="0"/>
          </a:p>
          <a:p>
            <a:pPr>
              <a:buFont typeface="Wingdings" pitchFamily="2" charset="2"/>
              <a:buNone/>
            </a:pPr>
            <a:endParaRPr lang="en-US" sz="2800" dirty="0"/>
          </a:p>
        </p:txBody>
      </p:sp>
      <p:graphicFrame>
        <p:nvGraphicFramePr>
          <p:cNvPr id="5" name="Object 6"/>
          <p:cNvGraphicFramePr>
            <a:graphicFrameLocks noGrp="1" noChangeAspect="1"/>
          </p:cNvGraphicFramePr>
          <p:nvPr>
            <p:ph type="chart" sz="half" idx="2"/>
          </p:nvPr>
        </p:nvGraphicFramePr>
        <p:xfrm>
          <a:off x="3886200" y="1727200"/>
          <a:ext cx="5105400" cy="4622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a:xfrm>
            <a:off x="304800" y="152400"/>
            <a:ext cx="7772400" cy="1219200"/>
          </a:xfrm>
        </p:spPr>
        <p:txBody>
          <a:bodyPr/>
          <a:lstStyle/>
          <a:p>
            <a:r>
              <a:rPr lang="en-US" sz="4000" dirty="0"/>
              <a:t>Disability Characteristics of the Sample (cont’d)</a:t>
            </a:r>
          </a:p>
        </p:txBody>
      </p:sp>
      <p:sp>
        <p:nvSpPr>
          <p:cNvPr id="435203" name="Rectangle 3"/>
          <p:cNvSpPr>
            <a:spLocks noGrp="1" noChangeArrowheads="1"/>
          </p:cNvSpPr>
          <p:nvPr>
            <p:ph type="body" idx="1"/>
          </p:nvPr>
        </p:nvSpPr>
        <p:spPr/>
        <p:txBody>
          <a:bodyPr/>
          <a:lstStyle/>
          <a:p>
            <a:r>
              <a:rPr lang="en-US" dirty="0"/>
              <a:t>Age of onset ranged from birth to 45 years (mean=15, median=17)</a:t>
            </a:r>
          </a:p>
          <a:p>
            <a:pPr>
              <a:buFont typeface="Wingdings" pitchFamily="2" charset="2"/>
              <a:buNone/>
            </a:pPr>
            <a:endParaRPr lang="en-US" dirty="0"/>
          </a:p>
          <a:p>
            <a:r>
              <a:rPr lang="en-US" dirty="0"/>
              <a:t>Approximately 60% reported having a slight or moderate disability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p:txBody>
          <a:bodyPr/>
          <a:lstStyle/>
          <a:p>
            <a:r>
              <a:rPr lang="en-US" dirty="0"/>
              <a:t>Contact with People with Disabilities</a:t>
            </a:r>
          </a:p>
        </p:txBody>
      </p:sp>
      <p:sp>
        <p:nvSpPr>
          <p:cNvPr id="453635" name="Rectangle 3"/>
          <p:cNvSpPr>
            <a:spLocks noGrp="1" noChangeArrowheads="1"/>
          </p:cNvSpPr>
          <p:nvPr>
            <p:ph type="body" idx="1"/>
          </p:nvPr>
        </p:nvSpPr>
        <p:spPr/>
        <p:txBody>
          <a:bodyPr/>
          <a:lstStyle/>
          <a:p>
            <a:r>
              <a:rPr lang="en-US" dirty="0"/>
              <a:t>Number know with a disability ranged from 0 to 101 (mean=10, median=4)</a:t>
            </a:r>
          </a:p>
          <a:p>
            <a:r>
              <a:rPr lang="en-US" dirty="0"/>
              <a:t>52.9% had frequent contact (daily/weekly)</a:t>
            </a:r>
          </a:p>
          <a:p>
            <a:r>
              <a:rPr lang="en-US" dirty="0"/>
              <a:t>52.0 % had a close friend with a disability</a:t>
            </a:r>
          </a:p>
          <a:p>
            <a:pPr>
              <a:buFont typeface="Wingdings" pitchFamily="2" charset="2"/>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7772400" cy="1371600"/>
          </a:xfrm>
        </p:spPr>
        <p:txBody>
          <a:bodyPr/>
          <a:lstStyle/>
          <a:p>
            <a:r>
              <a:rPr lang="en-US" sz="4000" dirty="0" smtClean="0"/>
              <a:t>Multidimensional Scale of Perceived Social </a:t>
            </a:r>
            <a:r>
              <a:rPr lang="en-US" sz="4000" dirty="0" smtClean="0"/>
              <a:t>Support </a:t>
            </a:r>
            <a:endParaRPr lang="en-US" sz="4000" dirty="0"/>
          </a:p>
        </p:txBody>
      </p:sp>
      <p:sp>
        <p:nvSpPr>
          <p:cNvPr id="3" name="Content Placeholder 2"/>
          <p:cNvSpPr>
            <a:spLocks noGrp="1"/>
          </p:cNvSpPr>
          <p:nvPr>
            <p:ph idx="1"/>
          </p:nvPr>
        </p:nvSpPr>
        <p:spPr/>
        <p:txBody>
          <a:bodyPr/>
          <a:lstStyle/>
          <a:p>
            <a:r>
              <a:rPr lang="en-US" dirty="0" smtClean="0"/>
              <a:t>Cronbach’s alpha of 0.92</a:t>
            </a:r>
          </a:p>
          <a:p>
            <a:r>
              <a:rPr lang="en-US" dirty="0" smtClean="0"/>
              <a:t>Assess social support from 3 sources</a:t>
            </a:r>
          </a:p>
          <a:p>
            <a:pPr lvl="1"/>
            <a:r>
              <a:rPr lang="en-US" dirty="0" smtClean="0"/>
              <a:t>Family</a:t>
            </a:r>
          </a:p>
          <a:p>
            <a:pPr lvl="1"/>
            <a:r>
              <a:rPr lang="en-US" dirty="0" smtClean="0"/>
              <a:t>Significant other</a:t>
            </a:r>
          </a:p>
          <a:p>
            <a:pPr lvl="1"/>
            <a:r>
              <a:rPr lang="en-US" dirty="0" smtClean="0"/>
              <a:t>Friends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p:txBody>
          <a:bodyPr/>
          <a:lstStyle/>
          <a:p>
            <a:r>
              <a:rPr lang="en-US" dirty="0"/>
              <a:t>Disability Identity </a:t>
            </a:r>
            <a:r>
              <a:rPr lang="en-US" dirty="0" smtClean="0"/>
              <a:t>Scale (</a:t>
            </a:r>
            <a:r>
              <a:rPr lang="el-GR" dirty="0" smtClean="0"/>
              <a:t>α</a:t>
            </a:r>
            <a:r>
              <a:rPr lang="en-US" dirty="0" smtClean="0"/>
              <a:t>=.70)</a:t>
            </a:r>
            <a:endParaRPr lang="en-US" dirty="0"/>
          </a:p>
        </p:txBody>
      </p:sp>
      <p:sp>
        <p:nvSpPr>
          <p:cNvPr id="415747" name="Rectangle 3"/>
          <p:cNvSpPr>
            <a:spLocks noGrp="1" noChangeArrowheads="1"/>
          </p:cNvSpPr>
          <p:nvPr>
            <p:ph type="body" idx="1"/>
          </p:nvPr>
        </p:nvSpPr>
        <p:spPr>
          <a:xfrm>
            <a:off x="685800" y="1981200"/>
            <a:ext cx="8458200" cy="4114800"/>
          </a:xfrm>
        </p:spPr>
        <p:txBody>
          <a:bodyPr/>
          <a:lstStyle/>
          <a:p>
            <a:pPr>
              <a:buNone/>
            </a:pPr>
            <a:endParaRPr lang="en-US" dirty="0" smtClean="0"/>
          </a:p>
          <a:p>
            <a:r>
              <a:rPr lang="en-US" dirty="0" smtClean="0"/>
              <a:t>Proud </a:t>
            </a:r>
            <a:r>
              <a:rPr lang="en-US" dirty="0"/>
              <a:t>to be person with a disability</a:t>
            </a:r>
          </a:p>
          <a:p>
            <a:r>
              <a:rPr lang="en-US" dirty="0"/>
              <a:t>Part of disability community</a:t>
            </a:r>
          </a:p>
          <a:p>
            <a:r>
              <a:rPr lang="en-US" dirty="0"/>
              <a:t>Wouldn’t want to be cured</a:t>
            </a:r>
          </a:p>
          <a:p>
            <a:r>
              <a:rPr lang="en-US" dirty="0"/>
              <a:t>Uncomfortable talking about disability (R)</a:t>
            </a:r>
          </a:p>
          <a:p>
            <a:r>
              <a:rPr lang="en-US" dirty="0"/>
              <a:t>Ashamed of disability (R)</a:t>
            </a:r>
          </a:p>
          <a:p>
            <a:pPr>
              <a:buFont typeface="Wingdings" pitchFamily="2" charset="2"/>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en-US" dirty="0"/>
              <a:t>Contact and Disability Identity</a:t>
            </a:r>
          </a:p>
        </p:txBody>
      </p:sp>
      <p:sp>
        <p:nvSpPr>
          <p:cNvPr id="182275" name="Rectangle 3"/>
          <p:cNvSpPr>
            <a:spLocks noGrp="1" noChangeArrowheads="1"/>
          </p:cNvSpPr>
          <p:nvPr>
            <p:ph type="body" idx="1"/>
          </p:nvPr>
        </p:nvSpPr>
        <p:spPr/>
        <p:txBody>
          <a:bodyPr/>
          <a:lstStyle/>
          <a:p>
            <a:pPr marL="609600" indent="-609600"/>
            <a:r>
              <a:rPr lang="en-US" sz="2800" dirty="0" smtClean="0"/>
              <a:t>Having </a:t>
            </a:r>
            <a:r>
              <a:rPr lang="en-US" sz="2800" dirty="0"/>
              <a:t>a close friend with a disability is associated with a positive </a:t>
            </a:r>
            <a:r>
              <a:rPr lang="en-US" sz="2800" dirty="0" smtClean="0"/>
              <a:t>disability identity </a:t>
            </a:r>
            <a:r>
              <a:rPr lang="en-US" sz="2800" dirty="0"/>
              <a:t>mediated by frequency of contact and the number of people known with a disability.</a:t>
            </a:r>
          </a:p>
          <a:p>
            <a:pPr marL="609600" indent="-609600"/>
            <a:r>
              <a:rPr lang="en-US" sz="2800" dirty="0"/>
              <a:t>ANCOVA showed only the covariate, (log of) number of people known with a disability, as significantly related to disability identity (F=7.33, p&lt;0.01)</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82274"/>
                                        </p:tgtEl>
                                        <p:attrNameLst>
                                          <p:attrName>style.visibility</p:attrName>
                                        </p:attrNameLst>
                                      </p:cBhvr>
                                      <p:to>
                                        <p:strVal val="visible"/>
                                      </p:to>
                                    </p:set>
                                    <p:anim calcmode="lin" valueType="num">
                                      <p:cBhvr>
                                        <p:cTn id="7" dur="1000" fill="hold"/>
                                        <p:tgtEl>
                                          <p:spTgt spid="182274"/>
                                        </p:tgtEl>
                                        <p:attrNameLst>
                                          <p:attrName>ppt_x</p:attrName>
                                        </p:attrNameLst>
                                      </p:cBhvr>
                                      <p:tavLst>
                                        <p:tav tm="0">
                                          <p:val>
                                            <p:strVal val="#ppt_x-.2"/>
                                          </p:val>
                                        </p:tav>
                                        <p:tav tm="100000">
                                          <p:val>
                                            <p:strVal val="#ppt_x"/>
                                          </p:val>
                                        </p:tav>
                                      </p:tavLst>
                                    </p:anim>
                                    <p:anim calcmode="lin" valueType="num">
                                      <p:cBhvr>
                                        <p:cTn id="8" dur="1000" fill="hold"/>
                                        <p:tgtEl>
                                          <p:spTgt spid="1822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227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82275">
                                            <p:txEl>
                                              <p:pRg st="0" end="0"/>
                                            </p:txEl>
                                          </p:spTgt>
                                        </p:tgtEl>
                                        <p:attrNameLst>
                                          <p:attrName>style.visibility</p:attrName>
                                        </p:attrNameLst>
                                      </p:cBhvr>
                                      <p:to>
                                        <p:strVal val="visible"/>
                                      </p:to>
                                    </p:set>
                                    <p:animEffect transition="in" filter="fade">
                                      <p:cBhvr>
                                        <p:cTn id="14" dur="500"/>
                                        <p:tgtEl>
                                          <p:spTgt spid="182275">
                                            <p:txEl>
                                              <p:pRg st="0" end="0"/>
                                            </p:txEl>
                                          </p:spTgt>
                                        </p:tgtEl>
                                      </p:cBhvr>
                                    </p:animEffect>
                                    <p:anim calcmode="lin" valueType="num">
                                      <p:cBhvr>
                                        <p:cTn id="15" dur="500" fill="hold"/>
                                        <p:tgtEl>
                                          <p:spTgt spid="18227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8227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82275">
                                            <p:txEl>
                                              <p:pRg st="1" end="1"/>
                                            </p:txEl>
                                          </p:spTgt>
                                        </p:tgtEl>
                                        <p:attrNameLst>
                                          <p:attrName>style.visibility</p:attrName>
                                        </p:attrNameLst>
                                      </p:cBhvr>
                                      <p:to>
                                        <p:strVal val="visible"/>
                                      </p:to>
                                    </p:set>
                                    <p:animEffect transition="in" filter="fade">
                                      <p:cBhvr>
                                        <p:cTn id="21" dur="500"/>
                                        <p:tgtEl>
                                          <p:spTgt spid="182275">
                                            <p:txEl>
                                              <p:pRg st="1" end="1"/>
                                            </p:txEl>
                                          </p:spTgt>
                                        </p:tgtEl>
                                      </p:cBhvr>
                                    </p:animEffect>
                                    <p:anim calcmode="lin" valueType="num">
                                      <p:cBhvr>
                                        <p:cTn id="22" dur="500" fill="hold"/>
                                        <p:tgtEl>
                                          <p:spTgt spid="18227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82275">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p:bldP spid="18227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en-US" dirty="0" smtClean="0"/>
              <a:t>Predictors of </a:t>
            </a:r>
            <a:r>
              <a:rPr lang="en-US" dirty="0"/>
              <a:t>Disability Identity</a:t>
            </a:r>
          </a:p>
        </p:txBody>
      </p:sp>
      <p:sp>
        <p:nvSpPr>
          <p:cNvPr id="193539" name="Rectangle 3"/>
          <p:cNvSpPr>
            <a:spLocks noGrp="1" noChangeArrowheads="1"/>
          </p:cNvSpPr>
          <p:nvPr>
            <p:ph type="body" idx="1"/>
          </p:nvPr>
        </p:nvSpPr>
        <p:spPr/>
        <p:txBody>
          <a:bodyPr/>
          <a:lstStyle/>
          <a:p>
            <a:r>
              <a:rPr lang="en-US" sz="2800" dirty="0" smtClean="0"/>
              <a:t>Disability </a:t>
            </a:r>
            <a:r>
              <a:rPr lang="en-US" sz="2800" dirty="0"/>
              <a:t>identity =b</a:t>
            </a:r>
            <a:r>
              <a:rPr lang="en-US" sz="2800" baseline="-25000" dirty="0"/>
              <a:t>0</a:t>
            </a:r>
            <a:r>
              <a:rPr lang="en-US" sz="2800" dirty="0"/>
              <a:t> + b</a:t>
            </a:r>
            <a:r>
              <a:rPr lang="en-US" sz="2800" baseline="-25000" dirty="0"/>
              <a:t>1</a:t>
            </a:r>
            <a:r>
              <a:rPr lang="en-US" sz="2800" dirty="0"/>
              <a:t>sex + b</a:t>
            </a:r>
            <a:r>
              <a:rPr lang="en-US" sz="2800" baseline="-25000" dirty="0"/>
              <a:t>2</a:t>
            </a:r>
            <a:r>
              <a:rPr lang="en-US" sz="2800" dirty="0"/>
              <a:t>ageonset+ b</a:t>
            </a:r>
            <a:r>
              <a:rPr lang="en-US" sz="2800" baseline="-25000" dirty="0"/>
              <a:t>3</a:t>
            </a:r>
            <a:r>
              <a:rPr lang="en-US" sz="2800" dirty="0"/>
              <a:t>severity + b</a:t>
            </a:r>
            <a:r>
              <a:rPr lang="en-US" sz="2800" baseline="-25000" dirty="0"/>
              <a:t>4</a:t>
            </a:r>
            <a:r>
              <a:rPr lang="en-US" sz="2800" dirty="0"/>
              <a:t>knowdisability + b</a:t>
            </a:r>
            <a:r>
              <a:rPr lang="en-US" sz="2800" baseline="-25000" dirty="0"/>
              <a:t>5</a:t>
            </a:r>
            <a:r>
              <a:rPr lang="en-US" sz="2800" dirty="0"/>
              <a:t>amountcontact+b</a:t>
            </a:r>
            <a:r>
              <a:rPr lang="en-US" sz="2800" baseline="-25000" dirty="0"/>
              <a:t>6</a:t>
            </a:r>
            <a:r>
              <a:rPr lang="en-US" sz="2800" dirty="0"/>
              <a:t>socialsupport + b</a:t>
            </a:r>
            <a:r>
              <a:rPr lang="en-US" sz="2800" baseline="-25000" dirty="0"/>
              <a:t>7</a:t>
            </a:r>
            <a:r>
              <a:rPr lang="en-US" sz="2800" dirty="0"/>
              <a:t>numberfriends  </a:t>
            </a:r>
          </a:p>
          <a:p>
            <a:r>
              <a:rPr lang="en-US" sz="2800" dirty="0"/>
              <a:t>Full model with seven predictors significant (F=6.81, p&lt;0.001)</a:t>
            </a:r>
          </a:p>
          <a:p>
            <a:r>
              <a:rPr lang="en-US" sz="2800" dirty="0"/>
              <a:t>Accounts for 34.0% (29.0% adjusted) of the variance of disability identity.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93538"/>
                                        </p:tgtEl>
                                        <p:attrNameLst>
                                          <p:attrName>style.visibility</p:attrName>
                                        </p:attrNameLst>
                                      </p:cBhvr>
                                      <p:to>
                                        <p:strVal val="visible"/>
                                      </p:to>
                                    </p:set>
                                    <p:anim calcmode="lin" valueType="num">
                                      <p:cBhvr>
                                        <p:cTn id="7" dur="1000" fill="hold"/>
                                        <p:tgtEl>
                                          <p:spTgt spid="193538"/>
                                        </p:tgtEl>
                                        <p:attrNameLst>
                                          <p:attrName>ppt_x</p:attrName>
                                        </p:attrNameLst>
                                      </p:cBhvr>
                                      <p:tavLst>
                                        <p:tav tm="0">
                                          <p:val>
                                            <p:strVal val="#ppt_x-.2"/>
                                          </p:val>
                                        </p:tav>
                                        <p:tav tm="100000">
                                          <p:val>
                                            <p:strVal val="#ppt_x"/>
                                          </p:val>
                                        </p:tav>
                                      </p:tavLst>
                                    </p:anim>
                                    <p:anim calcmode="lin" valueType="num">
                                      <p:cBhvr>
                                        <p:cTn id="8" dur="1000" fill="hold"/>
                                        <p:tgtEl>
                                          <p:spTgt spid="1935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353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93539">
                                            <p:txEl>
                                              <p:pRg st="0" end="0"/>
                                            </p:txEl>
                                          </p:spTgt>
                                        </p:tgtEl>
                                        <p:attrNameLst>
                                          <p:attrName>style.visibility</p:attrName>
                                        </p:attrNameLst>
                                      </p:cBhvr>
                                      <p:to>
                                        <p:strVal val="visible"/>
                                      </p:to>
                                    </p:set>
                                    <p:animEffect transition="in" filter="fade">
                                      <p:cBhvr>
                                        <p:cTn id="14" dur="500"/>
                                        <p:tgtEl>
                                          <p:spTgt spid="193539">
                                            <p:txEl>
                                              <p:pRg st="0" end="0"/>
                                            </p:txEl>
                                          </p:spTgt>
                                        </p:tgtEl>
                                      </p:cBhvr>
                                    </p:animEffect>
                                    <p:anim calcmode="lin" valueType="num">
                                      <p:cBhvr>
                                        <p:cTn id="15" dur="500" fill="hold"/>
                                        <p:tgtEl>
                                          <p:spTgt spid="19353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9353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93539">
                                            <p:txEl>
                                              <p:pRg st="1" end="1"/>
                                            </p:txEl>
                                          </p:spTgt>
                                        </p:tgtEl>
                                        <p:attrNameLst>
                                          <p:attrName>style.visibility</p:attrName>
                                        </p:attrNameLst>
                                      </p:cBhvr>
                                      <p:to>
                                        <p:strVal val="visible"/>
                                      </p:to>
                                    </p:set>
                                    <p:animEffect transition="in" filter="fade">
                                      <p:cBhvr>
                                        <p:cTn id="21" dur="500"/>
                                        <p:tgtEl>
                                          <p:spTgt spid="193539">
                                            <p:txEl>
                                              <p:pRg st="1" end="1"/>
                                            </p:txEl>
                                          </p:spTgt>
                                        </p:tgtEl>
                                      </p:cBhvr>
                                    </p:animEffect>
                                    <p:anim calcmode="lin" valueType="num">
                                      <p:cBhvr>
                                        <p:cTn id="22" dur="500" fill="hold"/>
                                        <p:tgtEl>
                                          <p:spTgt spid="19353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9353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93539">
                                            <p:txEl>
                                              <p:pRg st="2" end="2"/>
                                            </p:txEl>
                                          </p:spTgt>
                                        </p:tgtEl>
                                        <p:attrNameLst>
                                          <p:attrName>style.visibility</p:attrName>
                                        </p:attrNameLst>
                                      </p:cBhvr>
                                      <p:to>
                                        <p:strVal val="visible"/>
                                      </p:to>
                                    </p:set>
                                    <p:animEffect transition="in" filter="fade">
                                      <p:cBhvr>
                                        <p:cTn id="28" dur="500"/>
                                        <p:tgtEl>
                                          <p:spTgt spid="193539">
                                            <p:txEl>
                                              <p:pRg st="2" end="2"/>
                                            </p:txEl>
                                          </p:spTgt>
                                        </p:tgtEl>
                                      </p:cBhvr>
                                    </p:animEffect>
                                    <p:anim calcmode="lin" valueType="num">
                                      <p:cBhvr>
                                        <p:cTn id="29" dur="500" fill="hold"/>
                                        <p:tgtEl>
                                          <p:spTgt spid="19353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93539">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8" grpId="0"/>
      <p:bldP spid="193539"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a:xfrm>
            <a:off x="304800" y="152400"/>
            <a:ext cx="7772400" cy="1143000"/>
          </a:xfrm>
        </p:spPr>
        <p:txBody>
          <a:bodyPr/>
          <a:lstStyle/>
          <a:p>
            <a:r>
              <a:rPr lang="en-US" dirty="0" smtClean="0"/>
              <a:t>Predictors of </a:t>
            </a:r>
            <a:r>
              <a:rPr lang="en-US" dirty="0"/>
              <a:t>Disability </a:t>
            </a:r>
            <a:r>
              <a:rPr lang="en-US" dirty="0" smtClean="0"/>
              <a:t>Identity (cont’d) </a:t>
            </a:r>
            <a:endParaRPr lang="en-US" dirty="0"/>
          </a:p>
        </p:txBody>
      </p:sp>
      <p:sp>
        <p:nvSpPr>
          <p:cNvPr id="406531" name="Rectangle 3"/>
          <p:cNvSpPr>
            <a:spLocks noGrp="1" noChangeArrowheads="1"/>
          </p:cNvSpPr>
          <p:nvPr>
            <p:ph type="body" idx="1"/>
          </p:nvPr>
        </p:nvSpPr>
        <p:spPr/>
        <p:txBody>
          <a:bodyPr/>
          <a:lstStyle/>
          <a:p>
            <a:r>
              <a:rPr lang="en-US" sz="2800" dirty="0"/>
              <a:t>Backward elimination was used to identify a simpler model of four predictors (F=11.60, p&lt;0.001)</a:t>
            </a:r>
          </a:p>
          <a:p>
            <a:r>
              <a:rPr lang="en-US" sz="2800" dirty="0"/>
              <a:t>Four predictors were: gender, frequent contact, (log of) number of people known with a disability, number of close friends</a:t>
            </a:r>
          </a:p>
          <a:p>
            <a:r>
              <a:rPr lang="en-US" sz="2800" dirty="0"/>
              <a:t>Final model accounts for 33.0% (30.0% adjusted) of the variance in disability identity scores.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06530"/>
                                        </p:tgtEl>
                                        <p:attrNameLst>
                                          <p:attrName>style.visibility</p:attrName>
                                        </p:attrNameLst>
                                      </p:cBhvr>
                                      <p:to>
                                        <p:strVal val="visible"/>
                                      </p:to>
                                    </p:set>
                                    <p:anim calcmode="lin" valueType="num">
                                      <p:cBhvr>
                                        <p:cTn id="7" dur="1000" fill="hold"/>
                                        <p:tgtEl>
                                          <p:spTgt spid="406530"/>
                                        </p:tgtEl>
                                        <p:attrNameLst>
                                          <p:attrName>ppt_x</p:attrName>
                                        </p:attrNameLst>
                                      </p:cBhvr>
                                      <p:tavLst>
                                        <p:tav tm="0">
                                          <p:val>
                                            <p:strVal val="#ppt_x-.2"/>
                                          </p:val>
                                        </p:tav>
                                        <p:tav tm="100000">
                                          <p:val>
                                            <p:strVal val="#ppt_x"/>
                                          </p:val>
                                        </p:tav>
                                      </p:tavLst>
                                    </p:anim>
                                    <p:anim calcmode="lin" valueType="num">
                                      <p:cBhvr>
                                        <p:cTn id="8" dur="1000" fill="hold"/>
                                        <p:tgtEl>
                                          <p:spTgt spid="4065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653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06531">
                                            <p:txEl>
                                              <p:pRg st="0" end="0"/>
                                            </p:txEl>
                                          </p:spTgt>
                                        </p:tgtEl>
                                        <p:attrNameLst>
                                          <p:attrName>style.visibility</p:attrName>
                                        </p:attrNameLst>
                                      </p:cBhvr>
                                      <p:to>
                                        <p:strVal val="visible"/>
                                      </p:to>
                                    </p:set>
                                    <p:animEffect transition="in" filter="fade">
                                      <p:cBhvr>
                                        <p:cTn id="14" dur="500"/>
                                        <p:tgtEl>
                                          <p:spTgt spid="406531">
                                            <p:txEl>
                                              <p:pRg st="0" end="0"/>
                                            </p:txEl>
                                          </p:spTgt>
                                        </p:tgtEl>
                                      </p:cBhvr>
                                    </p:animEffect>
                                    <p:anim calcmode="lin" valueType="num">
                                      <p:cBhvr>
                                        <p:cTn id="15" dur="500" fill="hold"/>
                                        <p:tgtEl>
                                          <p:spTgt spid="40653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0653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406531">
                                            <p:txEl>
                                              <p:pRg st="1" end="1"/>
                                            </p:txEl>
                                          </p:spTgt>
                                        </p:tgtEl>
                                        <p:attrNameLst>
                                          <p:attrName>style.visibility</p:attrName>
                                        </p:attrNameLst>
                                      </p:cBhvr>
                                      <p:to>
                                        <p:strVal val="visible"/>
                                      </p:to>
                                    </p:set>
                                    <p:animEffect transition="in" filter="fade">
                                      <p:cBhvr>
                                        <p:cTn id="21" dur="500"/>
                                        <p:tgtEl>
                                          <p:spTgt spid="406531">
                                            <p:txEl>
                                              <p:pRg st="1" end="1"/>
                                            </p:txEl>
                                          </p:spTgt>
                                        </p:tgtEl>
                                      </p:cBhvr>
                                    </p:animEffect>
                                    <p:anim calcmode="lin" valueType="num">
                                      <p:cBhvr>
                                        <p:cTn id="22" dur="500" fill="hold"/>
                                        <p:tgtEl>
                                          <p:spTgt spid="40653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40653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406531">
                                            <p:txEl>
                                              <p:pRg st="2" end="2"/>
                                            </p:txEl>
                                          </p:spTgt>
                                        </p:tgtEl>
                                        <p:attrNameLst>
                                          <p:attrName>style.visibility</p:attrName>
                                        </p:attrNameLst>
                                      </p:cBhvr>
                                      <p:to>
                                        <p:strVal val="visible"/>
                                      </p:to>
                                    </p:set>
                                    <p:animEffect transition="in" filter="fade">
                                      <p:cBhvr>
                                        <p:cTn id="28" dur="500"/>
                                        <p:tgtEl>
                                          <p:spTgt spid="406531">
                                            <p:txEl>
                                              <p:pRg st="2" end="2"/>
                                            </p:txEl>
                                          </p:spTgt>
                                        </p:tgtEl>
                                      </p:cBhvr>
                                    </p:animEffect>
                                    <p:anim calcmode="lin" valueType="num">
                                      <p:cBhvr>
                                        <p:cTn id="29" dur="500" fill="hold"/>
                                        <p:tgtEl>
                                          <p:spTgt spid="40653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406531">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0" grpId="0"/>
      <p:bldP spid="40653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304800" y="152400"/>
            <a:ext cx="7772400" cy="1600200"/>
          </a:xfrm>
        </p:spPr>
        <p:txBody>
          <a:bodyPr/>
          <a:lstStyle/>
          <a:p>
            <a:r>
              <a:rPr lang="en-US" sz="2800" dirty="0" smtClean="0"/>
              <a:t/>
            </a:r>
            <a:br>
              <a:rPr lang="en-US" sz="2800" dirty="0" smtClean="0"/>
            </a:br>
            <a:r>
              <a:rPr lang="en-US" sz="2800" dirty="0" smtClean="0"/>
              <a:t>Unstandardized</a:t>
            </a:r>
            <a:r>
              <a:rPr lang="en-US" sz="2800" dirty="0" smtClean="0"/>
              <a:t> </a:t>
            </a:r>
            <a:r>
              <a:rPr lang="en-US" sz="2800" dirty="0"/>
              <a:t>Regression Coefficients (Standard Errors) and Standardized Regression Coefficients for the Final Model of Disability Identity</a:t>
            </a:r>
          </a:p>
        </p:txBody>
      </p:sp>
      <p:sp>
        <p:nvSpPr>
          <p:cNvPr id="358403" name="Rectangle 3"/>
          <p:cNvSpPr>
            <a:spLocks noGrp="1" noChangeArrowheads="1"/>
          </p:cNvSpPr>
          <p:nvPr>
            <p:ph type="body" idx="1"/>
          </p:nvPr>
        </p:nvSpPr>
        <p:spPr/>
        <p:txBody>
          <a:bodyPr/>
          <a:lstStyle/>
          <a:p>
            <a:pPr>
              <a:lnSpc>
                <a:spcPct val="80000"/>
              </a:lnSpc>
              <a:buFont typeface="Wingdings" pitchFamily="2" charset="2"/>
              <a:buNone/>
            </a:pPr>
            <a:r>
              <a:rPr lang="en-US" sz="1600" dirty="0"/>
              <a:t>		</a:t>
            </a:r>
            <a:r>
              <a:rPr lang="en-US" sz="2000" dirty="0"/>
              <a:t>			</a:t>
            </a:r>
          </a:p>
          <a:p>
            <a:pPr>
              <a:lnSpc>
                <a:spcPct val="80000"/>
              </a:lnSpc>
              <a:buFont typeface="Wingdings" pitchFamily="2" charset="2"/>
              <a:buNone/>
            </a:pPr>
            <a:r>
              <a:rPr lang="en-US" sz="2000" u="sng" dirty="0"/>
              <a:t>Predictor Variable		b (Std. error) 	β		</a:t>
            </a:r>
          </a:p>
          <a:p>
            <a:pPr>
              <a:lnSpc>
                <a:spcPct val="80000"/>
              </a:lnSpc>
              <a:buFont typeface="Wingdings" pitchFamily="2" charset="2"/>
              <a:buNone/>
            </a:pPr>
            <a:r>
              <a:rPr lang="en-US" sz="2000" dirty="0"/>
              <a:t>	Gender</a:t>
            </a:r>
          </a:p>
          <a:p>
            <a:pPr>
              <a:lnSpc>
                <a:spcPct val="80000"/>
              </a:lnSpc>
              <a:buFont typeface="Wingdings" pitchFamily="2" charset="2"/>
              <a:buNone/>
            </a:pPr>
            <a:r>
              <a:rPr lang="en-US" sz="2000" dirty="0"/>
              <a:t>	   Female			-0.67 (0.24)**	-0.24</a:t>
            </a:r>
          </a:p>
          <a:p>
            <a:pPr>
              <a:lnSpc>
                <a:spcPct val="80000"/>
              </a:lnSpc>
              <a:buFont typeface="Wingdings" pitchFamily="2" charset="2"/>
              <a:buNone/>
            </a:pPr>
            <a:r>
              <a:rPr lang="en-US" sz="2000" dirty="0"/>
              <a:t>	Frequent contact	 	0.49 (0.24)*	 0.19</a:t>
            </a:r>
          </a:p>
          <a:p>
            <a:pPr>
              <a:lnSpc>
                <a:spcPct val="80000"/>
              </a:lnSpc>
              <a:buFont typeface="Wingdings" pitchFamily="2" charset="2"/>
              <a:buNone/>
            </a:pPr>
            <a:r>
              <a:rPr lang="en-US" sz="2000" dirty="0"/>
              <a:t>	No. of known with </a:t>
            </a:r>
          </a:p>
          <a:p>
            <a:pPr>
              <a:lnSpc>
                <a:spcPct val="80000"/>
              </a:lnSpc>
              <a:buFont typeface="Wingdings" pitchFamily="2" charset="2"/>
              <a:buNone/>
            </a:pPr>
            <a:r>
              <a:rPr lang="en-US" sz="2000" dirty="0"/>
              <a:t>	   disability (log)	 	0.33 (0.12)**	 0.26</a:t>
            </a:r>
          </a:p>
          <a:p>
            <a:pPr>
              <a:lnSpc>
                <a:spcPct val="80000"/>
              </a:lnSpc>
              <a:buFont typeface="Wingdings" pitchFamily="2" charset="2"/>
              <a:buNone/>
            </a:pPr>
            <a:r>
              <a:rPr lang="en-US" sz="2000" dirty="0"/>
              <a:t>	No. of close friends 	 	0.09 (0.03)*	 0.30</a:t>
            </a:r>
          </a:p>
          <a:p>
            <a:pPr>
              <a:lnSpc>
                <a:spcPct val="80000"/>
              </a:lnSpc>
              <a:buFont typeface="Wingdings" pitchFamily="2" charset="2"/>
              <a:buNone/>
            </a:pPr>
            <a:r>
              <a:rPr lang="en-US" sz="2000" dirty="0"/>
              <a:t>	Constant		 	2.46 (0.28)***</a:t>
            </a:r>
          </a:p>
          <a:p>
            <a:pPr>
              <a:lnSpc>
                <a:spcPct val="80000"/>
              </a:lnSpc>
              <a:buFont typeface="Wingdings" pitchFamily="2" charset="2"/>
              <a:buNone/>
            </a:pPr>
            <a:endParaRPr lang="en-US" sz="2000" dirty="0"/>
          </a:p>
          <a:p>
            <a:pPr>
              <a:lnSpc>
                <a:spcPct val="80000"/>
              </a:lnSpc>
              <a:buFont typeface="Wingdings" pitchFamily="2" charset="2"/>
              <a:buNone/>
            </a:pPr>
            <a:r>
              <a:rPr lang="en-US" sz="2000" dirty="0"/>
              <a:t>	F				11.60</a:t>
            </a:r>
          </a:p>
          <a:p>
            <a:pPr>
              <a:lnSpc>
                <a:spcPct val="80000"/>
              </a:lnSpc>
              <a:buFont typeface="Wingdings" pitchFamily="2" charset="2"/>
              <a:buNone/>
            </a:pPr>
            <a:r>
              <a:rPr lang="en-US" sz="2000" dirty="0"/>
              <a:t>	R</a:t>
            </a:r>
            <a:r>
              <a:rPr lang="en-US" sz="2000" baseline="30000" dirty="0"/>
              <a:t>2</a:t>
            </a:r>
            <a:r>
              <a:rPr lang="en-US" sz="2000" dirty="0"/>
              <a:t>				  0.33</a:t>
            </a:r>
          </a:p>
          <a:p>
            <a:pPr>
              <a:lnSpc>
                <a:spcPct val="80000"/>
              </a:lnSpc>
              <a:buFont typeface="Wingdings" pitchFamily="2" charset="2"/>
              <a:buNone/>
            </a:pPr>
            <a:r>
              <a:rPr lang="en-US" sz="2000" dirty="0"/>
              <a:t>	</a:t>
            </a:r>
            <a:r>
              <a:rPr lang="en-US" sz="2000" u="sng" dirty="0"/>
              <a:t>Adj R</a:t>
            </a:r>
            <a:r>
              <a:rPr lang="en-US" sz="2000" u="sng" baseline="30000" dirty="0"/>
              <a:t>2</a:t>
            </a:r>
            <a:r>
              <a:rPr lang="en-US" sz="2000" u="sng" dirty="0"/>
              <a:t>			  0.30				</a:t>
            </a:r>
            <a:endParaRPr lang="en-US" sz="2000" dirty="0"/>
          </a:p>
          <a:p>
            <a:pPr>
              <a:lnSpc>
                <a:spcPct val="80000"/>
              </a:lnSpc>
              <a:buFont typeface="Wingdings" pitchFamily="2" charset="2"/>
              <a:buNone/>
            </a:pPr>
            <a:r>
              <a:rPr lang="en-US" sz="2000" dirty="0"/>
              <a:t>	*p&lt;0.05, **p&lt;0.01, ***p&lt;0.001</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Grp="1" noChangeArrowheads="1"/>
          </p:cNvSpPr>
          <p:nvPr>
            <p:ph type="title"/>
          </p:nvPr>
        </p:nvSpPr>
        <p:spPr/>
        <p:txBody>
          <a:bodyPr/>
          <a:lstStyle/>
          <a:p>
            <a:r>
              <a:rPr lang="en-US" dirty="0" smtClean="0"/>
              <a:t>Implications</a:t>
            </a:r>
            <a:endParaRPr lang="en-US" dirty="0"/>
          </a:p>
        </p:txBody>
      </p:sp>
      <p:sp>
        <p:nvSpPr>
          <p:cNvPr id="422915" name="Rectangle 3"/>
          <p:cNvSpPr>
            <a:spLocks noGrp="1" noChangeArrowheads="1"/>
          </p:cNvSpPr>
          <p:nvPr>
            <p:ph type="body" idx="1"/>
          </p:nvPr>
        </p:nvSpPr>
        <p:spPr/>
        <p:txBody>
          <a:bodyPr/>
          <a:lstStyle/>
          <a:p>
            <a:r>
              <a:rPr lang="en-US" dirty="0" smtClean="0"/>
              <a:t>Social networks are important in formation of positive self-concept and in creating a positive disability identity.</a:t>
            </a:r>
          </a:p>
          <a:p>
            <a:r>
              <a:rPr lang="en-US" dirty="0" smtClean="0"/>
              <a:t>Disability identity seen as tied </a:t>
            </a:r>
            <a:r>
              <a:rPr lang="en-US" dirty="0" smtClean="0"/>
              <a:t>to </a:t>
            </a:r>
            <a:r>
              <a:rPr lang="en-US" dirty="0" smtClean="0"/>
              <a:t>work of disability rights movement.</a:t>
            </a:r>
          </a:p>
          <a:p>
            <a:r>
              <a:rPr lang="en-US" dirty="0" smtClean="0"/>
              <a:t>Highlights the need for opportunities to interact with others with disabilities.</a:t>
            </a:r>
          </a:p>
          <a:p>
            <a:pPr>
              <a:buNone/>
            </a:pP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n Motion Design Template [1]">
  <a:themeElements>
    <a:clrScheme name="In Motion Design Template [1] 1">
      <a:dk1>
        <a:srgbClr val="000000"/>
      </a:dk1>
      <a:lt1>
        <a:srgbClr val="FFFFFF"/>
      </a:lt1>
      <a:dk2>
        <a:srgbClr val="000000"/>
      </a:dk2>
      <a:lt2>
        <a:srgbClr val="FFCC00"/>
      </a:lt2>
      <a:accent1>
        <a:srgbClr val="33CCCC"/>
      </a:accent1>
      <a:accent2>
        <a:srgbClr val="FF00FF"/>
      </a:accent2>
      <a:accent3>
        <a:srgbClr val="AAAAAA"/>
      </a:accent3>
      <a:accent4>
        <a:srgbClr val="DADADA"/>
      </a:accent4>
      <a:accent5>
        <a:srgbClr val="ADE2E2"/>
      </a:accent5>
      <a:accent6>
        <a:srgbClr val="E700E7"/>
      </a:accent6>
      <a:hlink>
        <a:srgbClr val="6702FC"/>
      </a:hlink>
      <a:folHlink>
        <a:srgbClr val="1D92FD"/>
      </a:folHlink>
    </a:clrScheme>
    <a:fontScheme name="In Motion Design Template [1]">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In Motion Design Template [1] 1">
        <a:dk1>
          <a:srgbClr val="000000"/>
        </a:dk1>
        <a:lt1>
          <a:srgbClr val="FFFFFF"/>
        </a:lt1>
        <a:dk2>
          <a:srgbClr val="000000"/>
        </a:dk2>
        <a:lt2>
          <a:srgbClr val="FFCC00"/>
        </a:lt2>
        <a:accent1>
          <a:srgbClr val="33CCCC"/>
        </a:accent1>
        <a:accent2>
          <a:srgbClr val="FF00FF"/>
        </a:accent2>
        <a:accent3>
          <a:srgbClr val="AAAAAA"/>
        </a:accent3>
        <a:accent4>
          <a:srgbClr val="DADADA"/>
        </a:accent4>
        <a:accent5>
          <a:srgbClr val="ADE2E2"/>
        </a:accent5>
        <a:accent6>
          <a:srgbClr val="E700E7"/>
        </a:accent6>
        <a:hlink>
          <a:srgbClr val="6702FC"/>
        </a:hlink>
        <a:folHlink>
          <a:srgbClr val="1D92FD"/>
        </a:folHlink>
      </a:clrScheme>
      <a:clrMap bg1="dk2" tx1="lt1" bg2="dk1" tx2="lt2" accent1="accent1" accent2="accent2" accent3="accent3" accent4="accent4" accent5="accent5" accent6="accent6" hlink="hlink" folHlink="folHlink"/>
    </a:extraClrScheme>
    <a:extraClrScheme>
      <a:clrScheme name="In Motion Design Template [1] 2">
        <a:dk1>
          <a:srgbClr val="000000"/>
        </a:dk1>
        <a:lt1>
          <a:srgbClr val="FFFFFF"/>
        </a:lt1>
        <a:dk2>
          <a:srgbClr val="000000"/>
        </a:dk2>
        <a:lt2>
          <a:srgbClr val="FFFFFF"/>
        </a:lt2>
        <a:accent1>
          <a:srgbClr val="FFFFCC"/>
        </a:accent1>
        <a:accent2>
          <a:srgbClr val="990000"/>
        </a:accent2>
        <a:accent3>
          <a:srgbClr val="FFFFFF"/>
        </a:accent3>
        <a:accent4>
          <a:srgbClr val="000000"/>
        </a:accent4>
        <a:accent5>
          <a:srgbClr val="FFFFE2"/>
        </a:accent5>
        <a:accent6>
          <a:srgbClr val="8A0000"/>
        </a:accent6>
        <a:hlink>
          <a:srgbClr val="FF0066"/>
        </a:hlink>
        <a:folHlink>
          <a:srgbClr val="FFCC00"/>
        </a:folHlink>
      </a:clrScheme>
      <a:clrMap bg1="lt1" tx1="dk1" bg2="lt2" tx2="dk2" accent1="accent1" accent2="accent2" accent3="accent3" accent4="accent4" accent5="accent5" accent6="accent6" hlink="hlink" folHlink="folHlink"/>
    </a:extraClrScheme>
    <a:extraClrScheme>
      <a:clrScheme name="In Motion Design Template [1] 3">
        <a:dk1>
          <a:srgbClr val="000000"/>
        </a:dk1>
        <a:lt1>
          <a:srgbClr val="FFFFFF"/>
        </a:lt1>
        <a:dk2>
          <a:srgbClr val="000000"/>
        </a:dk2>
        <a:lt2>
          <a:srgbClr val="FFFFFF"/>
        </a:lt2>
        <a:accent1>
          <a:srgbClr val="F8F8F8"/>
        </a:accent1>
        <a:accent2>
          <a:srgbClr val="808080"/>
        </a:accent2>
        <a:accent3>
          <a:srgbClr val="FFFFFF"/>
        </a:accent3>
        <a:accent4>
          <a:srgbClr val="000000"/>
        </a:accent4>
        <a:accent5>
          <a:srgbClr val="FBFBFB"/>
        </a:accent5>
        <a:accent6>
          <a:srgbClr val="737373"/>
        </a:accent6>
        <a:hlink>
          <a:srgbClr val="DDDDDD"/>
        </a:hlink>
        <a:folHlink>
          <a:srgbClr val="B2B2B2"/>
        </a:folHlink>
      </a:clrScheme>
      <a:clrMap bg1="lt1" tx1="dk1" bg2="lt2" tx2="dk2" accent1="accent1" accent2="accent2" accent3="accent3" accent4="accent4" accent5="accent5" accent6="accent6" hlink="hlink" folHlink="folHlink"/>
    </a:extraClrScheme>
    <a:extraClrScheme>
      <a:clrScheme name="In Motion Design Template [1] 4">
        <a:dk1>
          <a:srgbClr val="240157"/>
        </a:dk1>
        <a:lt1>
          <a:srgbClr val="FFFFFF"/>
        </a:lt1>
        <a:dk2>
          <a:srgbClr val="4601AB"/>
        </a:dk2>
        <a:lt2>
          <a:srgbClr val="FFCC00"/>
        </a:lt2>
        <a:accent1>
          <a:srgbClr val="33CCCC"/>
        </a:accent1>
        <a:accent2>
          <a:srgbClr val="FF00FF"/>
        </a:accent2>
        <a:accent3>
          <a:srgbClr val="B0AAD2"/>
        </a:accent3>
        <a:accent4>
          <a:srgbClr val="DADADA"/>
        </a:accent4>
        <a:accent5>
          <a:srgbClr val="ADE2E2"/>
        </a:accent5>
        <a:accent6>
          <a:srgbClr val="E700E7"/>
        </a:accent6>
        <a:hlink>
          <a:srgbClr val="6702FC"/>
        </a:hlink>
        <a:folHlink>
          <a:srgbClr val="1D92FD"/>
        </a:folHlink>
      </a:clrScheme>
      <a:clrMap bg1="dk2" tx1="lt1" bg2="dk1" tx2="lt2" accent1="accent1" accent2="accent2" accent3="accent3" accent4="accent4" accent5="accent5" accent6="accent6" hlink="hlink" folHlink="folHlink"/>
    </a:extraClrScheme>
    <a:extraClrScheme>
      <a:clrScheme name="In Motion Design Template [1] 5">
        <a:dk1>
          <a:srgbClr val="000000"/>
        </a:dk1>
        <a:lt1>
          <a:srgbClr val="FFFFFF"/>
        </a:lt1>
        <a:dk2>
          <a:srgbClr val="660033"/>
        </a:dk2>
        <a:lt2>
          <a:srgbClr val="FFCC00"/>
        </a:lt2>
        <a:accent1>
          <a:srgbClr val="CC9900"/>
        </a:accent1>
        <a:accent2>
          <a:srgbClr val="FF9900"/>
        </a:accent2>
        <a:accent3>
          <a:srgbClr val="B8AAAD"/>
        </a:accent3>
        <a:accent4>
          <a:srgbClr val="DADADA"/>
        </a:accent4>
        <a:accent5>
          <a:srgbClr val="E2CAAA"/>
        </a:accent5>
        <a:accent6>
          <a:srgbClr val="E78A00"/>
        </a:accent6>
        <a:hlink>
          <a:srgbClr val="D60093"/>
        </a:hlink>
        <a:folHlink>
          <a:srgbClr val="FF5050"/>
        </a:folHlink>
      </a:clrScheme>
      <a:clrMap bg1="dk2" tx1="lt1" bg2="dk1" tx2="lt2" accent1="accent1" accent2="accent2" accent3="accent3" accent4="accent4" accent5="accent5" accent6="accent6" hlink="hlink" folHlink="folHlink"/>
    </a:extraClrScheme>
    <a:extraClrScheme>
      <a:clrScheme name="In Motion Design Template [1] 6">
        <a:dk1>
          <a:srgbClr val="000000"/>
        </a:dk1>
        <a:lt1>
          <a:srgbClr val="717BAD"/>
        </a:lt1>
        <a:dk2>
          <a:srgbClr val="FFFFFF"/>
        </a:dk2>
        <a:lt2>
          <a:srgbClr val="A9AABB"/>
        </a:lt2>
        <a:accent1>
          <a:srgbClr val="8BB6CB"/>
        </a:accent1>
        <a:accent2>
          <a:srgbClr val="DDDDDD"/>
        </a:accent2>
        <a:accent3>
          <a:srgbClr val="BBBFD3"/>
        </a:accent3>
        <a:accent4>
          <a:srgbClr val="000000"/>
        </a:accent4>
        <a:accent5>
          <a:srgbClr val="C4D7E2"/>
        </a:accent5>
        <a:accent6>
          <a:srgbClr val="C8C8C8"/>
        </a:accent6>
        <a:hlink>
          <a:srgbClr val="53628D"/>
        </a:hlink>
        <a:folHlink>
          <a:srgbClr val="989BBA"/>
        </a:folHlink>
      </a:clrScheme>
      <a:clrMap bg1="lt1" tx1="dk1" bg2="lt2" tx2="dk2" accent1="accent1" accent2="accent2" accent3="accent3" accent4="accent4" accent5="accent5" accent6="accent6" hlink="hlink" folHlink="folHlink"/>
    </a:extraClrScheme>
    <a:extraClrScheme>
      <a:clrScheme name="In Motion Design Template [1] 7">
        <a:dk1>
          <a:srgbClr val="003D50"/>
        </a:dk1>
        <a:lt1>
          <a:srgbClr val="FFFFFF"/>
        </a:lt1>
        <a:dk2>
          <a:srgbClr val="007D7A"/>
        </a:dk2>
        <a:lt2>
          <a:srgbClr val="FFCC66"/>
        </a:lt2>
        <a:accent1>
          <a:srgbClr val="33CCCC"/>
        </a:accent1>
        <a:accent2>
          <a:srgbClr val="00FFFF"/>
        </a:accent2>
        <a:accent3>
          <a:srgbClr val="AABFBE"/>
        </a:accent3>
        <a:accent4>
          <a:srgbClr val="DADADA"/>
        </a:accent4>
        <a:accent5>
          <a:srgbClr val="ADE2E2"/>
        </a:accent5>
        <a:accent6>
          <a:srgbClr val="00E7E7"/>
        </a:accent6>
        <a:hlink>
          <a:srgbClr val="02A3B4"/>
        </a:hlink>
        <a:folHlink>
          <a:srgbClr val="3CB1B4"/>
        </a:folHlink>
      </a:clrScheme>
      <a:clrMap bg1="dk2" tx1="lt1" bg2="dk1" tx2="lt2" accent1="accent1" accent2="accent2" accent3="accent3" accent4="accent4" accent5="accent5" accent6="accent6" hlink="hlink" folHlink="folHlink"/>
    </a:extraClrScheme>
    <a:extraClrScheme>
      <a:clrScheme name="In Motion Design Template [1] 8">
        <a:dk1>
          <a:srgbClr val="000000"/>
        </a:dk1>
        <a:lt1>
          <a:srgbClr val="FFFFFF"/>
        </a:lt1>
        <a:dk2>
          <a:srgbClr val="666699"/>
        </a:dk2>
        <a:lt2>
          <a:srgbClr val="F9EED3"/>
        </a:lt2>
        <a:accent1>
          <a:srgbClr val="FFFFCC"/>
        </a:accent1>
        <a:accent2>
          <a:srgbClr val="D195A0"/>
        </a:accent2>
        <a:accent3>
          <a:srgbClr val="FFFFFF"/>
        </a:accent3>
        <a:accent4>
          <a:srgbClr val="000000"/>
        </a:accent4>
        <a:accent5>
          <a:srgbClr val="FFFFE2"/>
        </a:accent5>
        <a:accent6>
          <a:srgbClr val="BD8791"/>
        </a:accent6>
        <a:hlink>
          <a:srgbClr val="993366"/>
        </a:hlink>
        <a:folHlink>
          <a:srgbClr val="FFD7CD"/>
        </a:folHlink>
      </a:clrScheme>
      <a:clrMap bg1="lt1" tx1="dk1" bg2="lt2" tx2="dk2" accent1="accent1" accent2="accent2" accent3="accent3" accent4="accent4" accent5="accent5" accent6="accent6" hlink="hlink" folHlink="folHlink"/>
    </a:extraClrScheme>
    <a:extraClrScheme>
      <a:clrScheme name="In Motion Design Template [1] 9">
        <a:dk1>
          <a:srgbClr val="000000"/>
        </a:dk1>
        <a:lt1>
          <a:srgbClr val="FFFFFF"/>
        </a:lt1>
        <a:dk2>
          <a:srgbClr val="CC0099"/>
        </a:dk2>
        <a:lt2>
          <a:srgbClr val="FFFFFF"/>
        </a:lt2>
        <a:accent1>
          <a:srgbClr val="FFFFCC"/>
        </a:accent1>
        <a:accent2>
          <a:srgbClr val="CCCC00"/>
        </a:accent2>
        <a:accent3>
          <a:srgbClr val="FFFFFF"/>
        </a:accent3>
        <a:accent4>
          <a:srgbClr val="000000"/>
        </a:accent4>
        <a:accent5>
          <a:srgbClr val="FFFFE2"/>
        </a:accent5>
        <a:accent6>
          <a:srgbClr val="B9B900"/>
        </a:accent6>
        <a:hlink>
          <a:srgbClr val="CCFF33"/>
        </a:hlink>
        <a:folHlink>
          <a:srgbClr val="00F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5952</TotalTime>
  <Words>1150</Words>
  <Application>Microsoft Office PowerPoint</Application>
  <PresentationFormat>On-screen Show (4:3)</PresentationFormat>
  <Paragraphs>148</Paragraphs>
  <Slides>17</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Times New Roman</vt:lpstr>
      <vt:lpstr>Arial Narrow</vt:lpstr>
      <vt:lpstr>Arial</vt:lpstr>
      <vt:lpstr>Wingdings</vt:lpstr>
      <vt:lpstr>Tahoma</vt:lpstr>
      <vt:lpstr>In Motion Design Template [1]</vt:lpstr>
      <vt:lpstr>Strengthening disability identity through social networks</vt:lpstr>
      <vt:lpstr>Background</vt:lpstr>
      <vt:lpstr>Importance of the Study</vt:lpstr>
      <vt:lpstr>Specific Aim</vt:lpstr>
      <vt:lpstr>Conceptual Framework</vt:lpstr>
      <vt:lpstr>Methods</vt:lpstr>
      <vt:lpstr>Demographic Characteristics of the Sample</vt:lpstr>
      <vt:lpstr>Disability Characteristics of the Sample</vt:lpstr>
      <vt:lpstr>Disability Characteristics of the Sample (cont’d)</vt:lpstr>
      <vt:lpstr>Contact with People with Disabilities</vt:lpstr>
      <vt:lpstr>Multidimensional Scale of Perceived Social Support </vt:lpstr>
      <vt:lpstr>Disability Identity Scale (α=.70)</vt:lpstr>
      <vt:lpstr>Contact and Disability Identity</vt:lpstr>
      <vt:lpstr>Predictors of Disability Identity</vt:lpstr>
      <vt:lpstr>Predictors of Disability Identity (cont’d) </vt:lpstr>
      <vt:lpstr> Unstandardized Regression Coefficients (Standard Errors) and Standardized Regression Coefficients for the Final Model of Disability Identity</vt:lpstr>
      <vt:lpstr>Implications</vt:lpstr>
    </vt:vector>
  </TitlesOfParts>
  <Company>UCLA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Hierarchy of Acceptance of People with Disabilities among Students with Disabilities</dc:title>
  <dc:creator>Katharine Hayward</dc:creator>
  <cp:lastModifiedBy>KHayward</cp:lastModifiedBy>
  <cp:revision>114</cp:revision>
  <dcterms:created xsi:type="dcterms:W3CDTF">2003-04-21T23:13:00Z</dcterms:created>
  <dcterms:modified xsi:type="dcterms:W3CDTF">2011-10-25T18:21:10Z</dcterms:modified>
</cp:coreProperties>
</file>