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notesMasterIdLst>
    <p:notesMasterId r:id="rId20"/>
  </p:notesMasterIdLst>
  <p:sldIdLst>
    <p:sldId id="258" r:id="rId2"/>
    <p:sldId id="259" r:id="rId3"/>
    <p:sldId id="282" r:id="rId4"/>
    <p:sldId id="291" r:id="rId5"/>
    <p:sldId id="262" r:id="rId6"/>
    <p:sldId id="280" r:id="rId7"/>
    <p:sldId id="283" r:id="rId8"/>
    <p:sldId id="285" r:id="rId9"/>
    <p:sldId id="275" r:id="rId10"/>
    <p:sldId id="272" r:id="rId11"/>
    <p:sldId id="273" r:id="rId12"/>
    <p:sldId id="286" r:id="rId13"/>
    <p:sldId id="276" r:id="rId14"/>
    <p:sldId id="289" r:id="rId15"/>
    <p:sldId id="292" r:id="rId16"/>
    <p:sldId id="293" r:id="rId17"/>
    <p:sldId id="288" r:id="rId18"/>
    <p:sldId id="290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leta Hong" initials="AH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65E8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2906" autoAdjust="0"/>
  </p:normalViewPr>
  <p:slideViewPr>
    <p:cSldViewPr>
      <p:cViewPr>
        <p:scale>
          <a:sx n="92" d="100"/>
          <a:sy n="92" d="100"/>
        </p:scale>
        <p:origin x="-534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AF314F-412C-4B5E-8968-1029B0CD588D}" type="datetimeFigureOut">
              <a:rPr lang="en-US" smtClean="0"/>
              <a:pPr/>
              <a:t>11/8/2011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558C05-3D4A-49A8-8B79-7D62C0E0337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46125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558C05-3D4A-49A8-8B79-7D62C0E03376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6458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558C05-3D4A-49A8-8B79-7D62C0E03376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75994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558C05-3D4A-49A8-8B79-7D62C0E03376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32990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2BF1FCF-CCE0-4FCA-96D6-FB4E7EC68F14}" type="slidenum">
              <a:rPr lang="en-US"/>
              <a:pPr/>
              <a:t>5</a:t>
            </a:fld>
            <a:endParaRPr lang="en-US"/>
          </a:p>
        </p:txBody>
      </p:sp>
      <p:sp>
        <p:nvSpPr>
          <p:cNvPr id="1087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7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/>
              <a:t>Aim to help strengthen public health workforce development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/>
              <a:t>Guide public </a:t>
            </a:r>
            <a:r>
              <a:rPr lang="en-US" sz="1200" smtClean="0"/>
              <a:t>health practice</a:t>
            </a:r>
            <a:endParaRPr lang="en-US" sz="120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CDC – developing discipline-specific competencies and guiding training</a:t>
            </a:r>
          </a:p>
          <a:p>
            <a:r>
              <a:rPr lang="en-US" dirty="0" smtClean="0"/>
              <a:t>HRSA</a:t>
            </a:r>
            <a:r>
              <a:rPr lang="en-US" baseline="0" dirty="0" smtClean="0"/>
              <a:t> – needs assessments and training programs offered by PHTCs</a:t>
            </a:r>
          </a:p>
          <a:p>
            <a:r>
              <a:rPr lang="en-US" baseline="0" dirty="0" smtClean="0"/>
              <a:t>Learning Management Systems for public health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558C05-3D4A-49A8-8B79-7D62C0E03376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20745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Status: Complete and available online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558C05-3D4A-49A8-8B79-7D62C0E03376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Status: Initial draft under review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558C05-3D4A-49A8-8B79-7D62C0E03376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Status: Initial draft available online for comments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558C05-3D4A-49A8-8B79-7D62C0E03376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Status: Development of drafts to begin shortly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558C05-3D4A-49A8-8B79-7D62C0E03376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Status: Field demonstrations at NACCHO, NALBOH, and APHA annual meetings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558C05-3D4A-49A8-8B79-7D62C0E03376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6094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Initiative to link the competency self-assessments to TRAIN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558C05-3D4A-49A8-8B79-7D62C0E03376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64791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558C05-3D4A-49A8-8B79-7D62C0E03376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342296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558C05-3D4A-49A8-8B79-7D62C0E03376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342296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Thank the Core</a:t>
            </a:r>
            <a:r>
              <a:rPr lang="en-US" baseline="0" dirty="0" smtClean="0"/>
              <a:t> Competencies Workgroup/former Competencies to Practice Toolkit Subgroup for their work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558C05-3D4A-49A8-8B79-7D62C0E03376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00312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CA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</p:spPr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CA" noProof="0" smtClean="0"/>
              <a:t>Click icon to add picture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65913" y="304800"/>
            <a:ext cx="2097087" cy="5821363"/>
          </a:xfrm>
        </p:spPr>
        <p:txBody>
          <a:bodyPr vert="eaVert"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71475" y="304800"/>
            <a:ext cx="6142038" cy="5821363"/>
          </a:xfrm>
        </p:spPr>
        <p:txBody>
          <a:bodyPr vert="eaVert"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5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0" y="6629400"/>
            <a:ext cx="9144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7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0" y="6629400"/>
            <a:ext cx="9144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8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0" y="0"/>
            <a:ext cx="9144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9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371475" y="304800"/>
            <a:ext cx="8391525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CA" smtClean="0"/>
              <a:t>Click to edit Master title style</a:t>
            </a:r>
            <a:endParaRPr lang="en-GB"/>
          </a:p>
        </p:txBody>
      </p:sp>
      <p:sp>
        <p:nvSpPr>
          <p:cNvPr id="1030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pic>
        <p:nvPicPr>
          <p:cNvPr id="9" name="Picture 5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629400"/>
            <a:ext cx="91440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7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629400"/>
            <a:ext cx="91440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8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 descr="COL_Logo.PNG"/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7467600" y="6249733"/>
            <a:ext cx="1676400" cy="379667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365E8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365E82"/>
          </a:solidFill>
          <a:latin typeface="Arial Black" charset="0"/>
          <a:ea typeface="ＭＳ Ｐゴシック" charset="-128"/>
          <a:cs typeface="ＭＳ Ｐゴシック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365E82"/>
          </a:solidFill>
          <a:latin typeface="Arial Black" charset="0"/>
          <a:ea typeface="ＭＳ Ｐゴシック" charset="-128"/>
          <a:cs typeface="ＭＳ Ｐゴシック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365E82"/>
          </a:solidFill>
          <a:latin typeface="Arial Black" charset="0"/>
          <a:ea typeface="ＭＳ Ｐゴシック" charset="-128"/>
          <a:cs typeface="ＭＳ Ｐゴシック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365E82"/>
          </a:solidFill>
          <a:latin typeface="Arial Black" charset="0"/>
          <a:ea typeface="ＭＳ Ｐゴシック" charset="-128"/>
          <a:cs typeface="ＭＳ Ｐゴシック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365E82"/>
          </a:solidFill>
          <a:latin typeface="Arial Black" charset="0"/>
          <a:ea typeface="ＭＳ Ｐゴシック" charset="-128"/>
          <a:cs typeface="ＭＳ Ｐゴシック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365E82"/>
          </a:solidFill>
          <a:latin typeface="Arial Black" charset="0"/>
          <a:ea typeface="ＭＳ Ｐゴシック" charset="-128"/>
          <a:cs typeface="ＭＳ Ｐゴシック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365E82"/>
          </a:solidFill>
          <a:latin typeface="Arial Black" charset="0"/>
          <a:ea typeface="ＭＳ Ｐゴシック" charset="-128"/>
          <a:cs typeface="ＭＳ Ｐゴシック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365E82"/>
          </a:solidFill>
          <a:latin typeface="Arial Black" charset="0"/>
          <a:ea typeface="ＭＳ Ｐゴシック" charset="-128"/>
          <a:cs typeface="ＭＳ Ｐゴシック" charset="-128"/>
        </a:defRPr>
      </a:lvl9pPr>
    </p:titleStyle>
    <p:bodyStyle>
      <a:lvl1pPr marL="333375" indent="-333375" algn="l" defTabSz="449263" rtl="0" eaLnBrk="1" fontAlgn="base" hangingPunct="1">
        <a:spcBef>
          <a:spcPts val="725"/>
        </a:spcBef>
        <a:spcAft>
          <a:spcPct val="0"/>
        </a:spcAft>
        <a:buClr>
          <a:schemeClr val="bg1"/>
        </a:buClr>
        <a:buSzPct val="100000"/>
        <a:buFont typeface="Times New Roman" charset="0"/>
        <a:buBlip>
          <a:blip r:embed="rId16"/>
        </a:buBlip>
        <a:defRPr sz="2400">
          <a:solidFill>
            <a:srgbClr val="365E82"/>
          </a:solidFill>
          <a:latin typeface="+mn-lt"/>
          <a:ea typeface="+mn-ea"/>
          <a:cs typeface="+mn-cs"/>
        </a:defRPr>
      </a:lvl1pPr>
      <a:lvl2pPr marL="733425" indent="-276225" algn="l" defTabSz="449263" rtl="0" eaLnBrk="1" fontAlgn="base" hangingPunct="1">
        <a:spcBef>
          <a:spcPts val="625"/>
        </a:spcBef>
        <a:spcAft>
          <a:spcPct val="0"/>
        </a:spcAft>
        <a:buClr>
          <a:srgbClr val="FFCC00"/>
        </a:buClr>
        <a:buSzPct val="100000"/>
        <a:buFont typeface="Times New Roman" charset="0"/>
        <a:buBlip>
          <a:blip r:embed="rId17"/>
        </a:buBlip>
        <a:defRPr sz="2000">
          <a:solidFill>
            <a:srgbClr val="365E82"/>
          </a:solidFill>
          <a:latin typeface="+mn-lt"/>
          <a:ea typeface="+mn-ea"/>
        </a:defRPr>
      </a:lvl2pPr>
      <a:lvl3pPr marL="1143000" indent="-228600" algn="l" defTabSz="449263" rtl="0" eaLnBrk="1" fontAlgn="base" hangingPunct="1">
        <a:spcBef>
          <a:spcPts val="525"/>
        </a:spcBef>
        <a:spcAft>
          <a:spcPct val="0"/>
        </a:spcAft>
        <a:buClr>
          <a:srgbClr val="000000"/>
        </a:buClr>
        <a:buSzPct val="100000"/>
        <a:buFont typeface="Times New Roman" charset="0"/>
        <a:buBlip>
          <a:blip r:embed="rId16"/>
        </a:buBlip>
        <a:defRPr>
          <a:solidFill>
            <a:srgbClr val="365E82"/>
          </a:solidFill>
          <a:latin typeface="+mn-lt"/>
          <a:ea typeface="+mn-ea"/>
        </a:defRPr>
      </a:lvl3pPr>
      <a:lvl4pPr marL="1600200" indent="-228600" algn="l" defTabSz="449263" rtl="0" eaLnBrk="1" fontAlgn="base" hangingPunct="1">
        <a:spcBef>
          <a:spcPts val="425"/>
        </a:spcBef>
        <a:spcAft>
          <a:spcPct val="0"/>
        </a:spcAft>
        <a:buClr>
          <a:srgbClr val="000000"/>
        </a:buClr>
        <a:buSzPct val="100000"/>
        <a:buFont typeface="Times New Roman" charset="0"/>
        <a:buBlip>
          <a:blip r:embed="rId17"/>
        </a:buBlip>
        <a:defRPr sz="1600">
          <a:solidFill>
            <a:srgbClr val="365E82"/>
          </a:solidFill>
          <a:latin typeface="+mn-lt"/>
          <a:ea typeface="+mn-ea"/>
        </a:defRPr>
      </a:lvl4pPr>
      <a:lvl5pPr marL="2057400" indent="-228600" algn="l" defTabSz="449263" rtl="0" eaLnBrk="1" fontAlgn="base" hangingPunct="1">
        <a:spcBef>
          <a:spcPts val="425"/>
        </a:spcBef>
        <a:spcAft>
          <a:spcPct val="0"/>
        </a:spcAft>
        <a:buClr>
          <a:srgbClr val="000000"/>
        </a:buClr>
        <a:buSzPct val="100000"/>
        <a:buFont typeface="Times New Roman" charset="0"/>
        <a:buBlip>
          <a:blip r:embed="rId16"/>
        </a:buBlip>
        <a:defRPr sz="1400">
          <a:solidFill>
            <a:srgbClr val="365E82"/>
          </a:solidFill>
          <a:latin typeface="+mn-lt"/>
          <a:ea typeface="+mn-ea"/>
        </a:defRPr>
      </a:lvl5pPr>
      <a:lvl6pPr marL="2514600" indent="-228600" algn="l" defTabSz="449263" rtl="0" eaLnBrk="1" fontAlgn="base" hangingPunct="1">
        <a:spcBef>
          <a:spcPts val="425"/>
        </a:spcBef>
        <a:spcAft>
          <a:spcPct val="0"/>
        </a:spcAft>
        <a:buClr>
          <a:srgbClr val="000000"/>
        </a:buClr>
        <a:buSzPct val="100000"/>
        <a:buFont typeface="Times New Roman" charset="0"/>
        <a:buBlip>
          <a:blip r:embed="rId16"/>
        </a:buBlip>
        <a:defRPr sz="1400">
          <a:solidFill>
            <a:srgbClr val="365E82"/>
          </a:solidFill>
          <a:latin typeface="+mn-lt"/>
          <a:ea typeface="+mn-ea"/>
        </a:defRPr>
      </a:lvl6pPr>
      <a:lvl7pPr marL="2971800" indent="-228600" algn="l" defTabSz="449263" rtl="0" eaLnBrk="1" fontAlgn="base" hangingPunct="1">
        <a:spcBef>
          <a:spcPts val="425"/>
        </a:spcBef>
        <a:spcAft>
          <a:spcPct val="0"/>
        </a:spcAft>
        <a:buClr>
          <a:srgbClr val="000000"/>
        </a:buClr>
        <a:buSzPct val="100000"/>
        <a:buFont typeface="Times New Roman" charset="0"/>
        <a:buBlip>
          <a:blip r:embed="rId16"/>
        </a:buBlip>
        <a:defRPr sz="1400">
          <a:solidFill>
            <a:srgbClr val="365E82"/>
          </a:solidFill>
          <a:latin typeface="+mn-lt"/>
          <a:ea typeface="+mn-ea"/>
        </a:defRPr>
      </a:lvl7pPr>
      <a:lvl8pPr marL="3429000" indent="-228600" algn="l" defTabSz="449263" rtl="0" eaLnBrk="1" fontAlgn="base" hangingPunct="1">
        <a:spcBef>
          <a:spcPts val="425"/>
        </a:spcBef>
        <a:spcAft>
          <a:spcPct val="0"/>
        </a:spcAft>
        <a:buClr>
          <a:srgbClr val="000000"/>
        </a:buClr>
        <a:buSzPct val="100000"/>
        <a:buFont typeface="Times New Roman" charset="0"/>
        <a:buBlip>
          <a:blip r:embed="rId16"/>
        </a:buBlip>
        <a:defRPr sz="1400">
          <a:solidFill>
            <a:srgbClr val="365E82"/>
          </a:solidFill>
          <a:latin typeface="+mn-lt"/>
          <a:ea typeface="+mn-ea"/>
        </a:defRPr>
      </a:lvl8pPr>
      <a:lvl9pPr marL="3886200" indent="-228600" algn="l" defTabSz="449263" rtl="0" eaLnBrk="1" fontAlgn="base" hangingPunct="1">
        <a:spcBef>
          <a:spcPts val="425"/>
        </a:spcBef>
        <a:spcAft>
          <a:spcPct val="0"/>
        </a:spcAft>
        <a:buClr>
          <a:srgbClr val="000000"/>
        </a:buClr>
        <a:buSzPct val="100000"/>
        <a:buFont typeface="Times New Roman" charset="0"/>
        <a:buBlip>
          <a:blip r:embed="rId16"/>
        </a:buBlip>
        <a:defRPr sz="1400">
          <a:solidFill>
            <a:srgbClr val="365E82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hf.org/programs/corecompetencies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kamos@phf.or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ctrTitle" idx="4294967295"/>
          </p:nvPr>
        </p:nvSpPr>
        <p:spPr>
          <a:xfrm>
            <a:off x="0" y="2130425"/>
            <a:ext cx="9144000" cy="1470025"/>
          </a:xfrm>
        </p:spPr>
        <p:txBody>
          <a:bodyPr lIns="91440" tIns="45720" rIns="91440" bIns="45720"/>
          <a:lstStyle/>
          <a:p>
            <a:pPr algn="ctr"/>
            <a:r>
              <a:rPr lang="en-US" sz="2400" dirty="0" smtClean="0"/>
              <a:t>Competencies to Practice Toolkit:</a:t>
            </a:r>
            <a:br>
              <a:rPr lang="en-US" sz="2400" dirty="0" smtClean="0"/>
            </a:br>
            <a:r>
              <a:rPr lang="en-US" sz="2000" dirty="0" smtClean="0"/>
              <a:t>A Repository of Workforce Development Resources </a:t>
            </a:r>
            <a:br>
              <a:rPr lang="en-US" sz="2000" dirty="0" smtClean="0"/>
            </a:br>
            <a:r>
              <a:rPr lang="en-US" sz="2000" dirty="0" smtClean="0"/>
              <a:t>for Public Health</a:t>
            </a:r>
          </a:p>
        </p:txBody>
      </p:sp>
      <p:sp>
        <p:nvSpPr>
          <p:cNvPr id="3075" name="Subtitle 2"/>
          <p:cNvSpPr>
            <a:spLocks noGrp="1"/>
          </p:cNvSpPr>
          <p:nvPr>
            <p:ph type="subTitle" idx="4294967295"/>
          </p:nvPr>
        </p:nvSpPr>
        <p:spPr>
          <a:xfrm>
            <a:off x="0" y="3886200"/>
            <a:ext cx="9144000" cy="2111375"/>
          </a:xfrm>
          <a:prstGeom prst="rect">
            <a:avLst/>
          </a:prstGeom>
        </p:spPr>
        <p:txBody>
          <a:bodyPr/>
          <a:lstStyle/>
          <a:p>
            <a:pPr marL="0" indent="0" algn="ctr">
              <a:lnSpc>
                <a:spcPct val="90000"/>
              </a:lnSpc>
              <a:buFont typeface="Times New Roman" charset="0"/>
              <a:buNone/>
            </a:pPr>
            <a:r>
              <a:rPr lang="en-US" sz="2000" dirty="0" smtClean="0"/>
              <a:t>Janet Place, MPH</a:t>
            </a:r>
          </a:p>
          <a:p>
            <a:pPr marL="0" indent="0" algn="ctr">
              <a:lnSpc>
                <a:spcPct val="90000"/>
              </a:lnSpc>
              <a:buFont typeface="Times New Roman" charset="0"/>
              <a:buNone/>
            </a:pPr>
            <a:r>
              <a:rPr lang="en-US" sz="2000" dirty="0" smtClean="0"/>
              <a:t>APHA 139</a:t>
            </a:r>
            <a:r>
              <a:rPr lang="en-US" sz="2000" baseline="30000" dirty="0" smtClean="0"/>
              <a:t>th</a:t>
            </a:r>
            <a:r>
              <a:rPr lang="en-US" sz="2000" dirty="0" smtClean="0"/>
              <a:t> Annual Meeting</a:t>
            </a:r>
          </a:p>
          <a:p>
            <a:pPr marL="0" indent="0" algn="ctr">
              <a:lnSpc>
                <a:spcPct val="90000"/>
              </a:lnSpc>
              <a:buFont typeface="Times New Roman" charset="0"/>
              <a:buNone/>
            </a:pPr>
            <a:r>
              <a:rPr lang="en-US" sz="2000" dirty="0" smtClean="0"/>
              <a:t>Washington, DC</a:t>
            </a:r>
          </a:p>
          <a:p>
            <a:pPr marL="0" indent="0" algn="ctr">
              <a:lnSpc>
                <a:spcPct val="90000"/>
              </a:lnSpc>
              <a:buFont typeface="Times New Roman" charset="0"/>
              <a:buNone/>
            </a:pPr>
            <a:endParaRPr lang="en-US" sz="2000" dirty="0" smtClean="0"/>
          </a:p>
          <a:p>
            <a:pPr marL="0" indent="0" algn="ctr">
              <a:lnSpc>
                <a:spcPct val="90000"/>
              </a:lnSpc>
              <a:buFont typeface="Times New Roman" charset="0"/>
              <a:buNone/>
            </a:pPr>
            <a:r>
              <a:rPr lang="en-US" sz="2000" dirty="0" smtClean="0"/>
              <a:t>October 31, 2011</a:t>
            </a:r>
          </a:p>
        </p:txBody>
      </p:sp>
    </p:spTree>
    <p:extLst>
      <p:ext uri="{BB962C8B-B14F-4D97-AF65-F5344CB8AC3E}">
        <p14:creationId xmlns:p14="http://schemas.microsoft.com/office/powerpoint/2010/main" val="2676748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Presenter Disclosures</a:t>
            </a: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Font typeface="Arial" charset="0"/>
              <a:buChar char="•"/>
            </a:pPr>
            <a:r>
              <a:rPr lang="en-US" dirty="0" smtClean="0"/>
              <a:t>Janet Place, MPH</a:t>
            </a:r>
          </a:p>
          <a:p>
            <a:pPr algn="ctr">
              <a:buFont typeface="Arial" charset="0"/>
              <a:buChar char="•"/>
            </a:pPr>
            <a:endParaRPr lang="en-US" dirty="0" smtClean="0"/>
          </a:p>
          <a:p>
            <a:pPr>
              <a:buFont typeface="Arial" charset="0"/>
              <a:buChar char="•"/>
            </a:pPr>
            <a:r>
              <a:rPr lang="en-US" dirty="0" smtClean="0"/>
              <a:t>(1) The following personal financial relationships with commercial interests relevant to this presentation existed during the past 12 months:</a:t>
            </a:r>
          </a:p>
          <a:p>
            <a:pPr algn="ctr">
              <a:buFont typeface="Arial" charset="0"/>
              <a:buChar char="•"/>
            </a:pPr>
            <a:endParaRPr lang="en-US" dirty="0" smtClean="0"/>
          </a:p>
          <a:p>
            <a:pPr algn="ctr">
              <a:buFont typeface="Arial" charset="0"/>
              <a:buChar char="•"/>
            </a:pPr>
            <a:r>
              <a:rPr lang="en-US" dirty="0" smtClean="0"/>
              <a:t>No relationships to disclose</a:t>
            </a:r>
          </a:p>
        </p:txBody>
      </p:sp>
    </p:spTree>
    <p:extLst>
      <p:ext uri="{BB962C8B-B14F-4D97-AF65-F5344CB8AC3E}">
        <p14:creationId xmlns:p14="http://schemas.microsoft.com/office/powerpoint/2010/main" val="3627127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14450"/>
            <a:ext cx="82296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Core Competencies for Public Health Professionals</a:t>
            </a:r>
          </a:p>
          <a:p>
            <a:endParaRPr lang="en-US" dirty="0" smtClean="0"/>
          </a:p>
          <a:p>
            <a:r>
              <a:rPr lang="en-US" dirty="0" smtClean="0"/>
              <a:t>Competencies to Practice Toolkit</a:t>
            </a:r>
          </a:p>
          <a:p>
            <a:endParaRPr lang="en-US" dirty="0" smtClean="0"/>
          </a:p>
          <a:p>
            <a:r>
              <a:rPr lang="en-US" dirty="0" smtClean="0"/>
              <a:t>Get Involved!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068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452437" y="304800"/>
            <a:ext cx="8391525" cy="838200"/>
          </a:xfrm>
        </p:spPr>
        <p:txBody>
          <a:bodyPr/>
          <a:lstStyle/>
          <a:p>
            <a:r>
              <a:rPr lang="en-US" dirty="0" smtClean="0"/>
              <a:t>Council on Linkages Between Academia and Public Health Practice</a:t>
            </a:r>
          </a:p>
        </p:txBody>
      </p:sp>
      <p:sp>
        <p:nvSpPr>
          <p:cNvPr id="19459" name="Content Placeholder 3"/>
          <p:cNvSpPr>
            <a:spLocks noGrp="1"/>
          </p:cNvSpPr>
          <p:nvPr>
            <p:ph sz="half" idx="1"/>
          </p:nvPr>
        </p:nvSpPr>
        <p:spPr>
          <a:xfrm>
            <a:off x="76200" y="1371600"/>
            <a:ext cx="4356100" cy="4678363"/>
          </a:xfrm>
        </p:spPr>
        <p:txBody>
          <a:bodyPr/>
          <a:lstStyle/>
          <a:p>
            <a:r>
              <a:rPr lang="en-US" sz="1800" dirty="0" smtClean="0"/>
              <a:t>To improve public health practice, education, and research by:</a:t>
            </a:r>
          </a:p>
          <a:p>
            <a:pPr lvl="1"/>
            <a:r>
              <a:rPr lang="en-US" sz="1800" dirty="0" smtClean="0"/>
              <a:t>Fostering, coordinating, and monitoring links among academia and the public health and healthcare community;</a:t>
            </a:r>
          </a:p>
          <a:p>
            <a:pPr lvl="1"/>
            <a:r>
              <a:rPr lang="en-US" sz="1800" dirty="0" smtClean="0"/>
              <a:t>Developing and advancing innovative strategies to build and strengthen public health infrastructure; and</a:t>
            </a:r>
          </a:p>
          <a:p>
            <a:pPr lvl="1"/>
            <a:r>
              <a:rPr lang="en-US" sz="1800" dirty="0" smtClean="0"/>
              <a:t>Creating a process for continuing public health education throughout one’s career.</a:t>
            </a:r>
          </a:p>
        </p:txBody>
      </p:sp>
      <p:sp>
        <p:nvSpPr>
          <p:cNvPr id="19460" name="Content Placeholder 4"/>
          <p:cNvSpPr>
            <a:spLocks noGrp="1"/>
          </p:cNvSpPr>
          <p:nvPr>
            <p:ph sz="half" idx="2"/>
          </p:nvPr>
        </p:nvSpPr>
        <p:spPr>
          <a:xfrm>
            <a:off x="4560518" y="1295400"/>
            <a:ext cx="4507282" cy="4800600"/>
          </a:xfrm>
          <a:ln w="25400">
            <a:solidFill>
              <a:srgbClr val="FFC000"/>
            </a:solidFill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80000"/>
              </a:lnSpc>
            </a:pPr>
            <a:endParaRPr lang="en-US" sz="800" b="1" dirty="0" smtClean="0">
              <a:solidFill>
                <a:srgbClr val="336699"/>
              </a:solidFill>
            </a:endParaRPr>
          </a:p>
          <a:p>
            <a:pPr>
              <a:lnSpc>
                <a:spcPct val="80000"/>
              </a:lnSpc>
              <a:spcBef>
                <a:spcPts val="0"/>
              </a:spcBef>
            </a:pPr>
            <a:r>
              <a:rPr lang="en-US" sz="1400" b="1" dirty="0" smtClean="0">
                <a:solidFill>
                  <a:srgbClr val="336699"/>
                </a:solidFill>
              </a:rPr>
              <a:t>19 National Public Health Organizations:</a:t>
            </a:r>
            <a:endParaRPr lang="en-US" sz="800" b="1" dirty="0" smtClean="0">
              <a:solidFill>
                <a:srgbClr val="336699"/>
              </a:solidFill>
            </a:endParaRPr>
          </a:p>
          <a:p>
            <a:pPr marL="457200" lvl="1">
              <a:lnSpc>
                <a:spcPct val="80000"/>
              </a:lnSpc>
            </a:pPr>
            <a:r>
              <a:rPr lang="en-US" sz="1200" dirty="0" smtClean="0">
                <a:solidFill>
                  <a:srgbClr val="336699"/>
                </a:solidFill>
              </a:rPr>
              <a:t>American College of Preventive Medicine</a:t>
            </a:r>
          </a:p>
          <a:p>
            <a:pPr marL="457200" lvl="1">
              <a:lnSpc>
                <a:spcPct val="80000"/>
              </a:lnSpc>
            </a:pPr>
            <a:r>
              <a:rPr lang="en-US" sz="1200" dirty="0" smtClean="0">
                <a:solidFill>
                  <a:srgbClr val="336699"/>
                </a:solidFill>
              </a:rPr>
              <a:t>American Public Health Association</a:t>
            </a:r>
          </a:p>
          <a:p>
            <a:pPr marL="457200" lvl="1">
              <a:lnSpc>
                <a:spcPct val="80000"/>
              </a:lnSpc>
            </a:pPr>
            <a:r>
              <a:rPr lang="en-US" sz="1200" dirty="0" smtClean="0">
                <a:solidFill>
                  <a:srgbClr val="336699"/>
                </a:solidFill>
              </a:rPr>
              <a:t>Association for Prevention Teaching and Research</a:t>
            </a:r>
          </a:p>
          <a:p>
            <a:pPr marL="457200" lvl="1">
              <a:lnSpc>
                <a:spcPct val="80000"/>
              </a:lnSpc>
            </a:pPr>
            <a:r>
              <a:rPr lang="en-US" sz="1200" dirty="0" smtClean="0">
                <a:solidFill>
                  <a:srgbClr val="336699"/>
                </a:solidFill>
              </a:rPr>
              <a:t>Association of Accredited Public Health Programs</a:t>
            </a:r>
          </a:p>
          <a:p>
            <a:pPr marL="457200" lvl="1">
              <a:lnSpc>
                <a:spcPct val="80000"/>
              </a:lnSpc>
            </a:pPr>
            <a:r>
              <a:rPr lang="en-US" sz="1200" dirty="0" smtClean="0">
                <a:solidFill>
                  <a:srgbClr val="336699"/>
                </a:solidFill>
              </a:rPr>
              <a:t>Association of Public Health Laboratories</a:t>
            </a:r>
          </a:p>
          <a:p>
            <a:pPr marL="457200" lvl="1">
              <a:lnSpc>
                <a:spcPct val="80000"/>
              </a:lnSpc>
            </a:pPr>
            <a:r>
              <a:rPr lang="en-US" sz="1200" dirty="0" smtClean="0">
                <a:solidFill>
                  <a:srgbClr val="336699"/>
                </a:solidFill>
              </a:rPr>
              <a:t>Association of Schools of Public Health</a:t>
            </a:r>
          </a:p>
          <a:p>
            <a:pPr marL="457200" lvl="1">
              <a:lnSpc>
                <a:spcPct val="80000"/>
              </a:lnSpc>
            </a:pPr>
            <a:r>
              <a:rPr lang="en-US" sz="1200" dirty="0" smtClean="0">
                <a:solidFill>
                  <a:srgbClr val="336699"/>
                </a:solidFill>
              </a:rPr>
              <a:t>Association of State and Territorial Health Officials</a:t>
            </a:r>
          </a:p>
          <a:p>
            <a:pPr marL="457200" lvl="1">
              <a:lnSpc>
                <a:spcPct val="80000"/>
              </a:lnSpc>
            </a:pPr>
            <a:r>
              <a:rPr lang="en-US" sz="1200" dirty="0" smtClean="0">
                <a:solidFill>
                  <a:srgbClr val="336699"/>
                </a:solidFill>
              </a:rPr>
              <a:t>Association of University Programs in Health Administration</a:t>
            </a:r>
          </a:p>
          <a:p>
            <a:pPr marL="457200" lvl="1">
              <a:lnSpc>
                <a:spcPct val="80000"/>
              </a:lnSpc>
            </a:pPr>
            <a:r>
              <a:rPr lang="en-US" sz="1200" dirty="0" smtClean="0">
                <a:solidFill>
                  <a:srgbClr val="336699"/>
                </a:solidFill>
              </a:rPr>
              <a:t>Centers for Disease Control and Prevention</a:t>
            </a:r>
          </a:p>
          <a:p>
            <a:pPr marL="457200" lvl="1">
              <a:lnSpc>
                <a:spcPct val="80000"/>
              </a:lnSpc>
            </a:pPr>
            <a:r>
              <a:rPr lang="en-US" sz="1200" dirty="0" smtClean="0">
                <a:solidFill>
                  <a:srgbClr val="336699"/>
                </a:solidFill>
              </a:rPr>
              <a:t>Community-Campus Partnerships for Health</a:t>
            </a:r>
          </a:p>
          <a:p>
            <a:pPr marL="457200" lvl="1">
              <a:lnSpc>
                <a:spcPct val="80000"/>
              </a:lnSpc>
            </a:pPr>
            <a:r>
              <a:rPr lang="en-US" sz="1200" dirty="0" smtClean="0">
                <a:solidFill>
                  <a:srgbClr val="336699"/>
                </a:solidFill>
              </a:rPr>
              <a:t>Health Resources and Services Administration</a:t>
            </a:r>
          </a:p>
          <a:p>
            <a:pPr marL="457200" lvl="1">
              <a:lnSpc>
                <a:spcPct val="80000"/>
              </a:lnSpc>
            </a:pPr>
            <a:r>
              <a:rPr lang="en-US" sz="1200" dirty="0" smtClean="0">
                <a:solidFill>
                  <a:srgbClr val="336699"/>
                </a:solidFill>
              </a:rPr>
              <a:t>National Association of County and City Health Officials</a:t>
            </a:r>
          </a:p>
          <a:p>
            <a:pPr marL="457200" lvl="1">
              <a:lnSpc>
                <a:spcPct val="80000"/>
              </a:lnSpc>
            </a:pPr>
            <a:r>
              <a:rPr lang="en-US" sz="1200" dirty="0" smtClean="0">
                <a:solidFill>
                  <a:srgbClr val="336699"/>
                </a:solidFill>
              </a:rPr>
              <a:t>National Association of Local Boards of Health</a:t>
            </a:r>
          </a:p>
          <a:p>
            <a:pPr marL="457200" lvl="1">
              <a:lnSpc>
                <a:spcPct val="80000"/>
              </a:lnSpc>
            </a:pPr>
            <a:r>
              <a:rPr lang="en-US" sz="1200" dirty="0" smtClean="0">
                <a:solidFill>
                  <a:srgbClr val="336699"/>
                </a:solidFill>
              </a:rPr>
              <a:t>National Environmental Health Association</a:t>
            </a:r>
          </a:p>
          <a:p>
            <a:pPr marL="457200" lvl="1">
              <a:lnSpc>
                <a:spcPct val="80000"/>
              </a:lnSpc>
            </a:pPr>
            <a:r>
              <a:rPr lang="en-US" sz="1200" dirty="0" smtClean="0">
                <a:solidFill>
                  <a:srgbClr val="336699"/>
                </a:solidFill>
              </a:rPr>
              <a:t>National Library of Medicine</a:t>
            </a:r>
          </a:p>
          <a:p>
            <a:pPr marL="457200" lvl="1">
              <a:lnSpc>
                <a:spcPct val="80000"/>
              </a:lnSpc>
            </a:pPr>
            <a:r>
              <a:rPr lang="en-US" sz="1200" dirty="0" smtClean="0">
                <a:solidFill>
                  <a:srgbClr val="336699"/>
                </a:solidFill>
              </a:rPr>
              <a:t>National Network of Public Health Institutes</a:t>
            </a:r>
          </a:p>
          <a:p>
            <a:pPr marL="457200" lvl="1">
              <a:lnSpc>
                <a:spcPct val="80000"/>
              </a:lnSpc>
            </a:pPr>
            <a:r>
              <a:rPr lang="en-US" sz="1200" dirty="0" smtClean="0">
                <a:solidFill>
                  <a:srgbClr val="336699"/>
                </a:solidFill>
              </a:rPr>
              <a:t>National Public Health Leadership Development Network</a:t>
            </a:r>
          </a:p>
          <a:p>
            <a:pPr marL="457200" lvl="1">
              <a:lnSpc>
                <a:spcPct val="80000"/>
              </a:lnSpc>
            </a:pPr>
            <a:r>
              <a:rPr lang="en-US" sz="1200" dirty="0" smtClean="0">
                <a:solidFill>
                  <a:srgbClr val="336699"/>
                </a:solidFill>
              </a:rPr>
              <a:t>Quad Council of Public Health Nursing Organizations</a:t>
            </a:r>
          </a:p>
          <a:p>
            <a:pPr marL="457200" lvl="1">
              <a:lnSpc>
                <a:spcPct val="80000"/>
              </a:lnSpc>
            </a:pPr>
            <a:r>
              <a:rPr lang="en-US" sz="1200" dirty="0" smtClean="0">
                <a:solidFill>
                  <a:srgbClr val="336699"/>
                </a:solidFill>
              </a:rPr>
              <a:t>Society for Public Health Education</a:t>
            </a:r>
            <a:endParaRPr lang="en-US" sz="1200" dirty="0" smtClean="0"/>
          </a:p>
        </p:txBody>
      </p:sp>
      <p:sp>
        <p:nvSpPr>
          <p:cNvPr id="19461" name="Rectangle 5"/>
          <p:cNvSpPr>
            <a:spLocks noChangeArrowheads="1"/>
          </p:cNvSpPr>
          <p:nvPr/>
        </p:nvSpPr>
        <p:spPr bwMode="auto">
          <a:xfrm>
            <a:off x="0" y="6232525"/>
            <a:ext cx="4648200" cy="40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lvl="0" algn="ctr" eaLnBrk="0" hangingPunct="0">
              <a:lnSpc>
                <a:spcPct val="90000"/>
              </a:lnSpc>
              <a:defRPr/>
            </a:pPr>
            <a:r>
              <a:rPr lang="en-US" sz="1600" b="1" dirty="0">
                <a:solidFill>
                  <a:srgbClr val="0066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Funded by CDC and HRSA</a:t>
            </a:r>
          </a:p>
          <a:p>
            <a:pPr lvl="0" algn="ctr" eaLnBrk="0" hangingPunct="0">
              <a:lnSpc>
                <a:spcPct val="90000"/>
              </a:lnSpc>
              <a:defRPr/>
            </a:pPr>
            <a:r>
              <a:rPr lang="en-US" sz="1600" b="1" dirty="0">
                <a:solidFill>
                  <a:srgbClr val="0066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Staffed by PHF</a:t>
            </a:r>
            <a:endParaRPr lang="en-US" sz="1600" b="1" dirty="0">
              <a:solidFill>
                <a:srgbClr val="006699"/>
              </a:solidFill>
            </a:endParaRPr>
          </a:p>
          <a:p>
            <a:pPr algn="ctr" defTabSz="457200" eaLnBrk="0" hangingPunct="0">
              <a:lnSpc>
                <a:spcPct val="90000"/>
              </a:lnSpc>
            </a:pPr>
            <a:r>
              <a:rPr lang="en-US" sz="1400" dirty="0" smtClean="0">
                <a:solidFill>
                  <a:srgbClr val="365E82"/>
                </a:solidFill>
                <a:latin typeface="Arial"/>
              </a:rPr>
              <a:t>.</a:t>
            </a:r>
            <a:endParaRPr lang="en-US" sz="1400" dirty="0">
              <a:solidFill>
                <a:srgbClr val="365E82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81325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1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Core </a:t>
            </a:r>
            <a:r>
              <a:rPr lang="en-US" dirty="0"/>
              <a:t>Competencies for Public Health </a:t>
            </a:r>
            <a:r>
              <a:rPr lang="en-US" dirty="0" smtClean="0"/>
              <a:t>Professionals</a:t>
            </a:r>
            <a:endParaRPr lang="en-US" dirty="0"/>
          </a:p>
        </p:txBody>
      </p:sp>
      <p:sp>
        <p:nvSpPr>
          <p:cNvPr id="711683" name="Rectangle 3"/>
          <p:cNvSpPr>
            <a:spLocks noGrp="1" noChangeArrowheads="1"/>
          </p:cNvSpPr>
          <p:nvPr>
            <p:ph idx="1"/>
          </p:nvPr>
        </p:nvSpPr>
        <p:spPr bwMode="auto"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r>
              <a:rPr lang="en-US" sz="2200" dirty="0"/>
              <a:t>Are a set of skills desirable for the broad practice of public health </a:t>
            </a:r>
          </a:p>
          <a:p>
            <a:endParaRPr lang="en-US" sz="2200" dirty="0"/>
          </a:p>
          <a:p>
            <a:r>
              <a:rPr lang="en-US" sz="2200" dirty="0"/>
              <a:t>Reflect characteristics that staff of public health organizations may want to possess as they work to protect and promote health in the community</a:t>
            </a:r>
            <a:endParaRPr lang="en-US" sz="2200" dirty="0" smtClean="0"/>
          </a:p>
          <a:p>
            <a:pPr>
              <a:buNone/>
            </a:pPr>
            <a:endParaRPr lang="en-US" sz="2200" dirty="0" smtClean="0"/>
          </a:p>
          <a:p>
            <a:r>
              <a:rPr lang="en-US" sz="2200" dirty="0" smtClean="0"/>
              <a:t>Are </a:t>
            </a:r>
            <a:r>
              <a:rPr lang="en-US" sz="2200" dirty="0"/>
              <a:t>designed to </a:t>
            </a:r>
            <a:r>
              <a:rPr lang="en-US" sz="2200" b="1" dirty="0"/>
              <a:t>serve as a starting point </a:t>
            </a:r>
            <a:r>
              <a:rPr lang="en-US" sz="2200" dirty="0"/>
              <a:t>for academic and practice organizations to understand, </a:t>
            </a:r>
            <a:r>
              <a:rPr lang="en-US" sz="2200" dirty="0" smtClean="0"/>
              <a:t>assess, </a:t>
            </a:r>
            <a:r>
              <a:rPr lang="en-US" sz="2200" dirty="0"/>
              <a:t>and </a:t>
            </a:r>
            <a:r>
              <a:rPr lang="en-US" sz="2200" dirty="0" smtClean="0"/>
              <a:t>meet </a:t>
            </a:r>
            <a:r>
              <a:rPr lang="en-US" sz="2200" dirty="0"/>
              <a:t>training and workforce </a:t>
            </a:r>
            <a:r>
              <a:rPr lang="en-US" sz="2200" dirty="0" smtClean="0"/>
              <a:t>needs</a:t>
            </a:r>
            <a:endParaRPr lang="en-US" sz="2200" dirty="0"/>
          </a:p>
          <a:p>
            <a:endParaRPr lang="en-US" sz="2200" dirty="0"/>
          </a:p>
        </p:txBody>
      </p:sp>
      <p:pic>
        <p:nvPicPr>
          <p:cNvPr id="711684" name="Picture 12" descr="MCj03791750000[1]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7037" y="457200"/>
            <a:ext cx="1096963" cy="1096963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98502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Who Uses the Core Competencies?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54480"/>
            <a:ext cx="82296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&gt;50% of State Health Departments (ASTHO, 2009)</a:t>
            </a:r>
          </a:p>
          <a:p>
            <a:pPr marL="457200" lvl="1" indent="0">
              <a:buNone/>
            </a:pPr>
            <a:endParaRPr lang="en-US" dirty="0" smtClean="0"/>
          </a:p>
          <a:p>
            <a:r>
              <a:rPr lang="en-US" dirty="0" smtClean="0"/>
              <a:t>~30% of Local Health Departments (NACCHO, 2010)</a:t>
            </a:r>
          </a:p>
          <a:p>
            <a:pPr marL="457200" lvl="1" indent="0">
              <a:buNone/>
            </a:pPr>
            <a:endParaRPr lang="en-US" dirty="0" smtClean="0"/>
          </a:p>
          <a:p>
            <a:r>
              <a:rPr lang="en-US" dirty="0" smtClean="0"/>
              <a:t>&gt;90% of Academic Public Health Programs (Council on Linkages, 2006)</a:t>
            </a:r>
          </a:p>
          <a:p>
            <a:pPr marL="457200" lvl="1" indent="0">
              <a:buNone/>
            </a:pPr>
            <a:endParaRPr lang="en-US" dirty="0" smtClean="0"/>
          </a:p>
          <a:p>
            <a:r>
              <a:rPr lang="en-US" dirty="0" smtClean="0"/>
              <a:t>Core Competencies are also used by:</a:t>
            </a:r>
          </a:p>
          <a:p>
            <a:pPr lvl="1"/>
            <a:r>
              <a:rPr lang="en-US" dirty="0" smtClean="0"/>
              <a:t>CDC</a:t>
            </a:r>
          </a:p>
          <a:p>
            <a:pPr lvl="1"/>
            <a:r>
              <a:rPr lang="en-US" dirty="0" smtClean="0"/>
              <a:t>HRSA’s Public Health Training Centers</a:t>
            </a:r>
          </a:p>
          <a:p>
            <a:pPr lvl="1"/>
            <a:r>
              <a:rPr lang="en-US" dirty="0" smtClean="0"/>
              <a:t>TRAIN affiliates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3274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Uses of the Core Competencies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Developing</a:t>
            </a:r>
          </a:p>
          <a:p>
            <a:pPr lvl="1"/>
            <a:r>
              <a:rPr lang="en-US" dirty="0" smtClean="0"/>
              <a:t>Job descriptions</a:t>
            </a:r>
          </a:p>
          <a:p>
            <a:pPr lvl="1"/>
            <a:r>
              <a:rPr lang="en-US" dirty="0"/>
              <a:t>Performance objectives</a:t>
            </a:r>
          </a:p>
          <a:p>
            <a:pPr lvl="1"/>
            <a:r>
              <a:rPr lang="en-US" dirty="0" smtClean="0"/>
              <a:t>Workforce competency assessments</a:t>
            </a:r>
          </a:p>
          <a:p>
            <a:pPr lvl="1"/>
            <a:r>
              <a:rPr lang="en-US" dirty="0" smtClean="0"/>
              <a:t>Workforce development plans</a:t>
            </a:r>
          </a:p>
          <a:p>
            <a:pPr lvl="1"/>
            <a:r>
              <a:rPr lang="en-US" dirty="0"/>
              <a:t>Training </a:t>
            </a:r>
            <a:r>
              <a:rPr lang="en-US" dirty="0" smtClean="0"/>
              <a:t>plans</a:t>
            </a:r>
          </a:p>
          <a:p>
            <a:pPr lvl="1"/>
            <a:r>
              <a:rPr lang="en-US" dirty="0" smtClean="0"/>
              <a:t>Discipline-specific </a:t>
            </a:r>
            <a:r>
              <a:rPr lang="en-US" dirty="0"/>
              <a:t>competencies</a:t>
            </a:r>
          </a:p>
          <a:p>
            <a:pPr lvl="1"/>
            <a:r>
              <a:rPr lang="en-US" dirty="0" smtClean="0"/>
              <a:t>Curricula</a:t>
            </a:r>
          </a:p>
          <a:p>
            <a:r>
              <a:rPr lang="en-US" dirty="0" smtClean="0"/>
              <a:t>Conducting</a:t>
            </a:r>
          </a:p>
          <a:p>
            <a:pPr lvl="1"/>
            <a:r>
              <a:rPr lang="en-US" dirty="0"/>
              <a:t>Performance reviews/evaluations</a:t>
            </a:r>
          </a:p>
          <a:p>
            <a:pPr lvl="1"/>
            <a:r>
              <a:rPr lang="en-US" dirty="0" smtClean="0"/>
              <a:t>Curricula review and development</a:t>
            </a:r>
          </a:p>
          <a:p>
            <a:r>
              <a:rPr lang="en-US" dirty="0" smtClean="0"/>
              <a:t>Preparing for accreditation</a:t>
            </a:r>
          </a:p>
          <a:p>
            <a:pPr lvl="1"/>
            <a:r>
              <a:rPr lang="en-US" dirty="0" smtClean="0"/>
              <a:t>PHAB Standards and Measures Domain 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Competencies to Practice Toolkit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Purpose: To help public health practitioners meet their workforce development needs</a:t>
            </a:r>
          </a:p>
          <a:p>
            <a:r>
              <a:rPr lang="en-US" dirty="0" smtClean="0"/>
              <a:t>Tools under development:</a:t>
            </a:r>
          </a:p>
          <a:p>
            <a:pPr lvl="1"/>
            <a:r>
              <a:rPr lang="en-US" dirty="0" smtClean="0"/>
              <a:t>Crosswalks</a:t>
            </a:r>
          </a:p>
          <a:p>
            <a:pPr lvl="1"/>
            <a:r>
              <a:rPr lang="en-US" dirty="0" err="1" smtClean="0"/>
              <a:t>E.g.s</a:t>
            </a:r>
            <a:r>
              <a:rPr lang="en-US" dirty="0" smtClean="0"/>
              <a:t> to clarify competencies</a:t>
            </a:r>
          </a:p>
          <a:p>
            <a:pPr lvl="1"/>
            <a:r>
              <a:rPr lang="en-US" dirty="0" smtClean="0"/>
              <a:t>Examples that demonstrate attainment of competence</a:t>
            </a:r>
          </a:p>
          <a:p>
            <a:pPr lvl="1"/>
            <a:r>
              <a:rPr lang="en-US" dirty="0" smtClean="0"/>
              <a:t>Job descriptions</a:t>
            </a:r>
          </a:p>
          <a:p>
            <a:pPr lvl="1"/>
            <a:r>
              <a:rPr lang="en-US" dirty="0" smtClean="0"/>
              <a:t>Prioritization matrix</a:t>
            </a:r>
          </a:p>
          <a:p>
            <a:pPr lvl="1"/>
            <a:r>
              <a:rPr lang="en-US" dirty="0" smtClean="0"/>
              <a:t>Competencies assessment</a:t>
            </a:r>
          </a:p>
          <a:p>
            <a:pPr lvl="1"/>
            <a:r>
              <a:rPr lang="en-US" dirty="0" smtClean="0"/>
              <a:t>Examples of Core Competencies use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endParaRPr lang="en-US" dirty="0"/>
          </a:p>
        </p:txBody>
      </p:sp>
      <p:pic>
        <p:nvPicPr>
          <p:cNvPr id="4" name="Picture 11" descr="MCj02960980000[1]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362200"/>
            <a:ext cx="2743200" cy="1087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Tool: Crosswalks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Crosswalk of the Core Competencies with the 10 Essential Public Health Services</a:t>
            </a:r>
          </a:p>
          <a:p>
            <a:r>
              <a:rPr lang="en-US" dirty="0" smtClean="0"/>
              <a:t>Crosswalk of the revised, tiered Core Competencies with the original Core Competencies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800" y="3200400"/>
            <a:ext cx="4953000" cy="193326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4832727"/>
            <a:ext cx="6096000" cy="1720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5902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Tool: </a:t>
            </a:r>
            <a:r>
              <a:rPr lang="en-US" dirty="0" err="1" smtClean="0"/>
              <a:t>E.g.s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Examples to clarify the wording of individual competencies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381" y="2691578"/>
            <a:ext cx="8249238" cy="2566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8434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Tool: Examples that Demonstrate </a:t>
            </a:r>
            <a:r>
              <a:rPr lang="en-US" dirty="0"/>
              <a:t>A</a:t>
            </a:r>
            <a:r>
              <a:rPr lang="en-US" dirty="0" smtClean="0"/>
              <a:t>ttainment of Competence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Illustrations of how public health professionals can show competence in a specific area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682" y="2704754"/>
            <a:ext cx="8012636" cy="2553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410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Tool: Job Descriptions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Sample job descriptions that incorporate the Core Competencies as key qualifications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306122"/>
            <a:ext cx="1371600" cy="15988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6" t="7718" b="3755"/>
          <a:stretch/>
        </p:blipFill>
        <p:spPr>
          <a:xfrm>
            <a:off x="304800" y="2589882"/>
            <a:ext cx="6034196" cy="1905918"/>
          </a:xfrm>
          <a:prstGeom prst="rect">
            <a:avLst/>
          </a:prstGeom>
          <a:ln>
            <a:solidFill>
              <a:srgbClr val="365E82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3886200"/>
            <a:ext cx="6011114" cy="1190791"/>
          </a:xfrm>
          <a:prstGeom prst="rect">
            <a:avLst/>
          </a:prstGeom>
          <a:ln>
            <a:solidFill>
              <a:srgbClr val="365E82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670"/>
          <a:stretch/>
        </p:blipFill>
        <p:spPr>
          <a:xfrm>
            <a:off x="1447800" y="4745516"/>
            <a:ext cx="5915851" cy="1731484"/>
          </a:xfrm>
          <a:prstGeom prst="rect">
            <a:avLst/>
          </a:prstGeom>
          <a:ln>
            <a:solidFill>
              <a:srgbClr val="365E82"/>
            </a:solidFill>
          </a:ln>
        </p:spPr>
      </p:pic>
    </p:spTree>
    <p:extLst>
      <p:ext uri="{BB962C8B-B14F-4D97-AF65-F5344CB8AC3E}">
        <p14:creationId xmlns:p14="http://schemas.microsoft.com/office/powerpoint/2010/main" val="2424015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Tool: Prioritization Matrix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Quality improvement tool to identify Core Competencies domains on which to focus attention and resources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8943" y="2614211"/>
            <a:ext cx="5626114" cy="3557989"/>
          </a:xfrm>
          <a:prstGeom prst="rect">
            <a:avLst/>
          </a:prstGeom>
          <a:ln>
            <a:solidFill>
              <a:srgbClr val="365E82"/>
            </a:solidFill>
          </a:ln>
        </p:spPr>
      </p:pic>
    </p:spTree>
    <p:extLst>
      <p:ext uri="{BB962C8B-B14F-4D97-AF65-F5344CB8AC3E}">
        <p14:creationId xmlns:p14="http://schemas.microsoft.com/office/powerpoint/2010/main" val="2000263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Tool: Competencies Assessment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Tool to help assess gaps in skills and knowledge related to the Core Competencies and identify training needs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003" y="2886205"/>
            <a:ext cx="7429995" cy="2676395"/>
          </a:xfrm>
          <a:prstGeom prst="rect">
            <a:avLst/>
          </a:prstGeom>
          <a:ln>
            <a:solidFill>
              <a:srgbClr val="365E82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 of Core Competencies Use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r>
              <a:rPr lang="en-US" sz="2200" b="1" dirty="0" smtClean="0"/>
              <a:t>CDC: </a:t>
            </a:r>
            <a:r>
              <a:rPr lang="en-US" sz="2200" dirty="0"/>
              <a:t>T</a:t>
            </a:r>
            <a:r>
              <a:rPr lang="en-US" sz="2200" dirty="0" smtClean="0"/>
              <a:t>o articulate quality improvement competencies for Performance Improvement Managers being hired by health departments with Affordable Care Act funding</a:t>
            </a:r>
          </a:p>
          <a:p>
            <a:endParaRPr lang="en-US" sz="2200" dirty="0" smtClean="0"/>
          </a:p>
          <a:p>
            <a:r>
              <a:rPr lang="en-US" sz="2200" b="1" dirty="0" smtClean="0"/>
              <a:t>West Virginia and Rhode Island:</a:t>
            </a:r>
            <a:r>
              <a:rPr lang="en-US" sz="2200" dirty="0" smtClean="0"/>
              <a:t> Using Three Tier Assessment for statewide training needs assessment</a:t>
            </a:r>
          </a:p>
          <a:p>
            <a:pPr>
              <a:buFont typeface="Arial" pitchFamily="34" charset="0"/>
              <a:buChar char="•"/>
            </a:pPr>
            <a:endParaRPr lang="en-US" sz="2200" dirty="0" smtClean="0"/>
          </a:p>
          <a:p>
            <a:r>
              <a:rPr lang="en-US" sz="2200" b="1" dirty="0" smtClean="0"/>
              <a:t>Minnesota: </a:t>
            </a:r>
            <a:r>
              <a:rPr lang="en-US" sz="2200" dirty="0" smtClean="0"/>
              <a:t>Use of the Tier 3 Core Competencies recommended for the </a:t>
            </a:r>
            <a:r>
              <a:rPr lang="en-US" sz="2200" dirty="0"/>
              <a:t>Community Health Services Administration </a:t>
            </a:r>
            <a:r>
              <a:rPr lang="en-US" sz="2200" dirty="0" smtClean="0"/>
              <a:t>by the State Community Health Services Advisory Committee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2118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 of Core Competencies Use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867400"/>
          </a:xfrm>
        </p:spPr>
        <p:txBody>
          <a:bodyPr>
            <a:normAutofit/>
          </a:bodyPr>
          <a:lstStyle/>
          <a:p>
            <a:r>
              <a:rPr lang="en-US" sz="2200" b="1" dirty="0" smtClean="0"/>
              <a:t>Southwest Regional Public Health Training Center: </a:t>
            </a:r>
            <a:r>
              <a:rPr lang="en-US" sz="2200" dirty="0" smtClean="0"/>
              <a:t>To develop a knowledge-based needs assessment to be incorporated into a new learning management system</a:t>
            </a:r>
          </a:p>
          <a:p>
            <a:pPr>
              <a:buFont typeface="Arial" pitchFamily="34" charset="0"/>
              <a:buChar char="•"/>
            </a:pPr>
            <a:endParaRPr lang="en-US" sz="2200" dirty="0" smtClean="0"/>
          </a:p>
          <a:p>
            <a:r>
              <a:rPr lang="en-US" sz="2200" b="1" dirty="0" smtClean="0"/>
              <a:t>Indiana: </a:t>
            </a:r>
            <a:r>
              <a:rPr lang="en-US" sz="2200" dirty="0" smtClean="0"/>
              <a:t>Crosswalk of the Tier 2 Core Competencies and the Essential Public Health Services included in an “Education and Training Toolkit” distributed to local health departments</a:t>
            </a:r>
          </a:p>
          <a:p>
            <a:endParaRPr lang="en-US" dirty="0"/>
          </a:p>
          <a:p>
            <a:endParaRPr lang="en-US" dirty="0" smtClean="0"/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632110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Tools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Competencies to Practice Toolkit will contain:</a:t>
            </a:r>
            <a:endParaRPr lang="en-US" dirty="0"/>
          </a:p>
          <a:p>
            <a:pPr lvl="1"/>
            <a:r>
              <a:rPr lang="en-US" dirty="0" smtClean="0"/>
              <a:t>Crosswalks</a:t>
            </a:r>
          </a:p>
          <a:p>
            <a:pPr lvl="1"/>
            <a:r>
              <a:rPr lang="en-US" dirty="0" err="1" smtClean="0"/>
              <a:t>E.g.s</a:t>
            </a:r>
            <a:r>
              <a:rPr lang="en-US" dirty="0" smtClean="0"/>
              <a:t> to clarify competencies</a:t>
            </a:r>
          </a:p>
          <a:p>
            <a:pPr lvl="1"/>
            <a:r>
              <a:rPr lang="en-US" dirty="0" smtClean="0"/>
              <a:t>Examples that demonstrate attainment of competence</a:t>
            </a:r>
          </a:p>
          <a:p>
            <a:pPr lvl="1"/>
            <a:r>
              <a:rPr lang="en-US" dirty="0" smtClean="0"/>
              <a:t>Job descriptions</a:t>
            </a:r>
          </a:p>
          <a:p>
            <a:pPr lvl="1"/>
            <a:r>
              <a:rPr lang="en-US" dirty="0" smtClean="0"/>
              <a:t>Prioritization matrix</a:t>
            </a:r>
          </a:p>
          <a:p>
            <a:pPr lvl="1"/>
            <a:r>
              <a:rPr lang="en-US" dirty="0" smtClean="0"/>
              <a:t>Competencies assessment</a:t>
            </a:r>
          </a:p>
          <a:p>
            <a:pPr lvl="1"/>
            <a:r>
              <a:rPr lang="en-US" dirty="0" smtClean="0"/>
              <a:t>Examples of Core Competencies use</a:t>
            </a:r>
          </a:p>
          <a:p>
            <a:pPr marL="457200" lvl="1" indent="0">
              <a:buNone/>
            </a:pPr>
            <a:endParaRPr lang="en-US" dirty="0" smtClean="0"/>
          </a:p>
          <a:p>
            <a:r>
              <a:rPr lang="en-US" dirty="0" smtClean="0"/>
              <a:t>What other tools are needed?</a:t>
            </a:r>
          </a:p>
          <a:p>
            <a:pPr lvl="1"/>
            <a:endParaRPr lang="en-US" dirty="0"/>
          </a:p>
        </p:txBody>
      </p:sp>
      <p:pic>
        <p:nvPicPr>
          <p:cNvPr id="4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8062" y="304800"/>
            <a:ext cx="1481138" cy="168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22121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Get Involved!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Use the Core Competencies for Public Health Professionals</a:t>
            </a:r>
          </a:p>
          <a:p>
            <a:endParaRPr lang="en-US" dirty="0" smtClean="0"/>
          </a:p>
          <a:p>
            <a:r>
              <a:rPr lang="en-US" dirty="0" smtClean="0"/>
              <a:t>Provide feedback on today’s tools or suggest new ones</a:t>
            </a:r>
          </a:p>
          <a:p>
            <a:endParaRPr lang="en-US" dirty="0" smtClean="0"/>
          </a:p>
          <a:p>
            <a:r>
              <a:rPr lang="en-US" dirty="0" smtClean="0"/>
              <a:t>Share your own tools and examples of Core Competencies use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Visit </a:t>
            </a:r>
            <a:r>
              <a:rPr lang="en-US" dirty="0">
                <a:hlinkClick r:id="rId3"/>
              </a:rPr>
              <a:t>http://</a:t>
            </a:r>
            <a:r>
              <a:rPr lang="en-US" dirty="0" smtClean="0">
                <a:hlinkClick r:id="rId3"/>
              </a:rPr>
              <a:t>www.phf.org/programs/corecompetencies</a:t>
            </a:r>
            <a:r>
              <a:rPr lang="en-US" dirty="0" smtClean="0"/>
              <a:t> or contact Council on Linkages Project Manager, Kathleen, at </a:t>
            </a:r>
            <a:r>
              <a:rPr lang="en-US" dirty="0" smtClean="0">
                <a:hlinkClick r:id="rId4"/>
              </a:rPr>
              <a:t>kamos@phf.org</a:t>
            </a:r>
            <a:r>
              <a:rPr lang="en-US" dirty="0"/>
              <a:t> </a:t>
            </a:r>
            <a:r>
              <a:rPr lang="en-US" dirty="0" smtClean="0"/>
              <a:t>for </a:t>
            </a:r>
            <a:r>
              <a:rPr lang="en-US" dirty="0"/>
              <a:t>more </a:t>
            </a:r>
            <a:r>
              <a:rPr lang="en-US" dirty="0" smtClean="0"/>
              <a:t>information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Survey of public health workers">
  <a:themeElements>
    <a:clrScheme name="1_Survey of public health worker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Survey of public health workers">
      <a:majorFont>
        <a:latin typeface="Arial Black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  <a:cs typeface="Arial" charset="0"/>
          </a:defRPr>
        </a:defPPr>
      </a:lstStyle>
    </a:lnDef>
  </a:objectDefaults>
  <a:extraClrSchemeLst>
    <a:extraClrScheme>
      <a:clrScheme name="1_Survey of public health worker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urvey of public health worker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urvey of public health worker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urvey of public health worker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urvey of public health worker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urvey of public health worker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urvey of public health worker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urvey of public health worker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urvey of public health worker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urvey of public health worker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urvey of public health worker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urvey of public health worker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1008</TotalTime>
  <Words>894</Words>
  <Application>Microsoft Office PowerPoint</Application>
  <PresentationFormat>On-screen Show (4:3)</PresentationFormat>
  <Paragraphs>161</Paragraphs>
  <Slides>18</Slides>
  <Notes>14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1_Survey of public health workers</vt:lpstr>
      <vt:lpstr>Competencies to Practice Toolkit: A Repository of Workforce Development Resources  for Public Health</vt:lpstr>
      <vt:lpstr>Presenter Disclosures</vt:lpstr>
      <vt:lpstr>Overview</vt:lpstr>
      <vt:lpstr>Council on Linkages Between Academia and Public Health Practice</vt:lpstr>
      <vt:lpstr>Core Competencies for Public Health Professionals</vt:lpstr>
      <vt:lpstr>Who Uses the Core Competencies?</vt:lpstr>
      <vt:lpstr>Uses of the Core Competencies</vt:lpstr>
      <vt:lpstr>Competencies to Practice Toolkit</vt:lpstr>
      <vt:lpstr>Tool: Crosswalks</vt:lpstr>
      <vt:lpstr>Tool: E.g.s </vt:lpstr>
      <vt:lpstr>Tool: Examples that Demonstrate Attainment of Competence</vt:lpstr>
      <vt:lpstr>Tool: Job Descriptions</vt:lpstr>
      <vt:lpstr>Tool: Prioritization Matrix</vt:lpstr>
      <vt:lpstr>Tool: Competencies Assessment</vt:lpstr>
      <vt:lpstr>Examples of Core Competencies Use</vt:lpstr>
      <vt:lpstr>Examples of Core Competencies Use</vt:lpstr>
      <vt:lpstr>Summary of Tools</vt:lpstr>
      <vt:lpstr>Get Involved!</vt:lpstr>
    </vt:vector>
  </TitlesOfParts>
  <Company>Public Health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Competencies to Practice Toolkit: A Repository of Workforce Development Resources for Public Health</dc:title>
  <dc:creator>Aleta Hong</dc:creator>
  <cp:lastModifiedBy>Kathleen Amos</cp:lastModifiedBy>
  <cp:revision>50</cp:revision>
  <dcterms:created xsi:type="dcterms:W3CDTF">2011-10-25T00:50:18Z</dcterms:created>
  <dcterms:modified xsi:type="dcterms:W3CDTF">2011-11-08T17:16:34Z</dcterms:modified>
</cp:coreProperties>
</file>