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48" r:id="rId2"/>
  </p:sldMasterIdLst>
  <p:notesMasterIdLst>
    <p:notesMasterId r:id="rId33"/>
  </p:notesMasterIdLst>
  <p:handoutMasterIdLst>
    <p:handoutMasterId r:id="rId34"/>
  </p:handoutMasterIdLst>
  <p:sldIdLst>
    <p:sldId id="302" r:id="rId3"/>
    <p:sldId id="299" r:id="rId4"/>
    <p:sldId id="262" r:id="rId5"/>
    <p:sldId id="294" r:id="rId6"/>
    <p:sldId id="287" r:id="rId7"/>
    <p:sldId id="288" r:id="rId8"/>
    <p:sldId id="290" r:id="rId9"/>
    <p:sldId id="300" r:id="rId10"/>
    <p:sldId id="277" r:id="rId11"/>
    <p:sldId id="304" r:id="rId12"/>
    <p:sldId id="301" r:id="rId13"/>
    <p:sldId id="306" r:id="rId14"/>
    <p:sldId id="305" r:id="rId15"/>
    <p:sldId id="293" r:id="rId16"/>
    <p:sldId id="289" r:id="rId17"/>
    <p:sldId id="285" r:id="rId18"/>
    <p:sldId id="307" r:id="rId19"/>
    <p:sldId id="308" r:id="rId20"/>
    <p:sldId id="309" r:id="rId21"/>
    <p:sldId id="310" r:id="rId22"/>
    <p:sldId id="311" r:id="rId23"/>
    <p:sldId id="312" r:id="rId24"/>
    <p:sldId id="313" r:id="rId25"/>
    <p:sldId id="303" r:id="rId26"/>
    <p:sldId id="286" r:id="rId27"/>
    <p:sldId id="314" r:id="rId28"/>
    <p:sldId id="315" r:id="rId29"/>
    <p:sldId id="322" r:id="rId30"/>
    <p:sldId id="319" r:id="rId31"/>
    <p:sldId id="323"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lly.jenkins" initials="m" lastIdx="3" clrIdx="0"/>
  <p:cmAuthor id="1" name="Ashleigh Ruehrdanz" initials="AR" lastIdx="0" clrIdx="1"/>
  <p:cmAuthor id="2" name="MARIANIV" initials="M" lastIdx="4" clrIdx="2"/>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8426D"/>
    <a:srgbClr val="0C3B70"/>
    <a:srgbClr val="0B568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8993" autoAdjust="0"/>
  </p:normalViewPr>
  <p:slideViewPr>
    <p:cSldViewPr snapToGrid="0" snapToObjects="1" showGuides="1">
      <p:cViewPr>
        <p:scale>
          <a:sx n="96" d="100"/>
          <a:sy n="96" d="100"/>
        </p:scale>
        <p:origin x="-2064" y="-5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F7469D-A4E7-3C4D-BF91-8ECC3E706A1E}" type="datetimeFigureOut">
              <a:rPr lang="en-US" smtClean="0"/>
              <a:pPr/>
              <a:t>10/25/2011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3798DA-CCCB-714D-98EA-C2F3101CD062}" type="slidenum">
              <a:rPr lang="en-US" smtClean="0"/>
              <a:pPr/>
              <a:t>‹#›</a:t>
            </a:fld>
            <a:endParaRPr lang="en-US" dirty="0"/>
          </a:p>
        </p:txBody>
      </p:sp>
    </p:spTree>
    <p:extLst>
      <p:ext uri="{BB962C8B-B14F-4D97-AF65-F5344CB8AC3E}">
        <p14:creationId xmlns="" xmlns:p14="http://schemas.microsoft.com/office/powerpoint/2010/main" val="1391816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43DA99-A243-094B-B8EC-7A8B11891C98}" type="datetimeFigureOut">
              <a:rPr lang="en-US" smtClean="0"/>
              <a:pPr/>
              <a:t>10/25/2011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25CDB5-D578-D643-8E42-8F6E763BCE85}" type="slidenum">
              <a:rPr lang="en-US" smtClean="0"/>
              <a:pPr/>
              <a:t>‹#›</a:t>
            </a:fld>
            <a:endParaRPr lang="en-US" dirty="0"/>
          </a:p>
        </p:txBody>
      </p:sp>
    </p:spTree>
    <p:extLst>
      <p:ext uri="{BB962C8B-B14F-4D97-AF65-F5344CB8AC3E}">
        <p14:creationId xmlns="" xmlns:p14="http://schemas.microsoft.com/office/powerpoint/2010/main" val="13497309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25CDB5-D578-D643-8E42-8F6E763BCE85}" type="slidenum">
              <a:rPr lang="en-US" smtClean="0"/>
              <a:pPr/>
              <a:t>7</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5CDB5-D578-D643-8E42-8F6E763BCE85}" type="slidenum">
              <a:rPr lang="en-US" smtClean="0"/>
              <a:pPr/>
              <a:t>14</a:t>
            </a:fld>
            <a:endParaRPr lang="en-US" dirty="0"/>
          </a:p>
        </p:txBody>
      </p:sp>
    </p:spTree>
    <p:extLst>
      <p:ext uri="{BB962C8B-B14F-4D97-AF65-F5344CB8AC3E}">
        <p14:creationId xmlns="" xmlns:p14="http://schemas.microsoft.com/office/powerpoint/2010/main" val="643313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5CDB5-D578-D643-8E42-8F6E763BCE85}" type="slidenum">
              <a:rPr lang="en-US" smtClean="0"/>
              <a:pPr/>
              <a:t>15</a:t>
            </a:fld>
            <a:endParaRPr lang="en-US" dirty="0"/>
          </a:p>
        </p:txBody>
      </p:sp>
    </p:spTree>
    <p:extLst>
      <p:ext uri="{BB962C8B-B14F-4D97-AF65-F5344CB8AC3E}">
        <p14:creationId xmlns="" xmlns:p14="http://schemas.microsoft.com/office/powerpoint/2010/main" val="3431977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5CDB5-D578-D643-8E42-8F6E763BCE85}" type="slidenum">
              <a:rPr lang="en-US" smtClean="0"/>
              <a:pPr/>
              <a:t>16</a:t>
            </a:fld>
            <a:endParaRPr lang="en-US" dirty="0"/>
          </a:p>
        </p:txBody>
      </p:sp>
    </p:spTree>
    <p:extLst>
      <p:ext uri="{BB962C8B-B14F-4D97-AF65-F5344CB8AC3E}">
        <p14:creationId xmlns="" xmlns:p14="http://schemas.microsoft.com/office/powerpoint/2010/main" val="729460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dirty="0"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BF8CA1-D125-4200-82FC-0207B75B0362}" type="slidenum">
              <a:rPr lang="en-US" smtClean="0">
                <a:cs typeface="Arial" charset="0"/>
              </a:rPr>
              <a:pPr fontAlgn="base">
                <a:spcBef>
                  <a:spcPct val="0"/>
                </a:spcBef>
                <a:spcAft>
                  <a:spcPct val="0"/>
                </a:spcAft>
              </a:pPr>
              <a:t>24</a:t>
            </a:fld>
            <a:endParaRPr lang="en-US" dirty="0"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5CDB5-D578-D643-8E42-8F6E763BCE85}" type="slidenum">
              <a:rPr lang="en-US" smtClean="0"/>
              <a:pPr/>
              <a:t>25</a:t>
            </a:fld>
            <a:endParaRPr lang="en-US" dirty="0"/>
          </a:p>
        </p:txBody>
      </p:sp>
    </p:spTree>
    <p:extLst>
      <p:ext uri="{BB962C8B-B14F-4D97-AF65-F5344CB8AC3E}">
        <p14:creationId xmlns="" xmlns:p14="http://schemas.microsoft.com/office/powerpoint/2010/main" val="2183665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85800"/>
            <a:ext cx="7772400" cy="1470025"/>
          </a:xfrm>
        </p:spPr>
        <p:txBody>
          <a:bodyPr/>
          <a:lstStyle>
            <a:lvl1pPr algn="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1000" y="2438400"/>
            <a:ext cx="6400800" cy="1752600"/>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B44F906-3AFF-478D-81E1-FF538484F1D0}" type="slidenum">
              <a:rPr lang="en-US"/>
              <a:pPr>
                <a:defRPr/>
              </a:pPr>
              <a:t>‹#›</a:t>
            </a:fld>
            <a:endParaRPr lang="en-US" dirty="0"/>
          </a:p>
        </p:txBody>
      </p:sp>
    </p:spTree>
  </p:cSld>
  <p:clrMapOvr>
    <a:masterClrMapping/>
  </p:clrMapOvr>
  <p:transition spd="slow" advClick="0" advTm="10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AED57D9-917E-419F-A1DD-EEC81216B04E}" type="slidenum">
              <a:rPr lang="en-US"/>
              <a:pPr>
                <a:defRPr/>
              </a:pPr>
              <a:t>‹#›</a:t>
            </a:fld>
            <a:endParaRPr lang="en-US" dirty="0"/>
          </a:p>
        </p:txBody>
      </p:sp>
    </p:spTree>
  </p:cSld>
  <p:clrMapOvr>
    <a:masterClrMapping/>
  </p:clrMapOvr>
  <p:transition spd="slow" advClick="0" advTm="10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600" y="44196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800" y="274320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3C7D86D-B2EE-49A2-9BAF-7C2DECA4B7B4}" type="slidenum">
              <a:rPr lang="en-US"/>
              <a:pPr>
                <a:defRPr/>
              </a:pPr>
              <a:t>‹#›</a:t>
            </a:fld>
            <a:endParaRPr lang="en-US" dirty="0"/>
          </a:p>
        </p:txBody>
      </p:sp>
    </p:spTree>
  </p:cSld>
  <p:clrMapOvr>
    <a:masterClrMapping/>
  </p:clrMapOvr>
  <p:transition spd="slow" advClick="0" advTm="10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295400"/>
            <a:ext cx="36957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295400"/>
            <a:ext cx="36957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481346C-0BE1-4ECF-B97D-9388EF0C2998}" type="slidenum">
              <a:rPr lang="en-US"/>
              <a:pPr>
                <a:defRPr/>
              </a:pPr>
              <a:t>‹#›</a:t>
            </a:fld>
            <a:endParaRPr lang="en-US" dirty="0"/>
          </a:p>
        </p:txBody>
      </p:sp>
    </p:spTree>
  </p:cSld>
  <p:clrMapOvr>
    <a:masterClrMapping/>
  </p:clrMapOvr>
  <p:transition spd="slow" advClick="0" advTm="10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D022D676-CC81-4A64-9C74-8CD0231B58EE}" type="slidenum">
              <a:rPr lang="en-US"/>
              <a:pPr>
                <a:defRPr/>
              </a:pPr>
              <a:t>‹#›</a:t>
            </a:fld>
            <a:endParaRPr lang="en-US" dirty="0"/>
          </a:p>
        </p:txBody>
      </p:sp>
    </p:spTree>
  </p:cSld>
  <p:clrMapOvr>
    <a:masterClrMapping/>
  </p:clrMapOvr>
  <p:transition spd="slow" advClick="0" advTm="10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CFD8840-EFFF-4E1D-B4D4-992B20A8FB9E}" type="slidenum">
              <a:rPr lang="en-US"/>
              <a:pPr>
                <a:defRPr/>
              </a:pPr>
              <a:t>‹#›</a:t>
            </a:fld>
            <a:endParaRPr lang="en-US" dirty="0"/>
          </a:p>
        </p:txBody>
      </p:sp>
    </p:spTree>
  </p:cSld>
  <p:clrMapOvr>
    <a:masterClrMapping/>
  </p:clrMapOvr>
  <p:transition spd="slow" advClick="0" advTm="10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C6D3CD0-46E4-4D85-AF08-94A2C5FC4B7A}" type="slidenum">
              <a:rPr lang="en-US"/>
              <a:pPr>
                <a:defRPr/>
              </a:pPr>
              <a:t>‹#›</a:t>
            </a:fld>
            <a:endParaRPr lang="en-US" dirty="0"/>
          </a:p>
        </p:txBody>
      </p:sp>
    </p:spTree>
  </p:cSld>
  <p:clrMapOvr>
    <a:masterClrMapping/>
  </p:clrMapOvr>
  <p:transition spd="slow" advClick="0" advTm="10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1295400" y="6245225"/>
            <a:ext cx="2362200" cy="476250"/>
          </a:xfrm>
          <a:prstGeom prst="rect">
            <a:avLst/>
          </a:prstGeom>
          <a:ln/>
        </p:spPr>
        <p:txBody>
          <a:bodyPr/>
          <a:lstStyle>
            <a:lvl1pPr>
              <a:defRPr/>
            </a:lvl1pPr>
          </a:lstStyle>
          <a:p>
            <a:pPr>
              <a:defRPr/>
            </a:pPr>
            <a:r>
              <a:rPr lang="en-US" dirty="0"/>
              <a:t>S. Silvers  |  GBSM, Inc.  |  August 2010</a:t>
            </a: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77C9D31-3F6A-44BB-8697-7E0CB3D01F45}" type="slidenum">
              <a:rPr lang="en-US"/>
              <a:pPr>
                <a:defRPr/>
              </a:pPr>
              <a:t>‹#›</a:t>
            </a:fld>
            <a:endParaRPr lang="en-US" dirty="0"/>
          </a:p>
        </p:txBody>
      </p:sp>
    </p:spTree>
  </p:cSld>
  <p:clrMapOvr>
    <a:masterClrMapping/>
  </p:clrMapOvr>
  <p:transition spd="slow" advClick="0" advTm="10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1295400" y="6245225"/>
            <a:ext cx="2362200" cy="476250"/>
          </a:xfrm>
          <a:prstGeom prst="rect">
            <a:avLst/>
          </a:prstGeom>
          <a:ln/>
        </p:spPr>
        <p:txBody>
          <a:bodyPr/>
          <a:lstStyle>
            <a:lvl1pPr>
              <a:defRPr/>
            </a:lvl1pPr>
          </a:lstStyle>
          <a:p>
            <a:pPr>
              <a:defRPr/>
            </a:pPr>
            <a:r>
              <a:rPr lang="en-US" dirty="0"/>
              <a:t>S. Silvers  |  GBSM, Inc.  |  August 2010</a:t>
            </a: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19EBE0C-D4E6-4981-ADCE-673CEB0D5047}" type="slidenum">
              <a:rPr lang="en-US"/>
              <a:pPr>
                <a:defRPr/>
              </a:pPr>
              <a:t>‹#›</a:t>
            </a:fld>
            <a:endParaRPr lang="en-US" dirty="0"/>
          </a:p>
        </p:txBody>
      </p:sp>
    </p:spTree>
  </p:cSld>
  <p:clrMapOvr>
    <a:masterClrMapping/>
  </p:clrMapOvr>
  <p:transition spd="slow" advClick="0" advTm="10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D75423C-753E-4F6D-93E3-3B6F15A68213}" type="slidenum">
              <a:rPr lang="en-US"/>
              <a:pPr>
                <a:defRPr/>
              </a:pPr>
              <a:t>‹#›</a:t>
            </a:fld>
            <a:endParaRPr lang="en-US" dirty="0"/>
          </a:p>
        </p:txBody>
      </p:sp>
    </p:spTree>
  </p:cSld>
  <p:clrMapOvr>
    <a:masterClrMapping/>
  </p:clrMapOvr>
  <p:transition spd="slow" advClick="0" advTm="10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3250" y="685800"/>
            <a:ext cx="1885950"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685800"/>
            <a:ext cx="55054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1B712BD-DF27-44FE-A3B0-165F24E13AA0}" type="slidenum">
              <a:rPr lang="en-US"/>
              <a:pPr>
                <a:defRPr/>
              </a:pPr>
              <a:t>‹#›</a:t>
            </a:fld>
            <a:endParaRPr lang="en-US" dirty="0"/>
          </a:p>
        </p:txBody>
      </p:sp>
    </p:spTree>
  </p:cSld>
  <p:clrMapOvr>
    <a:masterClrMapping/>
  </p:clrMapOvr>
  <p:transition spd="slow" advClick="0" advTm="10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1E226A07-DCFA-4510-BCA7-DD1A0439B927}" type="slidenum">
              <a:rPr lang="en-US" smtClean="0"/>
              <a:pPr>
                <a:defRPr/>
              </a:pPr>
              <a:t>‹#›</a:t>
            </a:fld>
            <a:endParaRPr lang="en-US" dirty="0"/>
          </a:p>
        </p:txBody>
      </p:sp>
    </p:spTree>
  </p:cSld>
  <p:clrMapOvr>
    <a:masterClrMapping/>
  </p:clrMapOvr>
  <p:transition spd="slow" advClick="0" advTm="10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20BB7-9D45-5A47-AFDF-E03CE2003533}" type="datetimeFigureOut">
              <a:rPr lang="en-US" smtClean="0"/>
              <a:pPr/>
              <a:t>10/25/2011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EF38EA-1B87-E14A-8D4E-A2D0E78F6372}" type="slidenum">
              <a:rPr lang="en-US" smtClean="0"/>
              <a:pPr/>
              <a:t>‹#›</a:t>
            </a:fld>
            <a:endParaRPr lang="en-US" dirty="0"/>
          </a:p>
        </p:txBody>
      </p:sp>
    </p:spTree>
  </p:cSld>
  <p:clrMapOvr>
    <a:masterClrMapping/>
  </p:clrMapOvr>
  <p:transition spd="slow" advClick="0" advTm="10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cstate="prin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685800"/>
            <a:ext cx="7391400" cy="487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762000" y="1295400"/>
            <a:ext cx="75438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0" name="Rectangle 6"/>
          <p:cNvSpPr>
            <a:spLocks noGrp="1" noChangeArrowheads="1"/>
          </p:cNvSpPr>
          <p:nvPr>
            <p:ph type="sldNum" sz="quarter" idx="4"/>
          </p:nvPr>
        </p:nvSpPr>
        <p:spPr bwMode="auto">
          <a:xfrm>
            <a:off x="6781800" y="638175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b="1" smtClean="0">
                <a:solidFill>
                  <a:srgbClr val="808080"/>
                </a:solidFill>
                <a:latin typeface="+mn-lt"/>
              </a:defRPr>
            </a:lvl1pPr>
          </a:lstStyle>
          <a:p>
            <a:pPr>
              <a:defRPr/>
            </a:pPr>
            <a:fld id="{1E226A07-DCFA-4510-BCA7-DD1A0439B92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advClick="0" advTm="10000">
    <p:fade/>
  </p:transition>
  <p:hf hdr="0" ftr="0" dt="0"/>
  <p:txStyles>
    <p:titleStyle>
      <a:lvl1pPr algn="l" rtl="0" eaLnBrk="0" fontAlgn="base" hangingPunct="0">
        <a:spcBef>
          <a:spcPct val="0"/>
        </a:spcBef>
        <a:spcAft>
          <a:spcPct val="0"/>
        </a:spcAft>
        <a:defRPr sz="2800">
          <a:solidFill>
            <a:schemeClr val="tx2"/>
          </a:solidFill>
          <a:latin typeface="+mj-lt"/>
          <a:ea typeface="+mj-ea"/>
          <a:cs typeface="+mj-cs"/>
        </a:defRPr>
      </a:lvl1pPr>
      <a:lvl2pPr algn="r" rtl="0" eaLnBrk="0" fontAlgn="base" hangingPunct="0">
        <a:spcBef>
          <a:spcPct val="0"/>
        </a:spcBef>
        <a:spcAft>
          <a:spcPct val="0"/>
        </a:spcAft>
        <a:defRPr sz="2800">
          <a:solidFill>
            <a:schemeClr val="tx2"/>
          </a:solidFill>
          <a:latin typeface="Tahoma" pitchFamily="34" charset="0"/>
          <a:cs typeface="Arial" charset="0"/>
        </a:defRPr>
      </a:lvl2pPr>
      <a:lvl3pPr algn="r" rtl="0" eaLnBrk="0" fontAlgn="base" hangingPunct="0">
        <a:spcBef>
          <a:spcPct val="0"/>
        </a:spcBef>
        <a:spcAft>
          <a:spcPct val="0"/>
        </a:spcAft>
        <a:defRPr sz="2800">
          <a:solidFill>
            <a:schemeClr val="tx2"/>
          </a:solidFill>
          <a:latin typeface="Tahoma" pitchFamily="34" charset="0"/>
          <a:cs typeface="Arial" charset="0"/>
        </a:defRPr>
      </a:lvl3pPr>
      <a:lvl4pPr algn="r" rtl="0" eaLnBrk="0" fontAlgn="base" hangingPunct="0">
        <a:spcBef>
          <a:spcPct val="0"/>
        </a:spcBef>
        <a:spcAft>
          <a:spcPct val="0"/>
        </a:spcAft>
        <a:defRPr sz="2800">
          <a:solidFill>
            <a:schemeClr val="tx2"/>
          </a:solidFill>
          <a:latin typeface="Tahoma" pitchFamily="34" charset="0"/>
          <a:cs typeface="Arial" charset="0"/>
        </a:defRPr>
      </a:lvl4pPr>
      <a:lvl5pPr algn="r" rtl="0" eaLnBrk="0" fontAlgn="base" hangingPunct="0">
        <a:spcBef>
          <a:spcPct val="0"/>
        </a:spcBef>
        <a:spcAft>
          <a:spcPct val="0"/>
        </a:spcAft>
        <a:defRPr sz="2800">
          <a:solidFill>
            <a:schemeClr val="tx2"/>
          </a:solidFill>
          <a:latin typeface="Tahoma" pitchFamily="34" charset="0"/>
          <a:cs typeface="Arial" charset="0"/>
        </a:defRPr>
      </a:lvl5pPr>
      <a:lvl6pPr marL="457200" algn="r" rtl="0" fontAlgn="base">
        <a:spcBef>
          <a:spcPct val="0"/>
        </a:spcBef>
        <a:spcAft>
          <a:spcPct val="0"/>
        </a:spcAft>
        <a:defRPr sz="2800">
          <a:solidFill>
            <a:schemeClr val="tx2"/>
          </a:solidFill>
          <a:latin typeface="Tahoma" pitchFamily="34" charset="0"/>
          <a:cs typeface="Arial" charset="0"/>
        </a:defRPr>
      </a:lvl6pPr>
      <a:lvl7pPr marL="914400" algn="r" rtl="0" fontAlgn="base">
        <a:spcBef>
          <a:spcPct val="0"/>
        </a:spcBef>
        <a:spcAft>
          <a:spcPct val="0"/>
        </a:spcAft>
        <a:defRPr sz="2800">
          <a:solidFill>
            <a:schemeClr val="tx2"/>
          </a:solidFill>
          <a:latin typeface="Tahoma" pitchFamily="34" charset="0"/>
          <a:cs typeface="Arial" charset="0"/>
        </a:defRPr>
      </a:lvl7pPr>
      <a:lvl8pPr marL="1371600" algn="r" rtl="0" fontAlgn="base">
        <a:spcBef>
          <a:spcPct val="0"/>
        </a:spcBef>
        <a:spcAft>
          <a:spcPct val="0"/>
        </a:spcAft>
        <a:defRPr sz="2800">
          <a:solidFill>
            <a:schemeClr val="tx2"/>
          </a:solidFill>
          <a:latin typeface="Tahoma" pitchFamily="34" charset="0"/>
          <a:cs typeface="Arial" charset="0"/>
        </a:defRPr>
      </a:lvl8pPr>
      <a:lvl9pPr marL="1828800" algn="r" rtl="0" fontAlgn="base">
        <a:spcBef>
          <a:spcPct val="0"/>
        </a:spcBef>
        <a:spcAft>
          <a:spcPct val="0"/>
        </a:spcAft>
        <a:defRPr sz="2800">
          <a:solidFill>
            <a:schemeClr val="tx2"/>
          </a:solidFill>
          <a:latin typeface="Tahoma" pitchFamily="34" charset="0"/>
          <a:cs typeface="Arial" charset="0"/>
        </a:defRPr>
      </a:lvl9pPr>
    </p:titleStyle>
    <p:bodyStyle>
      <a:lvl1pPr marL="342900" indent="-342900" algn="l" rtl="0" eaLnBrk="0" fontAlgn="base" hangingPunct="0">
        <a:spcBef>
          <a:spcPct val="40000"/>
        </a:spcBef>
        <a:spcAft>
          <a:spcPct val="0"/>
        </a:spcAft>
        <a:buChar char="•"/>
        <a:defRPr>
          <a:solidFill>
            <a:schemeClr val="tx1"/>
          </a:solidFill>
          <a:latin typeface="+mn-lt"/>
          <a:ea typeface="+mn-ea"/>
          <a:cs typeface="+mn-cs"/>
        </a:defRPr>
      </a:lvl1pPr>
      <a:lvl2pPr marL="742950" indent="-285750" algn="l" rtl="0" eaLnBrk="0" fontAlgn="base" hangingPunct="0">
        <a:spcBef>
          <a:spcPct val="40000"/>
        </a:spcBef>
        <a:spcAft>
          <a:spcPct val="0"/>
        </a:spcAft>
        <a:buChar char="–"/>
        <a:defRPr>
          <a:solidFill>
            <a:schemeClr val="tx1"/>
          </a:solidFill>
          <a:latin typeface="+mn-lt"/>
          <a:cs typeface="+mn-cs"/>
        </a:defRPr>
      </a:lvl2pPr>
      <a:lvl3pPr marL="1143000" indent="-228600" algn="l" rtl="0" eaLnBrk="0" fontAlgn="base" hangingPunct="0">
        <a:spcBef>
          <a:spcPct val="40000"/>
        </a:spcBef>
        <a:spcAft>
          <a:spcPct val="0"/>
        </a:spcAft>
        <a:buChar char="•"/>
        <a:defRPr>
          <a:solidFill>
            <a:schemeClr val="tx1"/>
          </a:solidFill>
          <a:latin typeface="+mn-lt"/>
          <a:cs typeface="+mn-cs"/>
        </a:defRPr>
      </a:lvl3pPr>
      <a:lvl4pPr marL="1600200" indent="-228600" algn="l" rtl="0" eaLnBrk="0" fontAlgn="base" hangingPunct="0">
        <a:spcBef>
          <a:spcPct val="40000"/>
        </a:spcBef>
        <a:spcAft>
          <a:spcPct val="0"/>
        </a:spcAft>
        <a:buChar char="–"/>
        <a:defRPr>
          <a:solidFill>
            <a:schemeClr val="tx1"/>
          </a:solidFill>
          <a:latin typeface="+mn-lt"/>
          <a:cs typeface="+mn-cs"/>
        </a:defRPr>
      </a:lvl4pPr>
      <a:lvl5pPr marL="2057400" indent="-228600" algn="l" rtl="0" eaLnBrk="0" fontAlgn="base" hangingPunct="0">
        <a:spcBef>
          <a:spcPct val="40000"/>
        </a:spcBef>
        <a:spcAft>
          <a:spcPct val="0"/>
        </a:spcAft>
        <a:buChar char="»"/>
        <a:defRPr>
          <a:solidFill>
            <a:schemeClr val="tx1"/>
          </a:solidFill>
          <a:latin typeface="+mn-lt"/>
          <a:cs typeface="+mn-cs"/>
        </a:defRPr>
      </a:lvl5pPr>
      <a:lvl6pPr marL="2514600" indent="-228600" algn="l" rtl="0" fontAlgn="base">
        <a:spcBef>
          <a:spcPct val="40000"/>
        </a:spcBef>
        <a:spcAft>
          <a:spcPct val="0"/>
        </a:spcAft>
        <a:buChar char="»"/>
        <a:defRPr>
          <a:solidFill>
            <a:schemeClr val="tx1"/>
          </a:solidFill>
          <a:latin typeface="+mn-lt"/>
          <a:cs typeface="+mn-cs"/>
        </a:defRPr>
      </a:lvl6pPr>
      <a:lvl7pPr marL="2971800" indent="-228600" algn="l" rtl="0" fontAlgn="base">
        <a:spcBef>
          <a:spcPct val="40000"/>
        </a:spcBef>
        <a:spcAft>
          <a:spcPct val="0"/>
        </a:spcAft>
        <a:buChar char="»"/>
        <a:defRPr>
          <a:solidFill>
            <a:schemeClr val="tx1"/>
          </a:solidFill>
          <a:latin typeface="+mn-lt"/>
          <a:cs typeface="+mn-cs"/>
        </a:defRPr>
      </a:lvl7pPr>
      <a:lvl8pPr marL="3429000" indent="-228600" algn="l" rtl="0" fontAlgn="base">
        <a:spcBef>
          <a:spcPct val="40000"/>
        </a:spcBef>
        <a:spcAft>
          <a:spcPct val="0"/>
        </a:spcAft>
        <a:buChar char="»"/>
        <a:defRPr>
          <a:solidFill>
            <a:schemeClr val="tx1"/>
          </a:solidFill>
          <a:latin typeface="+mn-lt"/>
          <a:cs typeface="+mn-cs"/>
        </a:defRPr>
      </a:lvl8pPr>
      <a:lvl9pPr marL="3886200" indent="-228600" algn="l" rtl="0" fontAlgn="base">
        <a:spcBef>
          <a:spcPct val="40000"/>
        </a:spcBef>
        <a:spcAft>
          <a:spcPct val="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620BB7-9D45-5A47-AFDF-E03CE2003533}" type="datetimeFigureOut">
              <a:rPr lang="en-US" smtClean="0"/>
              <a:pPr/>
              <a:t>10/25/2011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EF38EA-1B87-E14A-8D4E-A2D0E78F637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10000">
    <p:fade/>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hyperlink" Target="http://www.americanhumane.org/" TargetMode="External"/><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mailto:johnf@americanhumane.org" TargetMode="External"/><Relationship Id="rId5" Type="http://schemas.openxmlformats.org/officeDocument/2006/relationships/hyperlink" Target="mailto:ashleighr@americanhumane.org" TargetMode="External"/><Relationship Id="rId4" Type="http://schemas.openxmlformats.org/officeDocument/2006/relationships/hyperlink" Target="mailto:molly.jenkins@americanhumane.org"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curesearch.org/ArticleView2.aspx?id=8507&amp;l=8634" TargetMode="External"/><Relationship Id="rId2" Type="http://schemas.openxmlformats.org/officeDocument/2006/relationships/hyperlink" Target="http://www.childrenscancer.org/learning-center/understanding-childhood-cancer/understanding-acute-lymphoblastic-leukemia.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eer.cancer.gov/csr/1975_2008/"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cancer.umn.edu/cancerinfo/NCI/CDR258023.html" TargetMode="External"/><Relationship Id="rId2" Type="http://schemas.openxmlformats.org/officeDocument/2006/relationships/hyperlink" Target="http://www.cancer.gov/cancertopics/factsheet/Sites-Types/childhood"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a:xfrm>
            <a:off x="6781800" y="6381750"/>
            <a:ext cx="2133600" cy="476250"/>
          </a:xfrm>
        </p:spPr>
        <p:txBody>
          <a:bodyPr/>
          <a:lstStyle/>
          <a:p>
            <a:pPr>
              <a:defRPr/>
            </a:pPr>
            <a:fld id="{F2A9B50C-6C8A-40BB-8F12-FBD711CF8409}" type="slidenum">
              <a:rPr lang="en-US"/>
              <a:pPr>
                <a:defRPr/>
              </a:pPr>
              <a:t>1</a:t>
            </a:fld>
            <a:endParaRPr lang="en-US" dirty="0"/>
          </a:p>
        </p:txBody>
      </p:sp>
      <p:pic>
        <p:nvPicPr>
          <p:cNvPr id="16387" name="Picture 4" descr="AHA_Horzontal.png"/>
          <p:cNvPicPr>
            <a:picLocks noChangeAspect="1"/>
          </p:cNvPicPr>
          <p:nvPr/>
        </p:nvPicPr>
        <p:blipFill>
          <a:blip r:embed="rId2"/>
          <a:srcRect/>
          <a:stretch>
            <a:fillRect/>
          </a:stretch>
        </p:blipFill>
        <p:spPr bwMode="auto">
          <a:xfrm>
            <a:off x="1344613" y="612775"/>
            <a:ext cx="6169025" cy="717550"/>
          </a:xfrm>
          <a:prstGeom prst="rect">
            <a:avLst/>
          </a:prstGeom>
          <a:noFill/>
          <a:ln w="9525">
            <a:noFill/>
            <a:miter lim="800000"/>
            <a:headEnd/>
            <a:tailEnd/>
          </a:ln>
        </p:spPr>
      </p:pic>
      <p:pic>
        <p:nvPicPr>
          <p:cNvPr id="16388" name="Picture 7" descr="New Photos.png"/>
          <p:cNvPicPr>
            <a:picLocks noChangeAspect="1"/>
          </p:cNvPicPr>
          <p:nvPr/>
        </p:nvPicPr>
        <p:blipFill>
          <a:blip r:embed="rId3"/>
          <a:srcRect/>
          <a:stretch>
            <a:fillRect/>
          </a:stretch>
        </p:blipFill>
        <p:spPr bwMode="auto">
          <a:xfrm>
            <a:off x="374650" y="1698625"/>
            <a:ext cx="8110538" cy="1314450"/>
          </a:xfrm>
          <a:prstGeom prst="rect">
            <a:avLst/>
          </a:prstGeom>
          <a:noFill/>
          <a:ln w="9525">
            <a:noFill/>
            <a:miter lim="800000"/>
            <a:headEnd/>
            <a:tailEnd/>
          </a:ln>
        </p:spPr>
      </p:pic>
      <p:pic>
        <p:nvPicPr>
          <p:cNvPr id="16389" name="Picture 6" descr="P_logo.png"/>
          <p:cNvPicPr>
            <a:picLocks noChangeAspect="1" noChangeArrowheads="1"/>
          </p:cNvPicPr>
          <p:nvPr/>
        </p:nvPicPr>
        <p:blipFill>
          <a:blip r:embed="rId4"/>
          <a:srcRect/>
          <a:stretch>
            <a:fillRect/>
          </a:stretch>
        </p:blipFill>
        <p:spPr bwMode="auto">
          <a:xfrm>
            <a:off x="2503488" y="3181350"/>
            <a:ext cx="3852862" cy="736600"/>
          </a:xfrm>
          <a:prstGeom prst="rect">
            <a:avLst/>
          </a:prstGeom>
          <a:noFill/>
          <a:ln w="9525">
            <a:noFill/>
            <a:miter lim="800000"/>
            <a:headEnd/>
            <a:tailEnd/>
          </a:ln>
        </p:spPr>
      </p:pic>
      <p:sp>
        <p:nvSpPr>
          <p:cNvPr id="16390" name="TextBox 1"/>
          <p:cNvSpPr txBox="1">
            <a:spLocks noChangeArrowheads="1"/>
          </p:cNvSpPr>
          <p:nvPr/>
        </p:nvSpPr>
        <p:spPr bwMode="auto">
          <a:xfrm>
            <a:off x="700088" y="4738688"/>
            <a:ext cx="7927975" cy="1631216"/>
          </a:xfrm>
          <a:prstGeom prst="rect">
            <a:avLst/>
          </a:prstGeom>
          <a:noFill/>
          <a:ln w="9525">
            <a:noFill/>
            <a:miter lim="800000"/>
            <a:headEnd/>
            <a:tailEnd/>
          </a:ln>
        </p:spPr>
        <p:txBody>
          <a:bodyPr>
            <a:spAutoFit/>
          </a:bodyPr>
          <a:lstStyle/>
          <a:p>
            <a:pPr algn="ctr"/>
            <a:r>
              <a:rPr lang="en-US" sz="2000" b="1" dirty="0" smtClean="0">
                <a:cs typeface="Tahoma" pitchFamily="34" charset="0"/>
              </a:rPr>
              <a:t>Examining the Psychosocial Impacts of Animal-Assisted Interventions on Pediatric Oncology Patients </a:t>
            </a:r>
            <a:endParaRPr lang="en-US" sz="2000" b="1" dirty="0">
              <a:cs typeface="Tahoma" pitchFamily="34" charset="0"/>
            </a:endParaRPr>
          </a:p>
          <a:p>
            <a:pPr algn="ctr"/>
            <a:endParaRPr lang="en-US" sz="2000" dirty="0">
              <a:cs typeface="Tahoma" pitchFamily="34" charset="0"/>
            </a:endParaRPr>
          </a:p>
          <a:p>
            <a:pPr algn="ctr"/>
            <a:r>
              <a:rPr lang="en-US" sz="2000" dirty="0">
                <a:cs typeface="Tahoma" pitchFamily="34" charset="0"/>
              </a:rPr>
              <a:t>Presented at American Public Health Association Annual Meeting</a:t>
            </a:r>
          </a:p>
          <a:p>
            <a:pPr algn="ctr"/>
            <a:r>
              <a:rPr lang="en-US" sz="2000" dirty="0" smtClean="0">
                <a:cs typeface="Tahoma" pitchFamily="34" charset="0"/>
              </a:rPr>
              <a:t>Monday, October 31</a:t>
            </a:r>
            <a:r>
              <a:rPr lang="en-US" sz="2000" dirty="0">
                <a:cs typeface="Tahoma" pitchFamily="34" charset="0"/>
              </a:rPr>
              <a:t>, 2011</a:t>
            </a:r>
          </a:p>
        </p:txBody>
      </p:sp>
    </p:spTree>
  </p:cSld>
  <p:clrMapOvr>
    <a:masterClrMapping/>
  </p:clrMapOvr>
  <p:transition spd="slow"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Presenter Disclosures</a:t>
            </a:r>
            <a:endParaRPr lang="en-US" dirty="0">
              <a:solidFill>
                <a:srgbClr val="08426D"/>
              </a:solidFill>
            </a:endParaRPr>
          </a:p>
        </p:txBody>
      </p:sp>
      <p:sp>
        <p:nvSpPr>
          <p:cNvPr id="3" name="Content Placeholder 2"/>
          <p:cNvSpPr>
            <a:spLocks noGrp="1"/>
          </p:cNvSpPr>
          <p:nvPr>
            <p:ph idx="1"/>
          </p:nvPr>
        </p:nvSpPr>
        <p:spPr/>
        <p:txBody>
          <a:bodyPr/>
          <a:lstStyle/>
          <a:p>
            <a:pPr algn="ctr">
              <a:buNone/>
            </a:pPr>
            <a:endParaRPr lang="en-US" sz="2000" dirty="0" smtClean="0"/>
          </a:p>
          <a:p>
            <a:pPr algn="ctr">
              <a:buNone/>
            </a:pPr>
            <a:endParaRPr lang="en-US" sz="2000" dirty="0" smtClean="0"/>
          </a:p>
          <a:p>
            <a:pPr algn="ctr">
              <a:buNone/>
            </a:pPr>
            <a:r>
              <a:rPr lang="en-US" sz="2000" dirty="0" smtClean="0"/>
              <a:t>Presenter Names: Molly Jenkins, MSW and Ashleigh Ruehrdanz </a:t>
            </a:r>
          </a:p>
          <a:p>
            <a:pPr algn="ctr">
              <a:buNone/>
            </a:pPr>
            <a:endParaRPr lang="en-US" dirty="0" smtClean="0"/>
          </a:p>
          <a:p>
            <a:pPr marL="457200" indent="-457200">
              <a:buAutoNum type="arabicParenBoth"/>
            </a:pPr>
            <a:r>
              <a:rPr lang="en-US" sz="2000" dirty="0" smtClean="0"/>
              <a:t>The following personal financial relationships with commercial interests relevant to this presentation existed during the past 12 months:</a:t>
            </a:r>
          </a:p>
          <a:p>
            <a:pPr marL="457200" indent="-457200">
              <a:buAutoNum type="arabicParenBoth"/>
            </a:pPr>
            <a:endParaRPr lang="en-US" sz="2000" dirty="0" smtClean="0"/>
          </a:p>
          <a:p>
            <a:pPr marL="457200" indent="-457200" algn="ctr">
              <a:buNone/>
            </a:pPr>
            <a:r>
              <a:rPr lang="en-US" sz="2600" dirty="0" smtClean="0"/>
              <a:t>No relationships to disclose</a:t>
            </a:r>
          </a:p>
          <a:p>
            <a:pPr>
              <a:buNone/>
            </a:pPr>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D8E2F815-2545-41BE-98EB-5D4597E709B8}" type="slidenum">
              <a:rPr lang="en-US"/>
              <a:pPr>
                <a:defRPr/>
              </a:pPr>
              <a:t>3</a:t>
            </a:fld>
            <a:endParaRPr lang="en-US" dirty="0"/>
          </a:p>
        </p:txBody>
      </p:sp>
      <p:sp>
        <p:nvSpPr>
          <p:cNvPr id="6147" name="Rectangle 2"/>
          <p:cNvSpPr>
            <a:spLocks noGrp="1" noChangeArrowheads="1"/>
          </p:cNvSpPr>
          <p:nvPr>
            <p:ph type="title"/>
          </p:nvPr>
        </p:nvSpPr>
        <p:spPr>
          <a:xfrm>
            <a:off x="795130" y="803560"/>
            <a:ext cx="7345018" cy="487363"/>
          </a:xfrm>
        </p:spPr>
        <p:txBody>
          <a:bodyPr/>
          <a:lstStyle/>
          <a:p>
            <a:pPr algn="ctr" eaLnBrk="1" hangingPunct="1"/>
            <a:r>
              <a:rPr lang="en-US" dirty="0" smtClean="0">
                <a:solidFill>
                  <a:srgbClr val="08426D"/>
                </a:solidFill>
              </a:rPr>
              <a:t>American Humane Association</a:t>
            </a:r>
          </a:p>
        </p:txBody>
      </p:sp>
      <p:sp>
        <p:nvSpPr>
          <p:cNvPr id="6148" name="Rectangle 3"/>
          <p:cNvSpPr>
            <a:spLocks noGrp="1" noChangeArrowheads="1"/>
          </p:cNvSpPr>
          <p:nvPr>
            <p:ph type="body" idx="1"/>
          </p:nvPr>
        </p:nvSpPr>
        <p:spPr>
          <a:xfrm>
            <a:off x="4249137" y="1384852"/>
            <a:ext cx="4666263" cy="4830763"/>
          </a:xfrm>
        </p:spPr>
        <p:txBody>
          <a:bodyPr/>
          <a:lstStyle/>
          <a:p>
            <a:pPr eaLnBrk="1" hangingPunct="1"/>
            <a:r>
              <a:rPr lang="en-US" dirty="0" smtClean="0"/>
              <a:t>Historic, national not-for-profit dedicated to the protection of society’s most vulnerable</a:t>
            </a:r>
          </a:p>
          <a:p>
            <a:pPr lvl="1" eaLnBrk="1" hangingPunct="1"/>
            <a:r>
              <a:rPr lang="en-US" dirty="0" smtClean="0"/>
              <a:t>Children</a:t>
            </a:r>
          </a:p>
          <a:p>
            <a:pPr lvl="1" eaLnBrk="1" hangingPunct="1"/>
            <a:r>
              <a:rPr lang="en-US" dirty="0" smtClean="0"/>
              <a:t>Pets</a:t>
            </a:r>
          </a:p>
          <a:p>
            <a:pPr lvl="1" eaLnBrk="1" hangingPunct="1"/>
            <a:r>
              <a:rPr lang="en-US" dirty="0" smtClean="0"/>
              <a:t>Farm and working animals</a:t>
            </a:r>
          </a:p>
          <a:p>
            <a:pPr eaLnBrk="1" hangingPunct="1"/>
            <a:r>
              <a:rPr lang="en-US" dirty="0" smtClean="0"/>
              <a:t>Celebrated 134</a:t>
            </a:r>
            <a:r>
              <a:rPr lang="en-US" baseline="30000" dirty="0" smtClean="0"/>
              <a:t>th</a:t>
            </a:r>
            <a:r>
              <a:rPr lang="en-US" dirty="0" smtClean="0"/>
              <a:t> anniversary in October</a:t>
            </a:r>
          </a:p>
          <a:p>
            <a:pPr eaLnBrk="1" hangingPunct="1"/>
            <a:r>
              <a:rPr lang="en-US" dirty="0" smtClean="0"/>
              <a:t>At the forefront of nearly every major advancement in protecting children and animals from cruelty, abuse and neglect</a:t>
            </a:r>
          </a:p>
          <a:p>
            <a:pPr eaLnBrk="1" hangingPunct="1"/>
            <a:r>
              <a:rPr lang="en-US" dirty="0" smtClean="0"/>
              <a:t>MISSION: to create a more humane and compassionate world by ending abuse and neglect of children and animals</a:t>
            </a:r>
          </a:p>
          <a:p>
            <a:pPr eaLnBrk="1" hangingPunct="1"/>
            <a:endParaRPr lang="en-US" dirty="0" smtClean="0"/>
          </a:p>
        </p:txBody>
      </p:sp>
      <p:pic>
        <p:nvPicPr>
          <p:cNvPr id="7" name="Picture 6" descr="_MG_0084.jpg"/>
          <p:cNvPicPr>
            <a:picLocks noChangeAspect="1"/>
          </p:cNvPicPr>
          <p:nvPr/>
        </p:nvPicPr>
        <p:blipFill rotWithShape="1">
          <a:blip r:embed="rId2"/>
          <a:srcRect l="7692" t="26923" b="6410"/>
          <a:stretch/>
        </p:blipFill>
        <p:spPr>
          <a:xfrm>
            <a:off x="346454" y="1543878"/>
            <a:ext cx="3653507" cy="3958042"/>
          </a:xfrm>
          <a:prstGeom prst="rect">
            <a:avLst/>
          </a:prstGeom>
        </p:spPr>
      </p:pic>
      <p:pic>
        <p:nvPicPr>
          <p:cNvPr id="8" name="Picture 7" descr="Pfizerlogo-white.png"/>
          <p:cNvPicPr>
            <a:picLocks noChangeAspect="1"/>
          </p:cNvPicPr>
          <p:nvPr/>
        </p:nvPicPr>
        <p:blipFill>
          <a:blip r:embed="rId3"/>
          <a:stretch>
            <a:fillRect/>
          </a:stretch>
        </p:blipFill>
        <p:spPr>
          <a:xfrm>
            <a:off x="123863" y="0"/>
            <a:ext cx="1704975" cy="372611"/>
          </a:xfrm>
          <a:prstGeom prst="rect">
            <a:avLst/>
          </a:prstGeom>
        </p:spPr>
      </p:pic>
    </p:spTree>
  </p:cSld>
  <p:clrMapOvr>
    <a:masterClrMapping/>
  </p:clrMapOvr>
  <p:transition spd="slow" advClick="0" advTm="1000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1252"/>
            <a:ext cx="7391400" cy="487363"/>
          </a:xfrm>
        </p:spPr>
        <p:txBody>
          <a:bodyPr/>
          <a:lstStyle/>
          <a:p>
            <a:pPr algn="ctr"/>
            <a:r>
              <a:rPr lang="en-US" dirty="0" smtClean="0">
                <a:solidFill>
                  <a:srgbClr val="08426D"/>
                </a:solidFill>
              </a:rPr>
              <a:t>Pfizer Animal Health</a:t>
            </a:r>
            <a:endParaRPr lang="en-US" dirty="0">
              <a:solidFill>
                <a:srgbClr val="08426D"/>
              </a:solidFill>
            </a:endParaRPr>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4</a:t>
            </a:fld>
            <a:endParaRPr lang="en-US" dirty="0"/>
          </a:p>
        </p:txBody>
      </p:sp>
      <p:pic>
        <p:nvPicPr>
          <p:cNvPr id="5" name="Picture 4" descr="Pfizerlogo-white.png"/>
          <p:cNvPicPr>
            <a:picLocks noChangeAspect="1"/>
          </p:cNvPicPr>
          <p:nvPr/>
        </p:nvPicPr>
        <p:blipFill>
          <a:blip r:embed="rId2"/>
          <a:stretch>
            <a:fillRect/>
          </a:stretch>
        </p:blipFill>
        <p:spPr>
          <a:xfrm>
            <a:off x="123863" y="0"/>
            <a:ext cx="1704975" cy="372611"/>
          </a:xfrm>
          <a:prstGeom prst="rect">
            <a:avLst/>
          </a:prstGeom>
        </p:spPr>
      </p:pic>
      <p:sp>
        <p:nvSpPr>
          <p:cNvPr id="6" name="TextBox 18"/>
          <p:cNvSpPr txBox="1">
            <a:spLocks noChangeArrowheads="1"/>
          </p:cNvSpPr>
          <p:nvPr/>
        </p:nvSpPr>
        <p:spPr bwMode="auto">
          <a:xfrm>
            <a:off x="6121401" y="1028700"/>
            <a:ext cx="3022599" cy="4862870"/>
          </a:xfrm>
          <a:prstGeom prst="rect">
            <a:avLst/>
          </a:prstGeom>
          <a:noFill/>
          <a:ln w="9525">
            <a:noFill/>
            <a:miter lim="800000"/>
            <a:headEnd/>
            <a:tailEnd/>
          </a:ln>
        </p:spPr>
        <p:txBody>
          <a:bodyPr wrap="square">
            <a:spAutoFit/>
          </a:bodyPr>
          <a:lstStyle/>
          <a:p>
            <a:pPr marL="285750" indent="-285750" defTabSz="642938" eaLnBrk="0" hangingPunct="0">
              <a:lnSpc>
                <a:spcPts val="2500"/>
              </a:lnSpc>
              <a:spcAft>
                <a:spcPts val="1800"/>
              </a:spcAft>
              <a:buSzPct val="75000"/>
              <a:buFont typeface="Arial" pitchFamily="34" charset="0"/>
              <a:buChar char="•"/>
            </a:pPr>
            <a:endParaRPr lang="en-US" dirty="0" smtClean="0"/>
          </a:p>
          <a:p>
            <a:pPr marL="285750" indent="-285750" defTabSz="642938" eaLnBrk="0" hangingPunct="0">
              <a:lnSpc>
                <a:spcPts val="2500"/>
              </a:lnSpc>
              <a:spcAft>
                <a:spcPts val="1800"/>
              </a:spcAft>
              <a:buSzPct val="75000"/>
              <a:buFont typeface="Arial" pitchFamily="34" charset="0"/>
              <a:buChar char="•"/>
            </a:pPr>
            <a:r>
              <a:rPr lang="en-US" dirty="0" smtClean="0"/>
              <a:t>A </a:t>
            </a:r>
            <a:r>
              <a:rPr lang="en-US" dirty="0"/>
              <a:t>Pfizer business </a:t>
            </a:r>
          </a:p>
          <a:p>
            <a:pPr marL="285750" indent="-285750" defTabSz="642938" eaLnBrk="0" hangingPunct="0">
              <a:lnSpc>
                <a:spcPts val="2500"/>
              </a:lnSpc>
              <a:spcAft>
                <a:spcPts val="1800"/>
              </a:spcAft>
              <a:buSzPct val="75000"/>
              <a:buFont typeface="Arial" pitchFamily="34" charset="0"/>
              <a:buChar char="•"/>
            </a:pPr>
            <a:r>
              <a:rPr lang="en-US" dirty="0"/>
              <a:t>A leading global animal health company</a:t>
            </a:r>
          </a:p>
          <a:p>
            <a:pPr marL="285750" indent="-285750" defTabSz="642938" eaLnBrk="0" hangingPunct="0">
              <a:lnSpc>
                <a:spcPts val="2500"/>
              </a:lnSpc>
              <a:spcAft>
                <a:spcPts val="1800"/>
              </a:spcAft>
              <a:buSzPct val="75000"/>
              <a:buFont typeface="Arial" pitchFamily="34" charset="0"/>
              <a:buChar char="•"/>
            </a:pPr>
            <a:r>
              <a:rPr lang="en-US" dirty="0" smtClean="0"/>
              <a:t>MISSION: working to ensure a safe, sustainable global food supply from healthy livestock. Helping companion animals to live longer, healthier lives </a:t>
            </a:r>
          </a:p>
          <a:p>
            <a:pPr marL="285750" indent="-285750" defTabSz="642938" eaLnBrk="0" hangingPunct="0">
              <a:lnSpc>
                <a:spcPts val="2500"/>
              </a:lnSpc>
              <a:spcAft>
                <a:spcPts val="1800"/>
              </a:spcAft>
              <a:buSzPct val="75000"/>
              <a:buFont typeface="Arial" pitchFamily="34" charset="0"/>
              <a:buChar char="•"/>
            </a:pPr>
            <a:endParaRPr lang="en-US" dirty="0"/>
          </a:p>
        </p:txBody>
      </p:sp>
      <p:pic>
        <p:nvPicPr>
          <p:cNvPr id="7" name="Picture 9" descr="slid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95263" y="1074738"/>
            <a:ext cx="5848350" cy="5124450"/>
          </a:xfrm>
          <a:prstGeom prst="rect">
            <a:avLst/>
          </a:prstGeom>
          <a:noFill/>
          <a:ln w="9525">
            <a:noFill/>
            <a:miter lim="800000"/>
            <a:headEnd/>
            <a:tailEnd/>
          </a:ln>
        </p:spPr>
      </p:pic>
    </p:spTree>
    <p:extLst>
      <p:ext uri="{BB962C8B-B14F-4D97-AF65-F5344CB8AC3E}">
        <p14:creationId xmlns="" xmlns:p14="http://schemas.microsoft.com/office/powerpoint/2010/main" val="989669815"/>
      </p:ext>
    </p:extLst>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type="wd">
                                    <p:tmPct val="2857"/>
                                  </p:iterate>
                                  <p:childTnLst>
                                    <p:set>
                                      <p:cBhvr>
                                        <p:cTn id="6" dur="1" fill="hold">
                                          <p:stCondLst>
                                            <p:cond delay="0"/>
                                          </p:stCondLst>
                                        </p:cTn>
                                        <p:tgtEl>
                                          <p:spTgt spid="6">
                                            <p:txEl>
                                              <p:charRg st="0" end="0"/>
                                            </p:txEl>
                                          </p:spTgt>
                                        </p:tgtEl>
                                        <p:attrNameLst>
                                          <p:attrName>style.visibility</p:attrName>
                                        </p:attrNameLst>
                                      </p:cBhvr>
                                      <p:to>
                                        <p:strVal val="visible"/>
                                      </p:to>
                                    </p:set>
                                    <p:animEffect transition="in" filter="fade">
                                      <p:cBhvr>
                                        <p:cTn id="7" dur="500"/>
                                        <p:tgtEl>
                                          <p:spTgt spid="6">
                                            <p:txEl>
                                              <p:char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7A777683-38F0-4E3D-AEDD-BB9CFAA27EC3}" type="slidenum">
              <a:rPr lang="en-US"/>
              <a:pPr>
                <a:defRPr/>
              </a:pPr>
              <a:t>5</a:t>
            </a:fld>
            <a:endParaRPr lang="en-US" dirty="0"/>
          </a:p>
        </p:txBody>
      </p:sp>
      <p:sp>
        <p:nvSpPr>
          <p:cNvPr id="14339" name="Rectangle 7"/>
          <p:cNvSpPr>
            <a:spLocks noChangeArrowheads="1"/>
          </p:cNvSpPr>
          <p:nvPr/>
        </p:nvSpPr>
        <p:spPr bwMode="auto">
          <a:xfrm>
            <a:off x="0" y="2209800"/>
            <a:ext cx="9144000" cy="2438400"/>
          </a:xfrm>
          <a:prstGeom prst="rect">
            <a:avLst/>
          </a:prstGeom>
          <a:solidFill>
            <a:srgbClr val="08426D"/>
          </a:solidFill>
          <a:ln w="9525">
            <a:noFill/>
            <a:miter lim="800000"/>
            <a:headEnd/>
            <a:tailEnd/>
          </a:ln>
        </p:spPr>
        <p:txBody>
          <a:bodyPr wrap="none" anchor="ctr"/>
          <a:lstStyle/>
          <a:p>
            <a:endParaRPr lang="en-US" dirty="0"/>
          </a:p>
        </p:txBody>
      </p:sp>
      <p:sp>
        <p:nvSpPr>
          <p:cNvPr id="14340" name="Title 1"/>
          <p:cNvSpPr>
            <a:spLocks noGrp="1"/>
          </p:cNvSpPr>
          <p:nvPr>
            <p:ph type="title" idx="4294967295"/>
          </p:nvPr>
        </p:nvSpPr>
        <p:spPr>
          <a:xfrm>
            <a:off x="875930" y="646043"/>
            <a:ext cx="7239000" cy="792163"/>
          </a:xfrm>
        </p:spPr>
        <p:txBody>
          <a:bodyPr/>
          <a:lstStyle/>
          <a:p>
            <a:pPr algn="ctr" eaLnBrk="1" hangingPunct="1"/>
            <a:r>
              <a:rPr lang="en-US" dirty="0" smtClean="0">
                <a:solidFill>
                  <a:srgbClr val="17375E"/>
                </a:solidFill>
              </a:rPr>
              <a:t>Canines and Childhood Cancer (CCC): </a:t>
            </a:r>
            <a:br>
              <a:rPr lang="en-US" dirty="0" smtClean="0">
                <a:solidFill>
                  <a:srgbClr val="17375E"/>
                </a:solidFill>
              </a:rPr>
            </a:br>
            <a:r>
              <a:rPr lang="en-US" dirty="0" smtClean="0">
                <a:solidFill>
                  <a:srgbClr val="17375E"/>
                </a:solidFill>
              </a:rPr>
              <a:t>An Innovative Research Study</a:t>
            </a:r>
          </a:p>
        </p:txBody>
      </p:sp>
      <p:sp>
        <p:nvSpPr>
          <p:cNvPr id="14344" name="Text Box 8"/>
          <p:cNvSpPr txBox="1">
            <a:spLocks noChangeArrowheads="1"/>
          </p:cNvSpPr>
          <p:nvPr/>
        </p:nvSpPr>
        <p:spPr bwMode="auto">
          <a:xfrm>
            <a:off x="5791199" y="2438400"/>
            <a:ext cx="3210757" cy="1292662"/>
          </a:xfrm>
          <a:prstGeom prst="rect">
            <a:avLst/>
          </a:prstGeom>
          <a:noFill/>
          <a:ln w="9525">
            <a:noFill/>
            <a:miter lim="800000"/>
            <a:headEnd/>
            <a:tailEnd/>
          </a:ln>
        </p:spPr>
        <p:txBody>
          <a:bodyPr wrap="square">
            <a:spAutoFit/>
          </a:bodyPr>
          <a:lstStyle/>
          <a:p>
            <a:pPr>
              <a:spcBef>
                <a:spcPct val="50000"/>
              </a:spcBef>
            </a:pPr>
            <a:r>
              <a:rPr lang="en-US" sz="2600" dirty="0" smtClean="0">
                <a:solidFill>
                  <a:schemeClr val="accent3"/>
                </a:solidFill>
                <a:latin typeface="Tahoma" pitchFamily="34" charset="0"/>
              </a:rPr>
              <a:t>Animal-Assisted Therapy and Pediatric Oncology</a:t>
            </a:r>
            <a:endParaRPr lang="en-US" sz="2600" dirty="0">
              <a:solidFill>
                <a:schemeClr val="accent3"/>
              </a:solidFill>
              <a:latin typeface="Tahoma" pitchFamily="34" charset="0"/>
            </a:endParaRPr>
          </a:p>
        </p:txBody>
      </p:sp>
      <p:pic>
        <p:nvPicPr>
          <p:cNvPr id="14341" name="Picture 3" descr="iStock_000003146687Small.jpg"/>
          <p:cNvPicPr>
            <a:picLocks noChangeAspect="1"/>
          </p:cNvPicPr>
          <p:nvPr/>
        </p:nvPicPr>
        <p:blipFill>
          <a:blip r:embed="rId2"/>
          <a:srcRect l="47229" r="28916"/>
          <a:stretch>
            <a:fillRect/>
          </a:stretch>
        </p:blipFill>
        <p:spPr bwMode="auto">
          <a:xfrm>
            <a:off x="421862" y="1617143"/>
            <a:ext cx="1698330" cy="47646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342" name="Picture 4" descr="iStock_000011010396Small.jpg"/>
          <p:cNvPicPr>
            <a:picLocks noChangeAspect="1"/>
          </p:cNvPicPr>
          <p:nvPr/>
        </p:nvPicPr>
        <p:blipFill>
          <a:blip r:embed="rId3"/>
          <a:srcRect l="29663" r="26966"/>
          <a:stretch>
            <a:fillRect/>
          </a:stretch>
        </p:blipFill>
        <p:spPr bwMode="auto">
          <a:xfrm>
            <a:off x="2232506" y="1607171"/>
            <a:ext cx="1658778" cy="47745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noChangeArrowheads="1"/>
          </p:cNvPicPr>
          <p:nvPr/>
        </p:nvPicPr>
        <p:blipFill>
          <a:blip r:embed="rId4"/>
          <a:srcRect l="22268" r="29691" b="6761"/>
          <a:stretch>
            <a:fillRect/>
          </a:stretch>
        </p:blipFill>
        <p:spPr bwMode="auto">
          <a:xfrm>
            <a:off x="4003604" y="1617143"/>
            <a:ext cx="1677076" cy="4764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Pfizerlogo-white.png"/>
          <p:cNvPicPr>
            <a:picLocks noChangeAspect="1"/>
          </p:cNvPicPr>
          <p:nvPr/>
        </p:nvPicPr>
        <p:blipFill>
          <a:blip r:embed="rId5"/>
          <a:stretch>
            <a:fillRect/>
          </a:stretch>
        </p:blipFill>
        <p:spPr>
          <a:xfrm>
            <a:off x="123863" y="0"/>
            <a:ext cx="1704975" cy="372611"/>
          </a:xfrm>
          <a:prstGeom prst="rect">
            <a:avLst/>
          </a:prstGeom>
        </p:spPr>
      </p:pic>
    </p:spTree>
  </p:cSld>
  <p:clrMapOvr>
    <a:masterClrMapping/>
  </p:clrMapOvr>
  <p:transition spd="slow" advClick="0" advTm="1000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F248DA7F-DAE9-46E4-B921-B08567379365}" type="slidenum">
              <a:rPr lang="en-US"/>
              <a:pPr>
                <a:defRPr/>
              </a:pPr>
              <a:t>6</a:t>
            </a:fld>
            <a:endParaRPr lang="en-US" dirty="0"/>
          </a:p>
        </p:txBody>
      </p:sp>
      <p:sp>
        <p:nvSpPr>
          <p:cNvPr id="15363" name="Rectangle 2"/>
          <p:cNvSpPr>
            <a:spLocks noGrp="1" noChangeArrowheads="1"/>
          </p:cNvSpPr>
          <p:nvPr>
            <p:ph type="title"/>
          </p:nvPr>
        </p:nvSpPr>
        <p:spPr>
          <a:xfrm>
            <a:off x="761999" y="685800"/>
            <a:ext cx="7929239" cy="487363"/>
          </a:xfrm>
        </p:spPr>
        <p:txBody>
          <a:bodyPr/>
          <a:lstStyle/>
          <a:p>
            <a:pPr algn="ctr" eaLnBrk="1" hangingPunct="1"/>
            <a:r>
              <a:rPr lang="en-US" dirty="0" smtClean="0">
                <a:solidFill>
                  <a:srgbClr val="08426D"/>
                </a:solidFill>
              </a:rPr>
              <a:t>CCC Study Overview</a:t>
            </a:r>
          </a:p>
        </p:txBody>
      </p:sp>
      <p:sp>
        <p:nvSpPr>
          <p:cNvPr id="15364" name="Rectangle 3"/>
          <p:cNvSpPr>
            <a:spLocks noGrp="1" noChangeArrowheads="1"/>
          </p:cNvSpPr>
          <p:nvPr>
            <p:ph type="body" idx="1"/>
          </p:nvPr>
        </p:nvSpPr>
        <p:spPr>
          <a:xfrm>
            <a:off x="2743200" y="1295400"/>
            <a:ext cx="6096000" cy="4830763"/>
          </a:xfrm>
        </p:spPr>
        <p:txBody>
          <a:bodyPr/>
          <a:lstStyle/>
          <a:p>
            <a:pPr eaLnBrk="1" hangingPunct="1">
              <a:lnSpc>
                <a:spcPct val="90000"/>
              </a:lnSpc>
              <a:buNone/>
            </a:pPr>
            <a:r>
              <a:rPr lang="en-US" dirty="0" smtClean="0">
                <a:solidFill>
                  <a:schemeClr val="tx2"/>
                </a:solidFill>
              </a:rPr>
              <a:t>Childhood Cancer</a:t>
            </a:r>
            <a:br>
              <a:rPr lang="en-US" dirty="0" smtClean="0">
                <a:solidFill>
                  <a:schemeClr val="tx2"/>
                </a:solidFill>
              </a:rPr>
            </a:br>
            <a:r>
              <a:rPr lang="en-US" sz="1400" dirty="0" smtClean="0"/>
              <a:t>Children diagnosed with cancer and their families not only cope with physical issues, but are also prone to </a:t>
            </a:r>
            <a:r>
              <a:rPr lang="en-US" sz="1400" dirty="0" smtClean="0"/>
              <a:t>psychosocial </a:t>
            </a:r>
            <a:r>
              <a:rPr lang="en-US" sz="1400" dirty="0" smtClean="0"/>
              <a:t>issues including isolation, depression, trauma, and fear.</a:t>
            </a:r>
          </a:p>
          <a:p>
            <a:pPr eaLnBrk="1" hangingPunct="1">
              <a:lnSpc>
                <a:spcPct val="90000"/>
              </a:lnSpc>
              <a:buFontTx/>
              <a:buNone/>
            </a:pPr>
            <a:endParaRPr lang="en-US" dirty="0" smtClean="0">
              <a:solidFill>
                <a:schemeClr val="tx2"/>
              </a:solidFill>
            </a:endParaRPr>
          </a:p>
          <a:p>
            <a:pPr eaLnBrk="1" hangingPunct="1">
              <a:lnSpc>
                <a:spcPct val="90000"/>
              </a:lnSpc>
              <a:buFontTx/>
              <a:buNone/>
            </a:pPr>
            <a:r>
              <a:rPr lang="en-US" dirty="0" smtClean="0">
                <a:solidFill>
                  <a:schemeClr val="tx2"/>
                </a:solidFill>
              </a:rPr>
              <a:t>Research Question</a:t>
            </a:r>
            <a:br>
              <a:rPr lang="en-US" dirty="0" smtClean="0">
                <a:solidFill>
                  <a:schemeClr val="tx2"/>
                </a:solidFill>
              </a:rPr>
            </a:br>
            <a:r>
              <a:rPr lang="en-US" sz="1400" dirty="0" smtClean="0"/>
              <a:t>Empirical evidence shows that interaction with animals during therapy is beneficial. Can we document with more certainty that </a:t>
            </a:r>
            <a:r>
              <a:rPr lang="en-US" sz="1400" dirty="0" smtClean="0">
                <a:solidFill>
                  <a:schemeClr val="tx2"/>
                </a:solidFill>
              </a:rPr>
              <a:t>animal-assisted therapy can improve the health and well-being of children with cancer and their families, and/or that it has positive impacts on healthcare providers?</a:t>
            </a:r>
          </a:p>
          <a:p>
            <a:pPr eaLnBrk="1" hangingPunct="1">
              <a:lnSpc>
                <a:spcPct val="90000"/>
              </a:lnSpc>
              <a:buFontTx/>
              <a:buNone/>
            </a:pPr>
            <a:endParaRPr lang="en-US" dirty="0" smtClean="0">
              <a:solidFill>
                <a:schemeClr val="tx2"/>
              </a:solidFill>
            </a:endParaRPr>
          </a:p>
          <a:p>
            <a:pPr eaLnBrk="1" hangingPunct="1">
              <a:lnSpc>
                <a:spcPct val="90000"/>
              </a:lnSpc>
              <a:buFontTx/>
              <a:buNone/>
            </a:pPr>
            <a:r>
              <a:rPr lang="en-US" dirty="0" smtClean="0">
                <a:solidFill>
                  <a:schemeClr val="tx2"/>
                </a:solidFill>
              </a:rPr>
              <a:t>Study Design</a:t>
            </a:r>
            <a:br>
              <a:rPr lang="en-US" dirty="0" smtClean="0">
                <a:solidFill>
                  <a:schemeClr val="tx2"/>
                </a:solidFill>
              </a:rPr>
            </a:br>
            <a:r>
              <a:rPr lang="en-US" sz="1400" dirty="0" smtClean="0">
                <a:solidFill>
                  <a:schemeClr val="tx2"/>
                </a:solidFill>
              </a:rPr>
              <a:t>Randomized control </a:t>
            </a:r>
            <a:r>
              <a:rPr lang="en-US" sz="1400" dirty="0" smtClean="0"/>
              <a:t>trial design to measure biological, psychological, social, and clinical outcomes among children and their families. </a:t>
            </a:r>
          </a:p>
          <a:p>
            <a:pPr eaLnBrk="1" hangingPunct="1">
              <a:lnSpc>
                <a:spcPct val="90000"/>
              </a:lnSpc>
              <a:buFontTx/>
              <a:buNone/>
            </a:pPr>
            <a:endParaRPr lang="en-US" dirty="0" smtClean="0"/>
          </a:p>
          <a:p>
            <a:pPr eaLnBrk="1" hangingPunct="1">
              <a:lnSpc>
                <a:spcPct val="90000"/>
              </a:lnSpc>
              <a:buFontTx/>
              <a:buNone/>
            </a:pPr>
            <a:r>
              <a:rPr lang="en-US" dirty="0" smtClean="0"/>
              <a:t>Multiple Site Participation</a:t>
            </a:r>
            <a:br>
              <a:rPr lang="en-US" dirty="0" smtClean="0"/>
            </a:br>
            <a:r>
              <a:rPr lang="en-US" sz="1400" dirty="0" smtClean="0"/>
              <a:t>Up to five pediatric oncology </a:t>
            </a:r>
            <a:r>
              <a:rPr lang="en-US" sz="1400" dirty="0" smtClean="0">
                <a:solidFill>
                  <a:schemeClr val="tx2"/>
                </a:solidFill>
              </a:rPr>
              <a:t>centers nationwide will participate in the study.</a:t>
            </a:r>
          </a:p>
        </p:txBody>
      </p:sp>
      <p:pic>
        <p:nvPicPr>
          <p:cNvPr id="7" name="Picture 6" descr="Pfizerlogo-white.png"/>
          <p:cNvPicPr>
            <a:picLocks noChangeAspect="1"/>
          </p:cNvPicPr>
          <p:nvPr/>
        </p:nvPicPr>
        <p:blipFill>
          <a:blip r:embed="rId2"/>
          <a:stretch>
            <a:fillRect/>
          </a:stretch>
        </p:blipFill>
        <p:spPr>
          <a:xfrm>
            <a:off x="123863" y="0"/>
            <a:ext cx="1704975" cy="372611"/>
          </a:xfrm>
          <a:prstGeom prst="rect">
            <a:avLst/>
          </a:prstGeom>
        </p:spPr>
      </p:pic>
      <p:pic>
        <p:nvPicPr>
          <p:cNvPr id="9" name="Picture 4" descr="iStock_000011010396Small.jpg"/>
          <p:cNvPicPr>
            <a:picLocks noChangeAspect="1"/>
          </p:cNvPicPr>
          <p:nvPr/>
        </p:nvPicPr>
        <p:blipFill>
          <a:blip r:embed="rId3"/>
          <a:srcRect l="29663" r="26966"/>
          <a:stretch>
            <a:fillRect/>
          </a:stretch>
        </p:blipFill>
        <p:spPr bwMode="auto">
          <a:xfrm>
            <a:off x="554209" y="1295400"/>
            <a:ext cx="1678297" cy="48307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advClick="0" advTm="2000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96EE10DB-F4D9-491E-9364-D28312830AE0}" type="slidenum">
              <a:rPr lang="en-US"/>
              <a:pPr>
                <a:defRPr/>
              </a:pPr>
              <a:t>7</a:t>
            </a:fld>
            <a:endParaRPr lang="en-US" dirty="0"/>
          </a:p>
        </p:txBody>
      </p:sp>
      <p:sp>
        <p:nvSpPr>
          <p:cNvPr id="17411" name="Rectangle 2"/>
          <p:cNvSpPr>
            <a:spLocks noGrp="1" noChangeArrowheads="1"/>
          </p:cNvSpPr>
          <p:nvPr>
            <p:ph type="title"/>
          </p:nvPr>
        </p:nvSpPr>
        <p:spPr/>
        <p:txBody>
          <a:bodyPr/>
          <a:lstStyle/>
          <a:p>
            <a:pPr algn="ctr" eaLnBrk="1" hangingPunct="1"/>
            <a:r>
              <a:rPr lang="en-US" dirty="0" smtClean="0">
                <a:solidFill>
                  <a:srgbClr val="08426D"/>
                </a:solidFill>
              </a:rPr>
              <a:t>CCC Study Goals </a:t>
            </a:r>
          </a:p>
        </p:txBody>
      </p:sp>
      <p:sp>
        <p:nvSpPr>
          <p:cNvPr id="17412" name="Rectangle 3"/>
          <p:cNvSpPr>
            <a:spLocks noGrp="1" noChangeArrowheads="1"/>
          </p:cNvSpPr>
          <p:nvPr>
            <p:ph type="body" idx="1"/>
          </p:nvPr>
        </p:nvSpPr>
        <p:spPr>
          <a:xfrm>
            <a:off x="2743200" y="1295400"/>
            <a:ext cx="5181600" cy="4876800"/>
          </a:xfrm>
          <a:noFill/>
        </p:spPr>
        <p:txBody>
          <a:bodyPr/>
          <a:lstStyle/>
          <a:p>
            <a:pPr eaLnBrk="1" hangingPunct="1">
              <a:buNone/>
            </a:pPr>
            <a:endParaRPr lang="en-US" dirty="0" smtClean="0"/>
          </a:p>
          <a:p>
            <a:pPr eaLnBrk="1" hangingPunct="1"/>
            <a:r>
              <a:rPr lang="en-US" dirty="0" smtClean="0"/>
              <a:t>Understand what children with cancer and their families experience</a:t>
            </a:r>
          </a:p>
          <a:p>
            <a:pPr eaLnBrk="1" hangingPunct="1">
              <a:buNone/>
            </a:pPr>
            <a:endParaRPr lang="en-US" dirty="0" smtClean="0"/>
          </a:p>
          <a:p>
            <a:pPr eaLnBrk="1" hangingPunct="1"/>
            <a:r>
              <a:rPr lang="en-US" dirty="0" smtClean="0"/>
              <a:t>Understand how best to integrate animal-assisted therapy into pediatric cancer treatment</a:t>
            </a:r>
          </a:p>
          <a:p>
            <a:pPr eaLnBrk="1" hangingPunct="1">
              <a:buNone/>
            </a:pPr>
            <a:endParaRPr lang="en-US" dirty="0" smtClean="0"/>
          </a:p>
          <a:p>
            <a:pPr eaLnBrk="1" hangingPunct="1"/>
            <a:r>
              <a:rPr lang="en-US" dirty="0" smtClean="0"/>
              <a:t>Design a replicable animal-assisted therapy treatment protocol with fidelity </a:t>
            </a:r>
          </a:p>
          <a:p>
            <a:pPr eaLnBrk="1" hangingPunct="1">
              <a:buNone/>
            </a:pPr>
            <a:endParaRPr lang="en-US" dirty="0" smtClean="0"/>
          </a:p>
          <a:p>
            <a:pPr eaLnBrk="1" hangingPunct="1"/>
            <a:r>
              <a:rPr lang="en-US" dirty="0" smtClean="0"/>
              <a:t>Determine the impact of animal-assisted therapy using rigorous research methods</a:t>
            </a:r>
          </a:p>
          <a:p>
            <a:pPr eaLnBrk="1" hangingPunct="1"/>
            <a:endParaRPr lang="en-US" dirty="0" smtClean="0"/>
          </a:p>
          <a:p>
            <a:pPr eaLnBrk="1" hangingPunct="1">
              <a:buFontTx/>
              <a:buNone/>
            </a:pPr>
            <a:endParaRPr lang="en-US" sz="1400" dirty="0" smtClean="0">
              <a:solidFill>
                <a:schemeClr val="tx2"/>
              </a:solidFill>
            </a:endParaRPr>
          </a:p>
          <a:p>
            <a:pPr eaLnBrk="1" hangingPunct="1">
              <a:buNone/>
            </a:pPr>
            <a:endParaRPr lang="en-US" sz="1400" dirty="0" smtClean="0">
              <a:solidFill>
                <a:schemeClr val="tx2"/>
              </a:solidFill>
            </a:endParaRPr>
          </a:p>
          <a:p>
            <a:pPr eaLnBrk="1" hangingPunct="1">
              <a:buFontTx/>
              <a:buNone/>
            </a:pPr>
            <a:endParaRPr lang="en-US" sz="700" dirty="0" smtClean="0">
              <a:solidFill>
                <a:schemeClr val="tx2"/>
              </a:solidFill>
            </a:endParaRPr>
          </a:p>
        </p:txBody>
      </p:sp>
      <p:pic>
        <p:nvPicPr>
          <p:cNvPr id="7" name="Picture 6" descr="Pfizerlogo-white.png"/>
          <p:cNvPicPr>
            <a:picLocks noChangeAspect="1"/>
          </p:cNvPicPr>
          <p:nvPr/>
        </p:nvPicPr>
        <p:blipFill>
          <a:blip r:embed="rId3"/>
          <a:stretch>
            <a:fillRect/>
          </a:stretch>
        </p:blipFill>
        <p:spPr>
          <a:xfrm>
            <a:off x="123863" y="0"/>
            <a:ext cx="1704975" cy="372611"/>
          </a:xfrm>
          <a:prstGeom prst="rect">
            <a:avLst/>
          </a:prstGeom>
        </p:spPr>
      </p:pic>
      <p:pic>
        <p:nvPicPr>
          <p:cNvPr id="9" name="Picture 4"/>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7406" r="28177"/>
          <a:stretch/>
        </p:blipFill>
        <p:spPr bwMode="auto">
          <a:xfrm>
            <a:off x="377351" y="823729"/>
            <a:ext cx="2105430" cy="2572266"/>
          </a:xfrm>
          <a:prstGeom prst="rect">
            <a:avLst/>
          </a:prstGeom>
          <a:noFill/>
          <a:ln>
            <a:noFill/>
          </a:ln>
        </p:spPr>
      </p:pic>
      <p:pic>
        <p:nvPicPr>
          <p:cNvPr id="10" name="Picture 9"/>
          <p:cNvPicPr>
            <a:picLocks noChangeAspect="1"/>
          </p:cNvPicPr>
          <p:nvPr/>
        </p:nvPicPr>
        <p:blipFill>
          <a:blip r:embed="rId5">
            <a:extLst>
              <a:ext uri="{28A0092B-C50C-407E-A947-70E740481C1C}">
                <a14:useLocalDpi xmlns="" xmlns:a14="http://schemas.microsoft.com/office/drawing/2010/main" val="0"/>
              </a:ext>
            </a:extLst>
          </a:blip>
          <a:srcRect t="4897" b="6996"/>
          <a:stretch>
            <a:fillRect/>
          </a:stretch>
        </p:blipFill>
        <p:spPr>
          <a:xfrm>
            <a:off x="377351" y="3545081"/>
            <a:ext cx="2138343" cy="2836669"/>
          </a:xfrm>
          <a:prstGeom prst="rect">
            <a:avLst/>
          </a:prstGeom>
          <a:noFill/>
          <a:ln>
            <a:noFill/>
          </a:ln>
        </p:spPr>
      </p:pic>
    </p:spTree>
  </p:cSld>
  <p:clrMapOvr>
    <a:masterClrMapping/>
  </p:clrMapOvr>
  <p:transition spd="slow" advClick="0" advTm="2000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A Project in Three Phases</a:t>
            </a:r>
            <a:endParaRPr lang="en-US" dirty="0">
              <a:solidFill>
                <a:srgbClr val="08426D"/>
              </a:solidFill>
            </a:endParaRPr>
          </a:p>
        </p:txBody>
      </p:sp>
      <p:sp>
        <p:nvSpPr>
          <p:cNvPr id="3" name="Content Placeholder 2"/>
          <p:cNvSpPr>
            <a:spLocks noGrp="1"/>
          </p:cNvSpPr>
          <p:nvPr>
            <p:ph idx="1"/>
          </p:nvPr>
        </p:nvSpPr>
        <p:spPr/>
        <p:txBody>
          <a:bodyPr/>
          <a:lstStyle/>
          <a:p>
            <a:pPr eaLnBrk="1" hangingPunct="1">
              <a:spcBef>
                <a:spcPts val="0"/>
              </a:spcBef>
            </a:pPr>
            <a:r>
              <a:rPr lang="en-US" sz="2000" dirty="0" smtClean="0"/>
              <a:t>Phase I (January 2011-present)</a:t>
            </a:r>
          </a:p>
          <a:p>
            <a:pPr lvl="1" eaLnBrk="1" hangingPunct="1">
              <a:spcBef>
                <a:spcPts val="0"/>
              </a:spcBef>
            </a:pPr>
            <a:r>
              <a:rPr lang="en-US" dirty="0" smtClean="0"/>
              <a:t>Comprehensive literature review: </a:t>
            </a:r>
            <a:r>
              <a:rPr lang="en-US" sz="1400" dirty="0" smtClean="0"/>
              <a:t>on pediatric oncology and human-animal interactions (HAIs)</a:t>
            </a:r>
          </a:p>
          <a:p>
            <a:pPr lvl="1" eaLnBrk="1" hangingPunct="1">
              <a:spcBef>
                <a:spcPts val="0"/>
              </a:spcBef>
              <a:buNone/>
            </a:pPr>
            <a:endParaRPr lang="en-US" dirty="0" smtClean="0"/>
          </a:p>
          <a:p>
            <a:pPr lvl="1" eaLnBrk="1" hangingPunct="1">
              <a:spcBef>
                <a:spcPts val="0"/>
              </a:spcBef>
            </a:pPr>
            <a:r>
              <a:rPr lang="en-US" dirty="0" smtClean="0"/>
              <a:t>Site recruitment: </a:t>
            </a:r>
            <a:r>
              <a:rPr lang="en-US" sz="1400" dirty="0" smtClean="0"/>
              <a:t>1). East Tennessee Children’s Hospital (Knoxville, TN); 2). Monroe Carell Jr. Children’s Hospital at Vanderbilt (Nashville, TN); and 3). St. Joseph’s Children’s Hospital (Tampa, FL)</a:t>
            </a:r>
          </a:p>
          <a:p>
            <a:pPr lvl="1" eaLnBrk="1" hangingPunct="1">
              <a:spcBef>
                <a:spcPts val="0"/>
              </a:spcBef>
              <a:buNone/>
            </a:pPr>
            <a:endParaRPr lang="en-US" dirty="0" smtClean="0"/>
          </a:p>
          <a:p>
            <a:pPr lvl="1" eaLnBrk="1" hangingPunct="1">
              <a:spcBef>
                <a:spcPts val="0"/>
              </a:spcBef>
            </a:pPr>
            <a:r>
              <a:rPr lang="en-US" dirty="0" smtClean="0"/>
              <a:t>Focus groups and interviews: </a:t>
            </a:r>
            <a:r>
              <a:rPr lang="en-US" sz="1400" dirty="0" smtClean="0"/>
              <a:t>with healthcare providers, animal-assisted therapy handlers, and families at each site </a:t>
            </a:r>
          </a:p>
          <a:p>
            <a:pPr lvl="1" eaLnBrk="1" hangingPunct="1">
              <a:spcBef>
                <a:spcPts val="0"/>
              </a:spcBef>
              <a:buNone/>
            </a:pPr>
            <a:endParaRPr lang="en-US" sz="1400" dirty="0" smtClean="0"/>
          </a:p>
          <a:p>
            <a:pPr eaLnBrk="1" hangingPunct="1">
              <a:spcBef>
                <a:spcPts val="0"/>
              </a:spcBef>
            </a:pPr>
            <a:r>
              <a:rPr lang="en-US" sz="2000" dirty="0" smtClean="0"/>
              <a:t>Phase II</a:t>
            </a:r>
          </a:p>
          <a:p>
            <a:pPr lvl="1" eaLnBrk="1" hangingPunct="1">
              <a:spcBef>
                <a:spcPts val="0"/>
              </a:spcBef>
            </a:pPr>
            <a:r>
              <a:rPr lang="en-US" dirty="0" smtClean="0"/>
              <a:t>Research design will be finalized  </a:t>
            </a:r>
          </a:p>
          <a:p>
            <a:pPr lvl="1" eaLnBrk="1" hangingPunct="1">
              <a:spcBef>
                <a:spcPts val="0"/>
              </a:spcBef>
            </a:pPr>
            <a:r>
              <a:rPr lang="en-US" dirty="0" smtClean="0"/>
              <a:t>Clinical sites and study participants will be selected</a:t>
            </a:r>
          </a:p>
          <a:p>
            <a:pPr lvl="1" eaLnBrk="1" hangingPunct="1">
              <a:spcBef>
                <a:spcPts val="0"/>
              </a:spcBef>
            </a:pPr>
            <a:r>
              <a:rPr lang="en-US" dirty="0" smtClean="0"/>
              <a:t>Project implementation and data collection will be piloted </a:t>
            </a:r>
          </a:p>
          <a:p>
            <a:pPr lvl="1" eaLnBrk="1" hangingPunct="1">
              <a:spcBef>
                <a:spcPts val="0"/>
              </a:spcBef>
              <a:buNone/>
            </a:pPr>
            <a:endParaRPr lang="en-US" dirty="0" smtClean="0"/>
          </a:p>
          <a:p>
            <a:pPr eaLnBrk="1" hangingPunct="1">
              <a:spcBef>
                <a:spcPts val="0"/>
              </a:spcBef>
            </a:pPr>
            <a:r>
              <a:rPr lang="en-US" dirty="0" smtClean="0"/>
              <a:t>Phase III</a:t>
            </a:r>
            <a:endParaRPr lang="en-US" sz="2000" dirty="0" smtClean="0"/>
          </a:p>
          <a:p>
            <a:pPr lvl="1" eaLnBrk="1" hangingPunct="1">
              <a:spcBef>
                <a:spcPts val="0"/>
              </a:spcBef>
            </a:pPr>
            <a:r>
              <a:rPr lang="en-US" dirty="0" smtClean="0"/>
              <a:t>Full clinical trial with up to five sites will take place  </a:t>
            </a:r>
          </a:p>
          <a:p>
            <a:pPr>
              <a:spcBef>
                <a:spcPts val="0"/>
              </a:spcBef>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8</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A96C384B-B3F0-4D26-8B81-186FF5D820E2}" type="slidenum">
              <a:rPr lang="en-US"/>
              <a:pPr>
                <a:defRPr/>
              </a:pPr>
              <a:t>9</a:t>
            </a:fld>
            <a:endParaRPr lang="en-US" dirty="0"/>
          </a:p>
        </p:txBody>
      </p:sp>
      <p:sp>
        <p:nvSpPr>
          <p:cNvPr id="22531" name="Rectangle 2"/>
          <p:cNvSpPr>
            <a:spLocks noGrp="1" noChangeArrowheads="1"/>
          </p:cNvSpPr>
          <p:nvPr>
            <p:ph type="title"/>
          </p:nvPr>
        </p:nvSpPr>
        <p:spPr>
          <a:xfrm>
            <a:off x="532833" y="685800"/>
            <a:ext cx="7391400" cy="487363"/>
          </a:xfrm>
        </p:spPr>
        <p:txBody>
          <a:bodyPr/>
          <a:lstStyle/>
          <a:p>
            <a:pPr algn="ctr" eaLnBrk="1" hangingPunct="1"/>
            <a:r>
              <a:rPr lang="en-US" dirty="0" smtClean="0">
                <a:solidFill>
                  <a:srgbClr val="08426D"/>
                </a:solidFill>
              </a:rPr>
              <a:t>Comprehensive Literature Review </a:t>
            </a:r>
          </a:p>
        </p:txBody>
      </p:sp>
      <p:sp>
        <p:nvSpPr>
          <p:cNvPr id="22532" name="Rectangle 3"/>
          <p:cNvSpPr>
            <a:spLocks noGrp="1" noChangeArrowheads="1"/>
          </p:cNvSpPr>
          <p:nvPr>
            <p:ph type="body" idx="1"/>
          </p:nvPr>
        </p:nvSpPr>
        <p:spPr>
          <a:xfrm>
            <a:off x="532833" y="1451113"/>
            <a:ext cx="5006833" cy="5105400"/>
          </a:xfrm>
        </p:spPr>
        <p:txBody>
          <a:bodyPr/>
          <a:lstStyle/>
          <a:p>
            <a:pPr lvl="0"/>
            <a:r>
              <a:rPr lang="en-US" sz="1600" dirty="0" smtClean="0"/>
              <a:t>Organized to provide a background to support the development of the study’s research design and other Phase II and Phase III activities</a:t>
            </a:r>
          </a:p>
          <a:p>
            <a:pPr lvl="0">
              <a:buNone/>
            </a:pPr>
            <a:endParaRPr lang="en-US" sz="1600" dirty="0" smtClean="0"/>
          </a:p>
          <a:p>
            <a:pPr lvl="0"/>
            <a:r>
              <a:rPr lang="en-US" sz="1600" dirty="0" smtClean="0"/>
              <a:t>Intended to serve as a resource to the pediatric oncology and HAI fields, documenting the status of existing research and opportunities to enhance the research base</a:t>
            </a:r>
          </a:p>
          <a:p>
            <a:pPr lvl="0">
              <a:buNone/>
            </a:pPr>
            <a:endParaRPr lang="en-US" sz="1600" dirty="0" smtClean="0"/>
          </a:p>
          <a:p>
            <a:pPr lvl="0"/>
            <a:r>
              <a:rPr lang="en-US" sz="1600" dirty="0" smtClean="0"/>
              <a:t>The second draft of the review, which covers approximately 150 literature sources, is currently being reviewed by experts in pediatric medicine, animal welfare and behavior, and HAIs</a:t>
            </a:r>
          </a:p>
          <a:p>
            <a:pPr lvl="0">
              <a:buNone/>
            </a:pPr>
            <a:endParaRPr lang="en-US" sz="1600" dirty="0" smtClean="0"/>
          </a:p>
          <a:p>
            <a:pPr lvl="0"/>
            <a:r>
              <a:rPr lang="en-US" sz="1600" dirty="0" smtClean="0"/>
              <a:t>The final literature review product is scheduled to be released in early 2012</a:t>
            </a:r>
          </a:p>
          <a:p>
            <a:pPr lvl="0"/>
            <a:endParaRPr lang="en-US" sz="1600" dirty="0"/>
          </a:p>
          <a:p>
            <a:pPr lvl="0"/>
            <a:endParaRPr lang="en-US" sz="1600" dirty="0"/>
          </a:p>
        </p:txBody>
      </p:sp>
      <p:pic>
        <p:nvPicPr>
          <p:cNvPr id="22533" name="Picture 4"/>
          <p:cNvPicPr>
            <a:picLocks noChangeAspect="1" noChangeArrowheads="1"/>
          </p:cNvPicPr>
          <p:nvPr/>
        </p:nvPicPr>
        <p:blipFill>
          <a:blip r:embed="rId2">
            <a:extLst>
              <a:ext uri="{28A0092B-C50C-407E-A947-70E740481C1C}">
                <a14:useLocalDpi xmlns="" xmlns:a14="http://schemas.microsoft.com/office/drawing/2010/main" val="0"/>
              </a:ext>
            </a:extLst>
          </a:blip>
          <a:stretch>
            <a:fillRect/>
          </a:stretch>
        </p:blipFill>
        <p:spPr bwMode="auto">
          <a:xfrm>
            <a:off x="5697310" y="3849177"/>
            <a:ext cx="2832255" cy="2532573"/>
          </a:xfrm>
          <a:prstGeom prst="rect">
            <a:avLst/>
          </a:prstGeom>
          <a:noFill/>
          <a:ln>
            <a:noFill/>
          </a:ln>
        </p:spPr>
      </p:pic>
      <p:pic>
        <p:nvPicPr>
          <p:cNvPr id="7" name="Picture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697310" y="1220675"/>
            <a:ext cx="2855516" cy="2154188"/>
          </a:xfrm>
          <a:prstGeom prst="rect">
            <a:avLst/>
          </a:prstGeom>
          <a:noFill/>
          <a:ln>
            <a:noFill/>
          </a:ln>
        </p:spPr>
      </p:pic>
      <p:pic>
        <p:nvPicPr>
          <p:cNvPr id="9" name="Picture 8" descr="Pfizerlogo-white.png"/>
          <p:cNvPicPr>
            <a:picLocks noChangeAspect="1"/>
          </p:cNvPicPr>
          <p:nvPr/>
        </p:nvPicPr>
        <p:blipFill>
          <a:blip r:embed="rId4"/>
          <a:stretch>
            <a:fillRect/>
          </a:stretch>
        </p:blipFill>
        <p:spPr>
          <a:xfrm>
            <a:off x="123863" y="0"/>
            <a:ext cx="1704975" cy="372611"/>
          </a:xfrm>
          <a:prstGeom prst="rect">
            <a:avLst/>
          </a:prstGeom>
        </p:spPr>
      </p:pic>
    </p:spTree>
  </p:cSld>
  <p:clrMapOvr>
    <a:masterClrMapping/>
  </p:clrMapOvr>
  <p:transition spd="slow" advClick="0" advTm="2500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F248DA7F-DAE9-46E4-B921-B08567379365}" type="slidenum">
              <a:rPr lang="en-US"/>
              <a:pPr>
                <a:defRPr/>
              </a:pPr>
              <a:t>10</a:t>
            </a:fld>
            <a:endParaRPr lang="en-US" dirty="0"/>
          </a:p>
        </p:txBody>
      </p:sp>
      <p:sp>
        <p:nvSpPr>
          <p:cNvPr id="15363" name="Rectangle 2"/>
          <p:cNvSpPr>
            <a:spLocks noGrp="1" noChangeArrowheads="1"/>
          </p:cNvSpPr>
          <p:nvPr>
            <p:ph type="title"/>
          </p:nvPr>
        </p:nvSpPr>
        <p:spPr>
          <a:xfrm>
            <a:off x="761999" y="685800"/>
            <a:ext cx="7929239" cy="487363"/>
          </a:xfrm>
        </p:spPr>
        <p:txBody>
          <a:bodyPr/>
          <a:lstStyle/>
          <a:p>
            <a:pPr algn="ctr" eaLnBrk="1" hangingPunct="1"/>
            <a:r>
              <a:rPr lang="en-US" dirty="0" smtClean="0">
                <a:solidFill>
                  <a:srgbClr val="08426D"/>
                </a:solidFill>
              </a:rPr>
              <a:t>Brief Overview of Pediatric Oncology </a:t>
            </a:r>
          </a:p>
        </p:txBody>
      </p:sp>
      <p:sp>
        <p:nvSpPr>
          <p:cNvPr id="15364" name="Rectangle 3"/>
          <p:cNvSpPr>
            <a:spLocks noGrp="1" noChangeArrowheads="1"/>
          </p:cNvSpPr>
          <p:nvPr>
            <p:ph type="body" idx="1"/>
          </p:nvPr>
        </p:nvSpPr>
        <p:spPr>
          <a:xfrm>
            <a:off x="2743200" y="1295400"/>
            <a:ext cx="6096000" cy="4830763"/>
          </a:xfrm>
        </p:spPr>
        <p:txBody>
          <a:bodyPr/>
          <a:lstStyle/>
          <a:p>
            <a:pPr eaLnBrk="1" hangingPunct="1">
              <a:spcBef>
                <a:spcPts val="0"/>
              </a:spcBef>
            </a:pPr>
            <a:endParaRPr lang="en-US" sz="1600" dirty="0" smtClean="0">
              <a:solidFill>
                <a:schemeClr val="tx2"/>
              </a:solidFill>
            </a:endParaRPr>
          </a:p>
          <a:p>
            <a:pPr eaLnBrk="1" hangingPunct="1">
              <a:spcBef>
                <a:spcPts val="0"/>
              </a:spcBef>
            </a:pPr>
            <a:r>
              <a:rPr lang="en-US" sz="1600" dirty="0" smtClean="0">
                <a:solidFill>
                  <a:schemeClr val="tx2"/>
                </a:solidFill>
              </a:rPr>
              <a:t>M</a:t>
            </a:r>
            <a:r>
              <a:rPr lang="en-US" sz="1600" dirty="0" smtClean="0"/>
              <a:t>ore than 40,000 children in the U.S. undergo cancer treatment each year </a:t>
            </a:r>
            <a:r>
              <a:rPr lang="en-US" sz="1000" dirty="0" smtClean="0"/>
              <a:t>[Children’s Oncology Group (COG), 2011]</a:t>
            </a:r>
          </a:p>
          <a:p>
            <a:pPr eaLnBrk="1" hangingPunct="1">
              <a:spcBef>
                <a:spcPts val="0"/>
              </a:spcBef>
              <a:buNone/>
            </a:pPr>
            <a:endParaRPr lang="en-US" sz="1600" dirty="0" smtClean="0"/>
          </a:p>
          <a:p>
            <a:pPr eaLnBrk="1" hangingPunct="1">
              <a:spcBef>
                <a:spcPts val="0"/>
              </a:spcBef>
            </a:pPr>
            <a:r>
              <a:rPr lang="en-US" sz="1600" dirty="0" smtClean="0"/>
              <a:t>Over the past 2 decades, while the incidence of cancer has increased slightly, the mortality rates from cancer have drastically decreased </a:t>
            </a:r>
            <a:r>
              <a:rPr lang="en-US" sz="1000" dirty="0" smtClean="0"/>
              <a:t>[National Cancer Institute (NCI), 2008]</a:t>
            </a:r>
          </a:p>
          <a:p>
            <a:pPr lvl="1" eaLnBrk="1" hangingPunct="1">
              <a:spcBef>
                <a:spcPts val="0"/>
              </a:spcBef>
            </a:pPr>
            <a:r>
              <a:rPr lang="en-US" sz="1600" dirty="0" smtClean="0"/>
              <a:t>5-year survival rates for all childhood cancers improved by more than 20% between 1975/1977 and 2001/2007 </a:t>
            </a:r>
            <a:r>
              <a:rPr lang="en-US" sz="1000" dirty="0" smtClean="0"/>
              <a:t>(Howlander, et al., 2011)</a:t>
            </a:r>
          </a:p>
          <a:p>
            <a:pPr lvl="1" eaLnBrk="1" hangingPunct="1">
              <a:spcBef>
                <a:spcPts val="0"/>
              </a:spcBef>
              <a:buNone/>
            </a:pPr>
            <a:endParaRPr lang="en-US" sz="1600" dirty="0" smtClean="0"/>
          </a:p>
          <a:p>
            <a:pPr eaLnBrk="1" hangingPunct="1">
              <a:spcBef>
                <a:spcPts val="0"/>
              </a:spcBef>
            </a:pPr>
            <a:r>
              <a:rPr lang="en-US" sz="1600" dirty="0" smtClean="0"/>
              <a:t>Infants (0-4 years of age) and adolescents (15-19 years of age) are more likely to be diagnosed with cancer than youth in between those age groups </a:t>
            </a:r>
            <a:r>
              <a:rPr lang="en-US" sz="1000" dirty="0" smtClean="0"/>
              <a:t>(COG, 2005)</a:t>
            </a:r>
          </a:p>
          <a:p>
            <a:pPr eaLnBrk="1" hangingPunct="1">
              <a:spcBef>
                <a:spcPts val="0"/>
              </a:spcBef>
              <a:buNone/>
            </a:pPr>
            <a:endParaRPr lang="en-US" sz="1600" dirty="0" smtClean="0"/>
          </a:p>
          <a:p>
            <a:pPr eaLnBrk="1" hangingPunct="1">
              <a:spcBef>
                <a:spcPts val="0"/>
              </a:spcBef>
            </a:pPr>
            <a:r>
              <a:rPr lang="en-US" sz="1600" dirty="0" smtClean="0"/>
              <a:t>It is slightly more common for boys to be diagnosed with cancer than it is for girls </a:t>
            </a:r>
            <a:r>
              <a:rPr lang="en-US" sz="1000" dirty="0" smtClean="0"/>
              <a:t>(Li et al., 2008)</a:t>
            </a:r>
          </a:p>
          <a:p>
            <a:pPr eaLnBrk="1" hangingPunct="1">
              <a:lnSpc>
                <a:spcPct val="90000"/>
              </a:lnSpc>
              <a:buFont typeface="Arial" pitchFamily="34" charset="0"/>
              <a:buChar char="•"/>
            </a:pPr>
            <a:endParaRPr lang="en-US" sz="1400" dirty="0" smtClean="0"/>
          </a:p>
          <a:p>
            <a:pPr eaLnBrk="1" hangingPunct="1">
              <a:lnSpc>
                <a:spcPct val="90000"/>
              </a:lnSpc>
              <a:buNone/>
            </a:pPr>
            <a:endParaRPr lang="en-US" sz="1400" dirty="0" smtClean="0">
              <a:solidFill>
                <a:schemeClr val="tx2"/>
              </a:solidFill>
            </a:endParaRPr>
          </a:p>
        </p:txBody>
      </p:sp>
      <p:pic>
        <p:nvPicPr>
          <p:cNvPr id="8" name="Picture 3" descr="iStock_000003146687Small.jpg"/>
          <p:cNvPicPr>
            <a:picLocks noChangeAspect="1"/>
          </p:cNvPicPr>
          <p:nvPr/>
        </p:nvPicPr>
        <p:blipFill>
          <a:blip r:embed="rId2"/>
          <a:srcRect l="47229" r="28916"/>
          <a:stretch>
            <a:fillRect/>
          </a:stretch>
        </p:blipFill>
        <p:spPr bwMode="auto">
          <a:xfrm>
            <a:off x="870596" y="1331393"/>
            <a:ext cx="1698330" cy="47646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Pfizerlogo-white.png"/>
          <p:cNvPicPr>
            <a:picLocks noChangeAspect="1"/>
          </p:cNvPicPr>
          <p:nvPr/>
        </p:nvPicPr>
        <p:blipFill>
          <a:blip r:embed="rId3"/>
          <a:stretch>
            <a:fillRect/>
          </a:stretch>
        </p:blipFill>
        <p:spPr>
          <a:xfrm>
            <a:off x="123863" y="0"/>
            <a:ext cx="1704975" cy="372611"/>
          </a:xfrm>
          <a:prstGeom prst="rect">
            <a:avLst/>
          </a:prstGeom>
        </p:spPr>
      </p:pic>
    </p:spTree>
  </p:cSld>
  <p:clrMapOvr>
    <a:masterClrMapping/>
  </p:clrMapOvr>
  <p:transition spd="slow" advClick="0" advTm="2000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Brief Overview of Pediatric Oncology (cont.)</a:t>
            </a:r>
            <a:endParaRPr lang="en-US" dirty="0">
              <a:solidFill>
                <a:srgbClr val="08426D"/>
              </a:solidFill>
            </a:endParaRPr>
          </a:p>
        </p:txBody>
      </p:sp>
      <p:sp>
        <p:nvSpPr>
          <p:cNvPr id="3" name="Content Placeholder 2"/>
          <p:cNvSpPr>
            <a:spLocks noGrp="1"/>
          </p:cNvSpPr>
          <p:nvPr>
            <p:ph idx="1"/>
          </p:nvPr>
        </p:nvSpPr>
        <p:spPr/>
        <p:txBody>
          <a:bodyPr/>
          <a:lstStyle/>
          <a:p>
            <a:pPr eaLnBrk="1" hangingPunct="1">
              <a:spcBef>
                <a:spcPts val="0"/>
              </a:spcBef>
            </a:pPr>
            <a:r>
              <a:rPr lang="en-US" dirty="0" smtClean="0"/>
              <a:t>Leukemia, a cancer of the blood, is the most common form of all childhood cancers </a:t>
            </a:r>
            <a:r>
              <a:rPr lang="en-US" sz="1000" dirty="0" smtClean="0"/>
              <a:t>(Li, 2008; NCI, 2008)</a:t>
            </a:r>
          </a:p>
          <a:p>
            <a:pPr lvl="1" eaLnBrk="1" hangingPunct="1">
              <a:spcBef>
                <a:spcPts val="0"/>
              </a:spcBef>
            </a:pPr>
            <a:r>
              <a:rPr lang="en-US" dirty="0" smtClean="0"/>
              <a:t>Most prevalent in children under the age of 10 years </a:t>
            </a:r>
            <a:r>
              <a:rPr lang="en-US" sz="1000" dirty="0" smtClean="0"/>
              <a:t>(CCRF, 2009; Li, 2008)</a:t>
            </a:r>
          </a:p>
          <a:p>
            <a:pPr lvl="1" eaLnBrk="1" hangingPunct="1">
              <a:spcBef>
                <a:spcPts val="0"/>
              </a:spcBef>
            </a:pPr>
            <a:r>
              <a:rPr lang="en-US" dirty="0" smtClean="0"/>
              <a:t>Types of leukemia are acute lymphoblastic leukemia (ALL) and acute myelogenous leukemia (AML)</a:t>
            </a:r>
          </a:p>
          <a:p>
            <a:pPr eaLnBrk="1" hangingPunct="1">
              <a:spcBef>
                <a:spcPts val="0"/>
              </a:spcBef>
            </a:pPr>
            <a:endParaRPr lang="en-US" dirty="0" smtClean="0"/>
          </a:p>
          <a:p>
            <a:pPr eaLnBrk="1" hangingPunct="1">
              <a:spcBef>
                <a:spcPts val="0"/>
              </a:spcBef>
            </a:pPr>
            <a:r>
              <a:rPr lang="en-US" dirty="0" smtClean="0"/>
              <a:t>Brain tumors are the most common type of solid tumor</a:t>
            </a:r>
          </a:p>
          <a:p>
            <a:pPr lvl="1" eaLnBrk="1" hangingPunct="1">
              <a:spcBef>
                <a:spcPts val="0"/>
              </a:spcBef>
            </a:pPr>
            <a:r>
              <a:rPr lang="en-US" dirty="0" smtClean="0"/>
              <a:t>Most prevalent in children under the age of 5 years </a:t>
            </a:r>
            <a:r>
              <a:rPr lang="en-US" sz="1000" dirty="0" smtClean="0"/>
              <a:t>(University of Minnesota, 2011)</a:t>
            </a:r>
          </a:p>
          <a:p>
            <a:pPr lvl="1" eaLnBrk="1" hangingPunct="1">
              <a:spcBef>
                <a:spcPts val="0"/>
              </a:spcBef>
            </a:pPr>
            <a:r>
              <a:rPr lang="en-US" dirty="0" smtClean="0"/>
              <a:t>Most common form of cancer in infants </a:t>
            </a:r>
            <a:r>
              <a:rPr lang="en-US" sz="1000" dirty="0" smtClean="0"/>
              <a:t>(University of Minnesota, 2011)</a:t>
            </a:r>
          </a:p>
          <a:p>
            <a:pPr lvl="1" eaLnBrk="1" hangingPunct="1">
              <a:spcBef>
                <a:spcPts val="0"/>
              </a:spcBef>
            </a:pPr>
            <a:r>
              <a:rPr lang="en-US" dirty="0" smtClean="0"/>
              <a:t>Most common type of brain tumor is neuroblastoma </a:t>
            </a:r>
          </a:p>
          <a:p>
            <a:pPr eaLnBrk="1" hangingPunct="1">
              <a:spcBef>
                <a:spcPts val="0"/>
              </a:spcBef>
            </a:pPr>
            <a:endParaRPr lang="en-US" dirty="0" smtClean="0"/>
          </a:p>
          <a:p>
            <a:pPr eaLnBrk="1" hangingPunct="1">
              <a:spcBef>
                <a:spcPts val="0"/>
              </a:spcBef>
            </a:pPr>
            <a:r>
              <a:rPr lang="en-US" dirty="0" smtClean="0"/>
              <a:t>Other types of childhood cancer include lymphomas, sarcomas, retinoblastomas, liver cancers, and kidney cancers</a:t>
            </a:r>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11</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A96C384B-B3F0-4D26-8B81-186FF5D820E2}" type="slidenum">
              <a:rPr lang="en-US"/>
              <a:pPr>
                <a:defRPr/>
              </a:pPr>
              <a:t>12</a:t>
            </a:fld>
            <a:endParaRPr lang="en-US" dirty="0"/>
          </a:p>
        </p:txBody>
      </p:sp>
      <p:sp>
        <p:nvSpPr>
          <p:cNvPr id="22531" name="Rectangle 2"/>
          <p:cNvSpPr>
            <a:spLocks noGrp="1" noChangeArrowheads="1"/>
          </p:cNvSpPr>
          <p:nvPr>
            <p:ph type="title"/>
          </p:nvPr>
        </p:nvSpPr>
        <p:spPr>
          <a:xfrm>
            <a:off x="532833" y="685800"/>
            <a:ext cx="7391400" cy="487363"/>
          </a:xfrm>
        </p:spPr>
        <p:txBody>
          <a:bodyPr/>
          <a:lstStyle/>
          <a:p>
            <a:pPr algn="ctr" eaLnBrk="1" hangingPunct="1"/>
            <a:r>
              <a:rPr lang="en-US" dirty="0" smtClean="0">
                <a:solidFill>
                  <a:srgbClr val="08426D"/>
                </a:solidFill>
              </a:rPr>
              <a:t>Needs of Children During Cancer Treatment </a:t>
            </a:r>
          </a:p>
        </p:txBody>
      </p:sp>
      <p:sp>
        <p:nvSpPr>
          <p:cNvPr id="22532" name="Rectangle 3"/>
          <p:cNvSpPr>
            <a:spLocks noGrp="1" noChangeArrowheads="1"/>
          </p:cNvSpPr>
          <p:nvPr>
            <p:ph type="body" idx="1"/>
          </p:nvPr>
        </p:nvSpPr>
        <p:spPr>
          <a:xfrm>
            <a:off x="532833" y="1302026"/>
            <a:ext cx="5006833" cy="5105400"/>
          </a:xfrm>
        </p:spPr>
        <p:txBody>
          <a:bodyPr/>
          <a:lstStyle/>
          <a:p>
            <a:pPr eaLnBrk="1" hangingPunct="1">
              <a:spcBef>
                <a:spcPts val="0"/>
              </a:spcBef>
            </a:pPr>
            <a:r>
              <a:rPr lang="en-US" sz="1600" dirty="0" smtClean="0"/>
              <a:t>The following are several problematic areas, symptoms, and/or conditions commonly experienced by children during cancer treatment </a:t>
            </a:r>
            <a:r>
              <a:rPr lang="en-US" sz="1000" dirty="0" smtClean="0"/>
              <a:t>(Landolt et al., 1998; Moore, 2003; Poder et al., 2010; Sung et al., 2011)</a:t>
            </a:r>
            <a:r>
              <a:rPr lang="en-US" sz="1400" dirty="0" smtClean="0"/>
              <a:t>: </a:t>
            </a:r>
          </a:p>
          <a:p>
            <a:pPr eaLnBrk="1" hangingPunct="1">
              <a:spcBef>
                <a:spcPts val="0"/>
              </a:spcBef>
              <a:buNone/>
            </a:pPr>
            <a:endParaRPr lang="en-US" sz="1400" dirty="0" smtClean="0"/>
          </a:p>
          <a:p>
            <a:pPr lvl="1" eaLnBrk="1" hangingPunct="1">
              <a:spcBef>
                <a:spcPts val="0"/>
              </a:spcBef>
            </a:pPr>
            <a:r>
              <a:rPr lang="en-US" sz="1600" dirty="0" smtClean="0"/>
              <a:t>Depression</a:t>
            </a:r>
          </a:p>
          <a:p>
            <a:pPr lvl="1" eaLnBrk="1" hangingPunct="1">
              <a:spcBef>
                <a:spcPts val="0"/>
              </a:spcBef>
            </a:pPr>
            <a:r>
              <a:rPr lang="en-US" sz="1600" dirty="0" smtClean="0"/>
              <a:t>Emotional distress</a:t>
            </a:r>
          </a:p>
          <a:p>
            <a:pPr lvl="1" eaLnBrk="1" hangingPunct="1">
              <a:spcBef>
                <a:spcPts val="0"/>
              </a:spcBef>
            </a:pPr>
            <a:r>
              <a:rPr lang="en-US" sz="1600" dirty="0" smtClean="0"/>
              <a:t>Fatigue</a:t>
            </a:r>
          </a:p>
          <a:p>
            <a:pPr lvl="1" eaLnBrk="1" hangingPunct="1">
              <a:spcBef>
                <a:spcPts val="0"/>
              </a:spcBef>
            </a:pPr>
            <a:r>
              <a:rPr lang="en-US" sz="1600" dirty="0" smtClean="0"/>
              <a:t>Lower Quality of Life (QoL)</a:t>
            </a:r>
          </a:p>
          <a:p>
            <a:pPr lvl="1" eaLnBrk="1" hangingPunct="1">
              <a:spcBef>
                <a:spcPts val="0"/>
              </a:spcBef>
            </a:pPr>
            <a:r>
              <a:rPr lang="en-US" sz="1600" dirty="0" smtClean="0"/>
              <a:t>Pain </a:t>
            </a:r>
          </a:p>
          <a:p>
            <a:pPr lvl="1" eaLnBrk="1" hangingPunct="1">
              <a:spcBef>
                <a:spcPts val="0"/>
              </a:spcBef>
            </a:pPr>
            <a:r>
              <a:rPr lang="en-US" sz="1600" dirty="0" smtClean="0"/>
              <a:t>Post-traumatic stress </a:t>
            </a:r>
          </a:p>
          <a:p>
            <a:pPr lvl="1" eaLnBrk="1" hangingPunct="1">
              <a:spcBef>
                <a:spcPts val="0"/>
              </a:spcBef>
            </a:pPr>
            <a:r>
              <a:rPr lang="en-US" sz="1600" dirty="0" smtClean="0"/>
              <a:t>Receiving adequate nutrition</a:t>
            </a:r>
          </a:p>
          <a:p>
            <a:pPr lvl="1" eaLnBrk="1" hangingPunct="1">
              <a:spcBef>
                <a:spcPts val="0"/>
              </a:spcBef>
            </a:pPr>
            <a:r>
              <a:rPr lang="en-US" sz="1600" dirty="0" smtClean="0"/>
              <a:t>Social stress</a:t>
            </a:r>
          </a:p>
          <a:p>
            <a:pPr lvl="1" eaLnBrk="1" hangingPunct="1">
              <a:spcBef>
                <a:spcPts val="0"/>
              </a:spcBef>
            </a:pPr>
            <a:r>
              <a:rPr lang="en-US" sz="1600" dirty="0" smtClean="0"/>
              <a:t>Somatization </a:t>
            </a:r>
          </a:p>
          <a:p>
            <a:pPr lvl="1" eaLnBrk="1" hangingPunct="1">
              <a:spcBef>
                <a:spcPts val="0"/>
              </a:spcBef>
            </a:pPr>
            <a:r>
              <a:rPr lang="en-US" sz="1600" dirty="0" smtClean="0"/>
              <a:t>Withdrawal</a:t>
            </a:r>
          </a:p>
          <a:p>
            <a:pPr eaLnBrk="1" hangingPunct="1">
              <a:spcBef>
                <a:spcPts val="0"/>
              </a:spcBef>
            </a:pPr>
            <a:endParaRPr lang="en-US" dirty="0" smtClean="0"/>
          </a:p>
          <a:p>
            <a:pPr eaLnBrk="1" hangingPunct="1">
              <a:spcBef>
                <a:spcPts val="0"/>
              </a:spcBef>
            </a:pPr>
            <a:r>
              <a:rPr lang="en-US" sz="1600" dirty="0" smtClean="0"/>
              <a:t>The type of cancer has been shown to have an effect on which symptoms a child experiences </a:t>
            </a:r>
            <a:r>
              <a:rPr lang="en-US" sz="1000" dirty="0" smtClean="0"/>
              <a:t>(Schultz et al., 2007)</a:t>
            </a:r>
          </a:p>
          <a:p>
            <a:pPr eaLnBrk="1" hangingPunct="1">
              <a:spcBef>
                <a:spcPts val="0"/>
              </a:spcBef>
              <a:buNone/>
            </a:pPr>
            <a:endParaRPr lang="en-US" sz="1400" dirty="0" smtClean="0"/>
          </a:p>
          <a:p>
            <a:pPr lvl="0">
              <a:buNone/>
            </a:pPr>
            <a:endParaRPr lang="en-US" sz="1600" dirty="0" smtClean="0"/>
          </a:p>
          <a:p>
            <a:pPr lvl="0"/>
            <a:endParaRPr lang="en-US" sz="1600" dirty="0"/>
          </a:p>
          <a:p>
            <a:pPr lvl="0"/>
            <a:endParaRPr lang="en-US" sz="1600" dirty="0"/>
          </a:p>
        </p:txBody>
      </p:sp>
      <p:pic>
        <p:nvPicPr>
          <p:cNvPr id="9" name="Picture 8" descr="Pfizerlogo-white.png"/>
          <p:cNvPicPr>
            <a:picLocks noChangeAspect="1"/>
          </p:cNvPicPr>
          <p:nvPr/>
        </p:nvPicPr>
        <p:blipFill>
          <a:blip r:embed="rId2"/>
          <a:stretch>
            <a:fillRect/>
          </a:stretch>
        </p:blipFill>
        <p:spPr>
          <a:xfrm>
            <a:off x="123863" y="0"/>
            <a:ext cx="1704975" cy="372611"/>
          </a:xfrm>
          <a:prstGeom prst="rect">
            <a:avLst/>
          </a:prstGeom>
        </p:spPr>
      </p:pic>
      <p:pic>
        <p:nvPicPr>
          <p:cNvPr id="8" name="Picture 7"/>
          <p:cNvPicPr>
            <a:picLocks noChangeAspect="1" noChangeArrowheads="1"/>
          </p:cNvPicPr>
          <p:nvPr/>
        </p:nvPicPr>
        <p:blipFill>
          <a:blip r:embed="rId3"/>
          <a:srcRect l="22268" r="29691" b="6761"/>
          <a:stretch>
            <a:fillRect/>
          </a:stretch>
        </p:blipFill>
        <p:spPr bwMode="auto">
          <a:xfrm>
            <a:off x="6652592" y="1302026"/>
            <a:ext cx="1677076" cy="4764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advClick="0" advTm="2500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Needs of Children Post Cancer Treatment </a:t>
            </a:r>
            <a:endParaRPr lang="en-US" dirty="0">
              <a:solidFill>
                <a:srgbClr val="08426D"/>
              </a:solidFill>
            </a:endParaRPr>
          </a:p>
        </p:txBody>
      </p:sp>
      <p:sp>
        <p:nvSpPr>
          <p:cNvPr id="3" name="Content Placeholder 2"/>
          <p:cNvSpPr>
            <a:spLocks noGrp="1"/>
          </p:cNvSpPr>
          <p:nvPr>
            <p:ph idx="1"/>
          </p:nvPr>
        </p:nvSpPr>
        <p:spPr/>
        <p:txBody>
          <a:bodyPr/>
          <a:lstStyle/>
          <a:p>
            <a:pPr lvl="0" eaLnBrk="1" hangingPunct="1">
              <a:spcBef>
                <a:spcPts val="0"/>
              </a:spcBef>
            </a:pPr>
            <a:r>
              <a:rPr lang="en-US" sz="1600" dirty="0" smtClean="0"/>
              <a:t>While physical effects tend to subside over time, many psychosocial and behavioral effects remain for the long-term </a:t>
            </a:r>
            <a:r>
              <a:rPr lang="en-US" sz="1000" dirty="0" smtClean="0"/>
              <a:t>(Poder et al., 2010)</a:t>
            </a:r>
          </a:p>
          <a:p>
            <a:pPr eaLnBrk="1" hangingPunct="1">
              <a:spcBef>
                <a:spcPts val="0"/>
              </a:spcBef>
              <a:buNone/>
            </a:pPr>
            <a:endParaRPr lang="en-US" sz="1400" dirty="0" smtClean="0"/>
          </a:p>
          <a:p>
            <a:pPr eaLnBrk="1" hangingPunct="1">
              <a:spcBef>
                <a:spcPts val="0"/>
              </a:spcBef>
            </a:pPr>
            <a:r>
              <a:rPr lang="en-US" sz="1600" dirty="0" smtClean="0"/>
              <a:t>Negative outcomes upon treatment completion include </a:t>
            </a:r>
            <a:r>
              <a:rPr lang="en-US" sz="1000" dirty="0" smtClean="0"/>
              <a:t>(Campbell et al., 2008; Henning &amp; Fritz, 1983; Kamibeppu et al., 2010; Lahteenmaki, et al., 2002; Wakefield et al., 2010)</a:t>
            </a:r>
            <a:r>
              <a:rPr lang="en-US" sz="1600" dirty="0" smtClean="0"/>
              <a:t>:</a:t>
            </a:r>
          </a:p>
          <a:p>
            <a:pPr lvl="1" eaLnBrk="1" hangingPunct="1">
              <a:spcBef>
                <a:spcPts val="0"/>
              </a:spcBef>
            </a:pPr>
            <a:r>
              <a:rPr lang="en-US" sz="1600" dirty="0" smtClean="0"/>
              <a:t>Decreased liveliness, mood, motor/physical functioning, psychological well-being, and self-esteem </a:t>
            </a:r>
          </a:p>
          <a:p>
            <a:pPr lvl="1" eaLnBrk="1" hangingPunct="1">
              <a:spcBef>
                <a:spcPts val="0"/>
              </a:spcBef>
            </a:pPr>
            <a:r>
              <a:rPr lang="en-US" sz="1600" dirty="0" smtClean="0"/>
              <a:t>Decreased coping strategies as a result of chemotherapy treatment </a:t>
            </a:r>
          </a:p>
          <a:p>
            <a:pPr lvl="1" eaLnBrk="1" hangingPunct="1">
              <a:spcBef>
                <a:spcPts val="0"/>
              </a:spcBef>
            </a:pPr>
            <a:r>
              <a:rPr lang="en-US" sz="1600" dirty="0" smtClean="0"/>
              <a:t>Increased anxiety, problem behaviors, and sleeping difficulties</a:t>
            </a:r>
          </a:p>
          <a:p>
            <a:pPr lvl="1" eaLnBrk="1" hangingPunct="1">
              <a:spcBef>
                <a:spcPts val="0"/>
              </a:spcBef>
            </a:pPr>
            <a:r>
              <a:rPr lang="en-US" sz="1600" dirty="0" smtClean="0"/>
              <a:t>Increased post-traumatic stress symptoms</a:t>
            </a:r>
          </a:p>
          <a:p>
            <a:pPr lvl="1" eaLnBrk="1" hangingPunct="1">
              <a:spcBef>
                <a:spcPts val="0"/>
              </a:spcBef>
            </a:pPr>
            <a:r>
              <a:rPr lang="en-US" sz="1600" dirty="0" smtClean="0"/>
              <a:t>Increased phobias, depression, and bullying among children returning to school after the treatment process</a:t>
            </a:r>
          </a:p>
          <a:p>
            <a:pPr eaLnBrk="1" hangingPunct="1">
              <a:spcBef>
                <a:spcPts val="0"/>
              </a:spcBef>
              <a:buNone/>
            </a:pPr>
            <a:endParaRPr lang="en-US" sz="1600" dirty="0" smtClean="0"/>
          </a:p>
          <a:p>
            <a:pPr eaLnBrk="1" hangingPunct="1">
              <a:spcBef>
                <a:spcPts val="0"/>
              </a:spcBef>
            </a:pPr>
            <a:r>
              <a:rPr lang="en-US" sz="1600" dirty="0" smtClean="0"/>
              <a:t>Positive psychosocial outcomes for children upon completing their cancer treatment include </a:t>
            </a:r>
            <a:r>
              <a:rPr lang="en-US" sz="1000" dirty="0" smtClean="0"/>
              <a:t>(Wakefield et al., 2010):</a:t>
            </a:r>
          </a:p>
          <a:p>
            <a:pPr lvl="1" eaLnBrk="1" hangingPunct="1">
              <a:spcBef>
                <a:spcPts val="0"/>
              </a:spcBef>
            </a:pPr>
            <a:r>
              <a:rPr lang="en-US" sz="1600" dirty="0" smtClean="0"/>
              <a:t>High self-worth</a:t>
            </a:r>
          </a:p>
          <a:p>
            <a:pPr lvl="1" eaLnBrk="1" hangingPunct="1">
              <a:spcBef>
                <a:spcPts val="0"/>
              </a:spcBef>
            </a:pPr>
            <a:r>
              <a:rPr lang="en-US" sz="1600" dirty="0" smtClean="0"/>
              <a:t>Good behavioral conduct</a:t>
            </a:r>
          </a:p>
          <a:p>
            <a:pPr lvl="1" eaLnBrk="1" hangingPunct="1">
              <a:spcBef>
                <a:spcPts val="0"/>
              </a:spcBef>
            </a:pPr>
            <a:r>
              <a:rPr lang="en-US" sz="1600" dirty="0" smtClean="0"/>
              <a:t>Improved mental health and social behavior </a:t>
            </a:r>
          </a:p>
          <a:p>
            <a:pPr lvl="0"/>
            <a:endParaRPr lang="en-US" sz="1600" dirty="0" smtClean="0"/>
          </a:p>
          <a:p>
            <a:pPr lvl="0">
              <a:buNone/>
            </a:pPr>
            <a:r>
              <a:rPr lang="en-US" sz="1600" dirty="0" smtClean="0"/>
              <a:t> </a:t>
            </a:r>
          </a:p>
          <a:p>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13</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Long-term Needs of Children </a:t>
            </a:r>
            <a:endParaRPr lang="en-US" dirty="0">
              <a:solidFill>
                <a:srgbClr val="08426D"/>
              </a:solidFill>
            </a:endParaRPr>
          </a:p>
        </p:txBody>
      </p:sp>
      <p:sp>
        <p:nvSpPr>
          <p:cNvPr id="3" name="Content Placeholder 2"/>
          <p:cNvSpPr>
            <a:spLocks noGrp="1"/>
          </p:cNvSpPr>
          <p:nvPr>
            <p:ph idx="1"/>
          </p:nvPr>
        </p:nvSpPr>
        <p:spPr>
          <a:xfrm>
            <a:off x="762000" y="1453662"/>
            <a:ext cx="4654280" cy="5181600"/>
          </a:xfrm>
        </p:spPr>
        <p:txBody>
          <a:bodyPr/>
          <a:lstStyle/>
          <a:p>
            <a:pPr marL="0" indent="0">
              <a:buNone/>
            </a:pPr>
            <a:r>
              <a:rPr lang="en-US" sz="1600" dirty="0" smtClean="0"/>
              <a:t>Common needs that survivors of childhood cancer experience throughout their lives include </a:t>
            </a:r>
            <a:r>
              <a:rPr lang="en-US" sz="1000" dirty="0" smtClean="0"/>
              <a:t>(Krull et al., 2010; Michel et al., 2010; Schultz et al., 2007; Wiener et al., 2006)</a:t>
            </a:r>
            <a:r>
              <a:rPr lang="en-US" sz="1600" dirty="0" smtClean="0"/>
              <a:t>: </a:t>
            </a:r>
          </a:p>
          <a:p>
            <a:pPr marL="0" indent="0">
              <a:buFont typeface="Arial" pitchFamily="34" charset="0"/>
              <a:buChar char="•"/>
            </a:pPr>
            <a:r>
              <a:rPr lang="en-US" sz="1600" dirty="0" smtClean="0"/>
              <a:t>Aggression</a:t>
            </a:r>
          </a:p>
          <a:p>
            <a:pPr marL="0" indent="0">
              <a:buFont typeface="Arial" pitchFamily="34" charset="0"/>
              <a:buChar char="•"/>
            </a:pPr>
            <a:r>
              <a:rPr lang="en-US" sz="1600" dirty="0" smtClean="0"/>
              <a:t>Anxiety</a:t>
            </a:r>
          </a:p>
          <a:p>
            <a:pPr marL="0" indent="0">
              <a:buFont typeface="Arial" pitchFamily="34" charset="0"/>
              <a:buChar char="•"/>
            </a:pPr>
            <a:r>
              <a:rPr lang="en-US" sz="1600" dirty="0" smtClean="0"/>
              <a:t>Antisocial behaviors</a:t>
            </a:r>
          </a:p>
          <a:p>
            <a:pPr marL="0" indent="0">
              <a:buFont typeface="Arial" pitchFamily="34" charset="0"/>
              <a:buChar char="•"/>
            </a:pPr>
            <a:r>
              <a:rPr lang="en-US" sz="1600" dirty="0" smtClean="0"/>
              <a:t>Attention deficits</a:t>
            </a:r>
          </a:p>
          <a:p>
            <a:pPr marL="0" indent="0">
              <a:buFont typeface="Arial" pitchFamily="34" charset="0"/>
              <a:buChar char="•"/>
            </a:pPr>
            <a:r>
              <a:rPr lang="en-US" sz="1600" dirty="0" smtClean="0"/>
              <a:t>Depression</a:t>
            </a:r>
          </a:p>
          <a:p>
            <a:pPr marL="0" indent="0">
              <a:buFont typeface="Arial" pitchFamily="34" charset="0"/>
              <a:buChar char="•"/>
            </a:pPr>
            <a:r>
              <a:rPr lang="en-US" sz="1600" dirty="0" smtClean="0"/>
              <a:t>Distress</a:t>
            </a:r>
          </a:p>
          <a:p>
            <a:pPr marL="0" indent="0">
              <a:buFont typeface="Arial" pitchFamily="34" charset="0"/>
              <a:buChar char="•"/>
            </a:pPr>
            <a:r>
              <a:rPr lang="en-US" sz="1600" dirty="0" smtClean="0"/>
              <a:t>Emotional and externalizing behaviors </a:t>
            </a:r>
          </a:p>
          <a:p>
            <a:pPr marL="0" indent="0">
              <a:buFont typeface="Arial" pitchFamily="34" charset="0"/>
              <a:buChar char="•"/>
            </a:pPr>
            <a:r>
              <a:rPr lang="en-US" sz="1600" dirty="0" smtClean="0"/>
              <a:t>Obesity and physical inactivity </a:t>
            </a:r>
          </a:p>
          <a:p>
            <a:pPr marL="0" indent="0">
              <a:buFont typeface="Arial" pitchFamily="34" charset="0"/>
              <a:buChar char="•"/>
            </a:pPr>
            <a:r>
              <a:rPr lang="en-US" sz="1600" dirty="0" smtClean="0"/>
              <a:t>Post-traumatic stress</a:t>
            </a:r>
          </a:p>
          <a:p>
            <a:pPr marL="0" indent="0">
              <a:buFont typeface="Arial" pitchFamily="34" charset="0"/>
              <a:buChar char="•"/>
            </a:pPr>
            <a:r>
              <a:rPr lang="en-US" sz="1600" dirty="0" smtClean="0"/>
              <a:t>Social withdrawal </a:t>
            </a:r>
          </a:p>
          <a:p>
            <a:pPr marL="0" indent="0">
              <a:buFont typeface="Arial" pitchFamily="34" charset="0"/>
              <a:buChar char="•"/>
            </a:pPr>
            <a:r>
              <a:rPr lang="en-US" sz="1600" dirty="0" smtClean="0"/>
              <a:t>Stimulant use</a:t>
            </a:r>
          </a:p>
          <a:p>
            <a:pPr marL="0" indent="0">
              <a:buNone/>
            </a:pPr>
            <a:endParaRPr lang="en-US" sz="1400" dirty="0" smtClean="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14</a:t>
            </a:fld>
            <a:endParaRPr lang="en-US" dirty="0"/>
          </a:p>
        </p:txBody>
      </p:sp>
      <p:pic>
        <p:nvPicPr>
          <p:cNvPr id="5" name="Picture 4"/>
          <p:cNvPicPr>
            <a:picLocks noChangeAspect="1" noChangeArrowheads="1"/>
          </p:cNvPicPr>
          <p:nvPr/>
        </p:nvPicPr>
        <p:blipFill>
          <a:blip r:embed="rId3">
            <a:extLst>
              <a:ext uri="{28A0092B-C50C-407E-A947-70E740481C1C}">
                <a14:useLocalDpi xmlns="" xmlns:a14="http://schemas.microsoft.com/office/drawing/2010/main" val="0"/>
              </a:ext>
            </a:extLst>
          </a:blip>
          <a:stretch>
            <a:fillRect/>
          </a:stretch>
        </p:blipFill>
        <p:spPr>
          <a:xfrm>
            <a:off x="5591871" y="2269891"/>
            <a:ext cx="3161435" cy="3029708"/>
          </a:xfrm>
          <a:prstGeom prst="rect">
            <a:avLst/>
          </a:prstGeom>
          <a:noFill/>
          <a:ln>
            <a:solidFill>
              <a:schemeClr val="bg2"/>
            </a:solidFill>
          </a:ln>
        </p:spPr>
      </p:pic>
      <p:pic>
        <p:nvPicPr>
          <p:cNvPr id="6" name="Picture 5" descr="Pfizerlogo-white.png"/>
          <p:cNvPicPr>
            <a:picLocks noChangeAspect="1"/>
          </p:cNvPicPr>
          <p:nvPr/>
        </p:nvPicPr>
        <p:blipFill>
          <a:blip r:embed="rId4"/>
          <a:stretch>
            <a:fillRect/>
          </a:stretch>
        </p:blipFill>
        <p:spPr>
          <a:xfrm>
            <a:off x="123863" y="0"/>
            <a:ext cx="1704975" cy="372611"/>
          </a:xfrm>
          <a:prstGeom prst="rect">
            <a:avLst/>
          </a:prstGeom>
        </p:spPr>
      </p:pic>
    </p:spTree>
    <p:extLst>
      <p:ext uri="{BB962C8B-B14F-4D97-AF65-F5344CB8AC3E}">
        <p14:creationId xmlns="" xmlns:p14="http://schemas.microsoft.com/office/powerpoint/2010/main" val="1256697331"/>
      </p:ext>
    </p:extLst>
  </p:cSld>
  <p:clrMapOvr>
    <a:masterClrMapping/>
  </p:clrMapOvr>
  <p:transition spd="slow" advClick="0" advTm="1000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E3191A55-9B6F-4671-A9CF-7D2221A5635F}" type="slidenum">
              <a:rPr lang="en-US"/>
              <a:pPr>
                <a:defRPr/>
              </a:pPr>
              <a:t>15</a:t>
            </a:fld>
            <a:endParaRPr lang="en-US" dirty="0"/>
          </a:p>
        </p:txBody>
      </p:sp>
      <p:sp>
        <p:nvSpPr>
          <p:cNvPr id="16387" name="Rectangle 2"/>
          <p:cNvSpPr>
            <a:spLocks noGrp="1" noChangeArrowheads="1"/>
          </p:cNvSpPr>
          <p:nvPr>
            <p:ph type="title"/>
          </p:nvPr>
        </p:nvSpPr>
        <p:spPr/>
        <p:txBody>
          <a:bodyPr/>
          <a:lstStyle/>
          <a:p>
            <a:pPr algn="ctr" eaLnBrk="1" hangingPunct="1"/>
            <a:r>
              <a:rPr lang="en-US" sz="2600" dirty="0" smtClean="0">
                <a:solidFill>
                  <a:srgbClr val="08426D"/>
                </a:solidFill>
              </a:rPr>
              <a:t>Needs of Families Coping with Childhood Cancer</a:t>
            </a:r>
          </a:p>
        </p:txBody>
      </p:sp>
      <p:sp>
        <p:nvSpPr>
          <p:cNvPr id="16388" name="Rectangle 3"/>
          <p:cNvSpPr>
            <a:spLocks noGrp="1" noChangeArrowheads="1"/>
          </p:cNvSpPr>
          <p:nvPr>
            <p:ph type="body" idx="1"/>
          </p:nvPr>
        </p:nvSpPr>
        <p:spPr>
          <a:xfrm>
            <a:off x="447261" y="1306689"/>
            <a:ext cx="8391939" cy="4830763"/>
          </a:xfrm>
          <a:noFill/>
        </p:spPr>
        <p:txBody>
          <a:bodyPr/>
          <a:lstStyle/>
          <a:p>
            <a:pPr eaLnBrk="1" hangingPunct="1">
              <a:spcBef>
                <a:spcPts val="0"/>
              </a:spcBef>
            </a:pPr>
            <a:r>
              <a:rPr lang="en-US" sz="1600" dirty="0" smtClean="0">
                <a:solidFill>
                  <a:schemeClr val="tx2"/>
                </a:solidFill>
              </a:rPr>
              <a:t>Upon learning that their child has cancer, parents tend to experience the following</a:t>
            </a:r>
            <a:r>
              <a:rPr lang="en-US" sz="1600" dirty="0" smtClean="0"/>
              <a:t> </a:t>
            </a:r>
            <a:r>
              <a:rPr lang="en-US" sz="1000" dirty="0" smtClean="0"/>
              <a:t>(Al-Gamal &amp; Long, 2010; Best, Streisand, Catania, &amp; Kazak, 2001; Fotiadou, Barlow, Powell, &amp; Langton, 2008; Norberg &amp; Boman, 2008; Norberg, Poder, &amp; von Essen, 2011; Smith et al., 2005)</a:t>
            </a:r>
            <a:r>
              <a:rPr lang="en-US" sz="1600" dirty="0" smtClean="0"/>
              <a:t>:</a:t>
            </a:r>
            <a:r>
              <a:rPr lang="en-US" sz="1400" dirty="0" smtClean="0"/>
              <a:t> </a:t>
            </a:r>
          </a:p>
          <a:p>
            <a:pPr eaLnBrk="1" hangingPunct="1">
              <a:spcBef>
                <a:spcPts val="0"/>
              </a:spcBef>
              <a:buNone/>
            </a:pPr>
            <a:endParaRPr lang="en-US" sz="1400" dirty="0" smtClean="0"/>
          </a:p>
          <a:p>
            <a:pPr lvl="1" eaLnBrk="1" hangingPunct="1">
              <a:spcBef>
                <a:spcPts val="0"/>
              </a:spcBef>
            </a:pPr>
            <a:r>
              <a:rPr lang="en-US" sz="1600" dirty="0" smtClean="0"/>
              <a:t>Anger</a:t>
            </a:r>
          </a:p>
          <a:p>
            <a:pPr lvl="1" eaLnBrk="1" hangingPunct="1">
              <a:spcBef>
                <a:spcPts val="0"/>
              </a:spcBef>
            </a:pPr>
            <a:r>
              <a:rPr lang="en-US" sz="1600" dirty="0" smtClean="0"/>
              <a:t>Anxiety</a:t>
            </a:r>
          </a:p>
          <a:p>
            <a:pPr lvl="1" eaLnBrk="1" hangingPunct="1">
              <a:spcBef>
                <a:spcPts val="0"/>
              </a:spcBef>
            </a:pPr>
            <a:r>
              <a:rPr lang="en-US" sz="1600" dirty="0" smtClean="0"/>
              <a:t>Denial or avoidance of their child’s illness</a:t>
            </a:r>
          </a:p>
          <a:p>
            <a:pPr lvl="1" eaLnBrk="1" hangingPunct="1">
              <a:spcBef>
                <a:spcPts val="0"/>
              </a:spcBef>
            </a:pPr>
            <a:r>
              <a:rPr lang="en-US" sz="1600" dirty="0" smtClean="0"/>
              <a:t>Distress</a:t>
            </a:r>
          </a:p>
          <a:p>
            <a:pPr lvl="1" eaLnBrk="1" hangingPunct="1">
              <a:spcBef>
                <a:spcPts val="0"/>
              </a:spcBef>
            </a:pPr>
            <a:r>
              <a:rPr lang="en-US" sz="1600" dirty="0" smtClean="0"/>
              <a:t>Grief</a:t>
            </a:r>
          </a:p>
          <a:p>
            <a:pPr lvl="1" eaLnBrk="1" hangingPunct="1">
              <a:spcBef>
                <a:spcPts val="0"/>
              </a:spcBef>
            </a:pPr>
            <a:r>
              <a:rPr lang="en-US" sz="1600" dirty="0" smtClean="0"/>
              <a:t>Post-traumatic stress </a:t>
            </a:r>
          </a:p>
          <a:p>
            <a:pPr lvl="1" eaLnBrk="1" hangingPunct="1">
              <a:spcBef>
                <a:spcPts val="0"/>
              </a:spcBef>
            </a:pPr>
            <a:r>
              <a:rPr lang="en-US" sz="1600" dirty="0" smtClean="0"/>
              <a:t>Sleeping problems </a:t>
            </a:r>
          </a:p>
          <a:p>
            <a:pPr lvl="1" eaLnBrk="1" hangingPunct="1">
              <a:spcBef>
                <a:spcPts val="0"/>
              </a:spcBef>
            </a:pPr>
            <a:r>
              <a:rPr lang="en-US" sz="1600" dirty="0" smtClean="0"/>
              <a:t>Weight gain and </a:t>
            </a:r>
            <a:r>
              <a:rPr lang="en-US" sz="1600" dirty="0" smtClean="0"/>
              <a:t>decreased</a:t>
            </a:r>
            <a:r>
              <a:rPr lang="en-US" sz="1600" dirty="0" smtClean="0"/>
              <a:t> </a:t>
            </a:r>
            <a:r>
              <a:rPr lang="en-US" sz="1600" dirty="0" smtClean="0"/>
              <a:t>physical activity </a:t>
            </a:r>
          </a:p>
          <a:p>
            <a:pPr eaLnBrk="1" hangingPunct="1">
              <a:spcBef>
                <a:spcPts val="0"/>
              </a:spcBef>
            </a:pPr>
            <a:endParaRPr lang="en-US" dirty="0" smtClean="0">
              <a:solidFill>
                <a:schemeClr val="tx2"/>
              </a:solidFill>
            </a:endParaRPr>
          </a:p>
          <a:p>
            <a:pPr eaLnBrk="1" hangingPunct="1">
              <a:spcBef>
                <a:spcPts val="0"/>
              </a:spcBef>
            </a:pPr>
            <a:r>
              <a:rPr lang="en-US" sz="1600" dirty="0" smtClean="0">
                <a:solidFill>
                  <a:schemeClr val="tx2"/>
                </a:solidFill>
              </a:rPr>
              <a:t>P</a:t>
            </a:r>
            <a:r>
              <a:rPr lang="en-US" sz="1600" dirty="0" smtClean="0"/>
              <a:t>arental distress tends to vary as a function of time from diagnosis, with parents of more recently diagnosed patients presenting higher levels of distress than parents of children who have been living with cancer for some time </a:t>
            </a:r>
            <a:r>
              <a:rPr lang="en-US" sz="1000" dirty="0" smtClean="0"/>
              <a:t>(Al-Gamal &amp; Long, 2010; Han, 2003; Norberg &amp; Boman, 2008)</a:t>
            </a:r>
          </a:p>
          <a:p>
            <a:pPr eaLnBrk="1" hangingPunct="1">
              <a:spcBef>
                <a:spcPts val="0"/>
              </a:spcBef>
              <a:buNone/>
            </a:pPr>
            <a:endParaRPr lang="en-US" sz="1400" dirty="0" smtClean="0"/>
          </a:p>
          <a:p>
            <a:pPr eaLnBrk="1" hangingPunct="1">
              <a:spcBef>
                <a:spcPts val="0"/>
              </a:spcBef>
            </a:pPr>
            <a:r>
              <a:rPr lang="en-US" sz="1600" dirty="0" smtClean="0"/>
              <a:t>Parents are also vulnerable to distress after their child’s cancer treatment, when fears around recurrence may be heightened </a:t>
            </a:r>
            <a:r>
              <a:rPr lang="en-US" sz="1000" dirty="0" smtClean="0"/>
              <a:t>(Wakefield et al., 2011) </a:t>
            </a:r>
          </a:p>
          <a:p>
            <a:pPr lvl="1" eaLnBrk="1" hangingPunct="1">
              <a:spcBef>
                <a:spcPts val="0"/>
              </a:spcBef>
            </a:pPr>
            <a:endParaRPr lang="en-US" sz="1400" dirty="0" smtClean="0">
              <a:solidFill>
                <a:schemeClr val="tx2"/>
              </a:solidFill>
            </a:endParaRPr>
          </a:p>
          <a:p>
            <a:pPr eaLnBrk="1" hangingPunct="1">
              <a:buNone/>
            </a:pPr>
            <a:endParaRPr lang="en-US" sz="1400" dirty="0" smtClean="0">
              <a:solidFill>
                <a:schemeClr val="tx2"/>
              </a:solidFill>
            </a:endParaRPr>
          </a:p>
          <a:p>
            <a:pPr eaLnBrk="1" hangingPunct="1">
              <a:buFontTx/>
              <a:buNone/>
            </a:pPr>
            <a:endParaRPr lang="en-US" sz="1400" dirty="0" smtClean="0">
              <a:solidFill>
                <a:schemeClr val="tx2"/>
              </a:solidFill>
            </a:endParaRPr>
          </a:p>
          <a:p>
            <a:pPr eaLnBrk="1" hangingPunct="1"/>
            <a:endParaRPr lang="en-US" sz="1400" dirty="0" smtClean="0">
              <a:solidFill>
                <a:schemeClr val="tx2"/>
              </a:solidFill>
            </a:endParaRPr>
          </a:p>
          <a:p>
            <a:pPr eaLnBrk="1" hangingPunct="1">
              <a:buFontTx/>
              <a:buNone/>
            </a:pPr>
            <a:endParaRPr lang="en-US" sz="700" dirty="0" smtClean="0">
              <a:solidFill>
                <a:schemeClr val="tx2"/>
              </a:solidFill>
            </a:endParaRPr>
          </a:p>
        </p:txBody>
      </p:sp>
      <p:pic>
        <p:nvPicPr>
          <p:cNvPr id="7" name="Picture 6" descr="Pfizerlogo-white.png"/>
          <p:cNvPicPr>
            <a:picLocks noChangeAspect="1"/>
          </p:cNvPicPr>
          <p:nvPr/>
        </p:nvPicPr>
        <p:blipFill>
          <a:blip r:embed="rId3"/>
          <a:stretch>
            <a:fillRect/>
          </a:stretch>
        </p:blipFill>
        <p:spPr>
          <a:xfrm>
            <a:off x="123863" y="0"/>
            <a:ext cx="1704975" cy="372611"/>
          </a:xfrm>
          <a:prstGeom prst="rect">
            <a:avLst/>
          </a:prstGeom>
        </p:spPr>
      </p:pic>
    </p:spTree>
  </p:cSld>
  <p:clrMapOvr>
    <a:masterClrMapping/>
  </p:clrMapOvr>
  <p:transition spd="slow" advClick="0" advTm="2000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540" y="685800"/>
            <a:ext cx="8307508" cy="487363"/>
          </a:xfrm>
        </p:spPr>
        <p:txBody>
          <a:bodyPr/>
          <a:lstStyle/>
          <a:p>
            <a:pPr algn="ctr"/>
            <a:r>
              <a:rPr lang="en-US" sz="2400" dirty="0" smtClean="0">
                <a:solidFill>
                  <a:srgbClr val="08426D"/>
                </a:solidFill>
              </a:rPr>
              <a:t>Needs of Families Coping with Childhood Cancer (cont.)</a:t>
            </a:r>
            <a:endParaRPr lang="en-US" sz="2400" dirty="0"/>
          </a:p>
        </p:txBody>
      </p:sp>
      <p:sp>
        <p:nvSpPr>
          <p:cNvPr id="3" name="Content Placeholder 2"/>
          <p:cNvSpPr>
            <a:spLocks noGrp="1"/>
          </p:cNvSpPr>
          <p:nvPr>
            <p:ph idx="1"/>
          </p:nvPr>
        </p:nvSpPr>
        <p:spPr>
          <a:xfrm>
            <a:off x="4417121" y="1636076"/>
            <a:ext cx="4365927" cy="4745674"/>
          </a:xfrm>
        </p:spPr>
        <p:txBody>
          <a:bodyPr/>
          <a:lstStyle/>
          <a:p>
            <a:pPr marL="0" indent="0">
              <a:spcBef>
                <a:spcPts val="0"/>
              </a:spcBef>
              <a:buFont typeface="Arial" pitchFamily="34" charset="0"/>
              <a:buChar char="•"/>
            </a:pPr>
            <a:r>
              <a:rPr lang="en-US" dirty="0" smtClean="0"/>
              <a:t>Parental distress can negatively affect the child’s physical and emotional well-being </a:t>
            </a:r>
            <a:r>
              <a:rPr lang="en-US" sz="1000" dirty="0" smtClean="0"/>
              <a:t>(Al-Gamal &amp; Long, 2010; Best et al., 2001; Norberg, Poder, &amp; von Essen, 2011; Wijnberg-Williams et al., 2006)</a:t>
            </a:r>
          </a:p>
          <a:p>
            <a:pPr marL="0" indent="0">
              <a:spcBef>
                <a:spcPts val="0"/>
              </a:spcBef>
              <a:buNone/>
            </a:pPr>
            <a:endParaRPr lang="en-US" sz="1000" dirty="0" smtClean="0"/>
          </a:p>
          <a:p>
            <a:pPr marL="0" indent="0">
              <a:spcBef>
                <a:spcPts val="0"/>
              </a:spcBef>
              <a:buNone/>
            </a:pPr>
            <a:endParaRPr lang="en-US" sz="1000" dirty="0" smtClean="0"/>
          </a:p>
          <a:p>
            <a:pPr marL="0" indent="0">
              <a:spcBef>
                <a:spcPts val="0"/>
              </a:spcBef>
              <a:buFont typeface="Arial" pitchFamily="34" charset="0"/>
              <a:buChar char="•"/>
            </a:pPr>
            <a:r>
              <a:rPr lang="en-US" dirty="0" smtClean="0"/>
              <a:t>Lower socioeconomic status and decreased work opportunities have been shown to negatively impact parental optimism </a:t>
            </a:r>
            <a:r>
              <a:rPr lang="en-US" sz="1000" dirty="0" smtClean="0"/>
              <a:t>(Al-Gamal &amp; Long, 2010; Fotiadou et al., 2008)</a:t>
            </a:r>
          </a:p>
          <a:p>
            <a:pPr marL="0" indent="0">
              <a:spcBef>
                <a:spcPts val="0"/>
              </a:spcBef>
              <a:buNone/>
            </a:pPr>
            <a:endParaRPr lang="en-US" sz="1600" dirty="0" smtClean="0"/>
          </a:p>
          <a:p>
            <a:pPr marL="0" indent="0">
              <a:spcBef>
                <a:spcPts val="0"/>
              </a:spcBef>
              <a:buFont typeface="Arial" pitchFamily="34" charset="0"/>
              <a:buChar char="•"/>
            </a:pPr>
            <a:r>
              <a:rPr lang="en-US" dirty="0" smtClean="0"/>
              <a:t>Some research indicates that mothers and fathers cope differently with their child’s cancer diagnosis and treatment </a:t>
            </a:r>
            <a:r>
              <a:rPr lang="en-US" sz="1000" dirty="0" smtClean="0"/>
              <a:t>(Hoekstra-Weebers et al., 1998; Wijnberg-Williams et al., 2006)</a:t>
            </a:r>
          </a:p>
          <a:p>
            <a:pPr marL="0" indent="0">
              <a:buNone/>
            </a:pPr>
            <a:endParaRPr lang="en-US" sz="1400" dirty="0" smtClean="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16</a:t>
            </a:fld>
            <a:endParaRPr lang="en-US" dirty="0"/>
          </a:p>
        </p:txBody>
      </p:sp>
      <p:pic>
        <p:nvPicPr>
          <p:cNvPr id="9" name="Picture 8" descr="Pfizerlogo-white.png"/>
          <p:cNvPicPr>
            <a:picLocks noChangeAspect="1"/>
          </p:cNvPicPr>
          <p:nvPr/>
        </p:nvPicPr>
        <p:blipFill>
          <a:blip r:embed="rId3"/>
          <a:stretch>
            <a:fillRect/>
          </a:stretch>
        </p:blipFill>
        <p:spPr>
          <a:xfrm>
            <a:off x="123863" y="0"/>
            <a:ext cx="1704975" cy="372611"/>
          </a:xfrm>
          <a:prstGeom prst="rect">
            <a:avLst/>
          </a:prstGeom>
        </p:spPr>
      </p:pic>
      <p:pic>
        <p:nvPicPr>
          <p:cNvPr id="10" name="Picture 4" descr="Q:\AAT\Photos\Denver Health - Duffer\DSC_5292_Selects.jpeg"/>
          <p:cNvPicPr>
            <a:picLocks noChangeAspect="1" noChangeArrowheads="1"/>
          </p:cNvPicPr>
          <p:nvPr/>
        </p:nvPicPr>
        <p:blipFill>
          <a:blip r:embed="rId4"/>
          <a:srcRect/>
          <a:stretch>
            <a:fillRect/>
          </a:stretch>
        </p:blipFill>
        <p:spPr bwMode="auto">
          <a:xfrm>
            <a:off x="475540" y="2251043"/>
            <a:ext cx="3747052" cy="2490217"/>
          </a:xfrm>
          <a:prstGeom prst="rect">
            <a:avLst/>
          </a:prstGeom>
          <a:noFill/>
          <a:ln w="9525">
            <a:noFill/>
            <a:miter lim="800000"/>
            <a:headEnd/>
            <a:tailEnd/>
          </a:ln>
        </p:spPr>
      </p:pic>
    </p:spTree>
  </p:cSld>
  <p:clrMapOvr>
    <a:masterClrMapping/>
  </p:clrMapOvr>
  <p:transition spd="slow" advClick="0" advTm="2500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957" y="685800"/>
            <a:ext cx="8080513" cy="487363"/>
          </a:xfrm>
        </p:spPr>
        <p:txBody>
          <a:bodyPr/>
          <a:lstStyle/>
          <a:p>
            <a:pPr algn="ctr"/>
            <a:r>
              <a:rPr lang="en-US" sz="2400" dirty="0" smtClean="0">
                <a:solidFill>
                  <a:srgbClr val="08426D"/>
                </a:solidFill>
              </a:rPr>
              <a:t>Needs of Families Coping with Childhood Cancer (cont.)</a:t>
            </a:r>
            <a:endParaRPr lang="en-US" sz="2400" dirty="0"/>
          </a:p>
        </p:txBody>
      </p:sp>
      <p:sp>
        <p:nvSpPr>
          <p:cNvPr id="3" name="Content Placeholder 2"/>
          <p:cNvSpPr>
            <a:spLocks noGrp="1"/>
          </p:cNvSpPr>
          <p:nvPr>
            <p:ph idx="1"/>
          </p:nvPr>
        </p:nvSpPr>
        <p:spPr/>
        <p:txBody>
          <a:bodyPr/>
          <a:lstStyle/>
          <a:p>
            <a:pPr>
              <a:spcBef>
                <a:spcPts val="0"/>
              </a:spcBef>
            </a:pPr>
            <a:r>
              <a:rPr lang="en-US" sz="1600" dirty="0" smtClean="0"/>
              <a:t>The relationship between parents is commonly impacted—both negatively and positively—by their child’s cancer diagnosis and treatment </a:t>
            </a:r>
            <a:r>
              <a:rPr lang="en-US" sz="1050" dirty="0" smtClean="0"/>
              <a:t>(da Sliva, Jacob, &amp; Nascimento, 2010; Hoekstra-Weebers et al., 1998) </a:t>
            </a:r>
          </a:p>
          <a:p>
            <a:pPr>
              <a:spcBef>
                <a:spcPts val="0"/>
              </a:spcBef>
            </a:pPr>
            <a:endParaRPr lang="en-US" dirty="0" smtClean="0"/>
          </a:p>
          <a:p>
            <a:pPr>
              <a:spcBef>
                <a:spcPts val="0"/>
              </a:spcBef>
            </a:pPr>
            <a:r>
              <a:rPr lang="en-US" sz="1600" dirty="0" smtClean="0"/>
              <a:t>Parents of childhood cancer patients who no longer live together (i.e., separated or divorced) generally experience greater stress when making decisions about their child’s illness than parents who are still together and share a household </a:t>
            </a:r>
            <a:r>
              <a:rPr lang="en-US" sz="1000" dirty="0" smtClean="0"/>
              <a:t>(Kelly &amp; Ganong, 2010)</a:t>
            </a:r>
          </a:p>
          <a:p>
            <a:pPr>
              <a:spcBef>
                <a:spcPts val="0"/>
              </a:spcBef>
              <a:buNone/>
            </a:pPr>
            <a:endParaRPr lang="en-US" sz="1000" dirty="0" smtClean="0"/>
          </a:p>
          <a:p>
            <a:pPr eaLnBrk="1" hangingPunct="1">
              <a:spcBef>
                <a:spcPts val="0"/>
              </a:spcBef>
            </a:pPr>
            <a:r>
              <a:rPr lang="en-US" sz="1600" dirty="0" smtClean="0"/>
              <a:t>Family roles and responsibilities often change when a child is diagnosed with cancer </a:t>
            </a:r>
            <a:r>
              <a:rPr lang="en-US" sz="1000" dirty="0" smtClean="0"/>
              <a:t>(da Silva &amp; Nascimento, 2010)</a:t>
            </a:r>
          </a:p>
          <a:p>
            <a:pPr eaLnBrk="1" hangingPunct="1">
              <a:spcBef>
                <a:spcPts val="0"/>
              </a:spcBef>
              <a:buNone/>
            </a:pPr>
            <a:endParaRPr lang="en-US" sz="1000" dirty="0" smtClean="0"/>
          </a:p>
          <a:p>
            <a:pPr eaLnBrk="1" hangingPunct="1">
              <a:spcBef>
                <a:spcPts val="0"/>
              </a:spcBef>
            </a:pPr>
            <a:r>
              <a:rPr lang="en-US" sz="1600" dirty="0" smtClean="0"/>
              <a:t>Siblings of cancer patients also experience psychosocial effects, including </a:t>
            </a:r>
            <a:r>
              <a:rPr lang="en-US" sz="1000" dirty="0" smtClean="0"/>
              <a:t>(Koch, 1985; Wilkins &amp; Woodgate, 2007</a:t>
            </a:r>
            <a:r>
              <a:rPr lang="en-US" sz="1000" dirty="0" smtClean="0"/>
              <a:t>)</a:t>
            </a:r>
            <a:r>
              <a:rPr lang="en-US" sz="1600" dirty="0" smtClean="0"/>
              <a:t>: </a:t>
            </a:r>
            <a:endParaRPr lang="en-US" sz="1600" dirty="0" smtClean="0"/>
          </a:p>
          <a:p>
            <a:pPr lvl="1" eaLnBrk="1" hangingPunct="1">
              <a:spcBef>
                <a:spcPts val="0"/>
              </a:spcBef>
            </a:pPr>
            <a:r>
              <a:rPr lang="en-US" sz="1600" dirty="0" smtClean="0"/>
              <a:t>Acting out</a:t>
            </a:r>
          </a:p>
          <a:p>
            <a:pPr lvl="1" eaLnBrk="1" hangingPunct="1">
              <a:spcBef>
                <a:spcPts val="0"/>
              </a:spcBef>
            </a:pPr>
            <a:r>
              <a:rPr lang="en-US" sz="1600" dirty="0" smtClean="0"/>
              <a:t>Feeling left out or less important</a:t>
            </a:r>
          </a:p>
          <a:p>
            <a:pPr lvl="1" eaLnBrk="1" hangingPunct="1">
              <a:spcBef>
                <a:spcPts val="0"/>
              </a:spcBef>
            </a:pPr>
            <a:r>
              <a:rPr lang="en-US" sz="1600" dirty="0" smtClean="0"/>
              <a:t>Loneliness</a:t>
            </a:r>
          </a:p>
          <a:p>
            <a:pPr lvl="1" eaLnBrk="1" hangingPunct="1">
              <a:spcBef>
                <a:spcPts val="0"/>
              </a:spcBef>
            </a:pPr>
            <a:r>
              <a:rPr lang="en-US" sz="1600" dirty="0" smtClean="0"/>
              <a:t>Maturation as a result of increased expectations and responsibilities</a:t>
            </a:r>
          </a:p>
          <a:p>
            <a:pPr lvl="1" eaLnBrk="1" hangingPunct="1">
              <a:spcBef>
                <a:spcPts val="0"/>
              </a:spcBef>
            </a:pPr>
            <a:r>
              <a:rPr lang="en-US" sz="1600" dirty="0" smtClean="0"/>
              <a:t>Sorrow</a:t>
            </a:r>
          </a:p>
          <a:p>
            <a:pPr lvl="1" eaLnBrk="1" hangingPunct="1">
              <a:spcBef>
                <a:spcPts val="0"/>
              </a:spcBef>
            </a:pPr>
            <a:r>
              <a:rPr lang="en-US" sz="1600" dirty="0" smtClean="0"/>
              <a:t>Worry and anxiety</a:t>
            </a:r>
          </a:p>
          <a:p>
            <a:pPr lvl="1" eaLnBrk="1" hangingPunct="1">
              <a:spcBef>
                <a:spcPts val="0"/>
              </a:spcBef>
              <a:buNone/>
            </a:pPr>
            <a:endParaRPr lang="en-US" sz="1600" dirty="0" smtClean="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17</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Human-Animal Interactions</a:t>
            </a:r>
            <a:endParaRPr lang="en-US" dirty="0">
              <a:solidFill>
                <a:srgbClr val="08426D"/>
              </a:solidFill>
            </a:endParaRPr>
          </a:p>
        </p:txBody>
      </p:sp>
      <p:sp>
        <p:nvSpPr>
          <p:cNvPr id="3" name="Content Placeholder 2"/>
          <p:cNvSpPr>
            <a:spLocks noGrp="1"/>
          </p:cNvSpPr>
          <p:nvPr>
            <p:ph idx="1"/>
          </p:nvPr>
        </p:nvSpPr>
        <p:spPr>
          <a:xfrm>
            <a:off x="188843" y="1295400"/>
            <a:ext cx="4403035" cy="4830763"/>
          </a:xfrm>
        </p:spPr>
        <p:txBody>
          <a:bodyPr/>
          <a:lstStyle/>
          <a:p>
            <a:pPr eaLnBrk="1" hangingPunct="1">
              <a:spcBef>
                <a:spcPts val="0"/>
              </a:spcBef>
            </a:pPr>
            <a:r>
              <a:rPr lang="en-US" sz="1600" dirty="0" smtClean="0"/>
              <a:t>Animals have long played important roles in the lives of human beings</a:t>
            </a:r>
            <a:endParaRPr lang="en-US" sz="1000" dirty="0" smtClean="0"/>
          </a:p>
          <a:p>
            <a:pPr lvl="1" eaLnBrk="1" hangingPunct="1">
              <a:spcBef>
                <a:spcPts val="0"/>
              </a:spcBef>
            </a:pPr>
            <a:r>
              <a:rPr lang="en-US" sz="1600" dirty="0" smtClean="0"/>
              <a:t>These roles often vary according to an individual’s personal and cultural backgrounds</a:t>
            </a:r>
          </a:p>
          <a:p>
            <a:pPr lvl="1" eaLnBrk="1" hangingPunct="1">
              <a:spcBef>
                <a:spcPts val="0"/>
              </a:spcBef>
              <a:buNone/>
            </a:pPr>
            <a:endParaRPr lang="en-US" sz="1600" dirty="0" smtClean="0"/>
          </a:p>
          <a:p>
            <a:pPr eaLnBrk="1" hangingPunct="1">
              <a:spcBef>
                <a:spcPts val="0"/>
              </a:spcBef>
            </a:pPr>
            <a:r>
              <a:rPr lang="en-US" sz="1600" dirty="0" smtClean="0"/>
              <a:t>According to biologist E.O. Wilson, humans have an innate need to interact with other living beings, including animals and the natural environment </a:t>
            </a:r>
            <a:r>
              <a:rPr lang="en-US" sz="1000" dirty="0" smtClean="0"/>
              <a:t>(Wilson, 1984)</a:t>
            </a:r>
          </a:p>
          <a:p>
            <a:pPr lvl="1" eaLnBrk="1" hangingPunct="1">
              <a:spcBef>
                <a:spcPts val="0"/>
              </a:spcBef>
            </a:pPr>
            <a:r>
              <a:rPr lang="en-US" sz="1600" dirty="0" smtClean="0"/>
              <a:t>This is called “biophilia”</a:t>
            </a:r>
          </a:p>
          <a:p>
            <a:pPr eaLnBrk="1" hangingPunct="1">
              <a:spcBef>
                <a:spcPts val="0"/>
              </a:spcBef>
            </a:pPr>
            <a:endParaRPr lang="en-US" sz="1600" dirty="0" smtClean="0"/>
          </a:p>
          <a:p>
            <a:pPr eaLnBrk="1" hangingPunct="1">
              <a:spcBef>
                <a:spcPts val="0"/>
              </a:spcBef>
            </a:pPr>
            <a:r>
              <a:rPr lang="en-US" sz="1600" dirty="0" smtClean="0"/>
              <a:t>Increasingly, attention has been given to the role that animals can play in supporting the health and well-being of people in need</a:t>
            </a:r>
          </a:p>
          <a:p>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18</a:t>
            </a:fld>
            <a:endParaRPr lang="en-US" dirty="0"/>
          </a:p>
        </p:txBody>
      </p:sp>
      <p:pic>
        <p:nvPicPr>
          <p:cNvPr id="5" name="Content Placeholder 4" descr="boy with dog.jpg"/>
          <p:cNvPicPr>
            <a:picLocks noChangeAspect="1"/>
          </p:cNvPicPr>
          <p:nvPr/>
        </p:nvPicPr>
        <p:blipFill>
          <a:blip r:embed="rId2"/>
          <a:srcRect b="1953"/>
          <a:stretch>
            <a:fillRect/>
          </a:stretch>
        </p:blipFill>
        <p:spPr bwMode="auto">
          <a:xfrm>
            <a:off x="4867448" y="2321685"/>
            <a:ext cx="3828704" cy="2701478"/>
          </a:xfrm>
          <a:prstGeom prst="rect">
            <a:avLst/>
          </a:prstGeom>
          <a:noFill/>
          <a:ln w="9525">
            <a:noFill/>
            <a:miter lim="800000"/>
            <a:headEnd/>
            <a:tailEnd/>
          </a:ln>
        </p:spPr>
      </p:pic>
    </p:spTree>
  </p:cSld>
  <p:clrMapOvr>
    <a:masterClrMapping/>
  </p:clrMapOvr>
  <p:transition spd="slow" advClick="0" advTm="1000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Human-Animal Interactions (cont.)</a:t>
            </a:r>
            <a:endParaRPr lang="en-US" dirty="0">
              <a:solidFill>
                <a:srgbClr val="08426D"/>
              </a:solidFill>
            </a:endParaRPr>
          </a:p>
        </p:txBody>
      </p:sp>
      <p:sp>
        <p:nvSpPr>
          <p:cNvPr id="3" name="Content Placeholder 2"/>
          <p:cNvSpPr>
            <a:spLocks noGrp="1"/>
          </p:cNvSpPr>
          <p:nvPr>
            <p:ph idx="1"/>
          </p:nvPr>
        </p:nvSpPr>
        <p:spPr>
          <a:xfrm>
            <a:off x="762000" y="1295400"/>
            <a:ext cx="7543800" cy="5086350"/>
          </a:xfrm>
        </p:spPr>
        <p:txBody>
          <a:bodyPr/>
          <a:lstStyle/>
          <a:p>
            <a:pPr eaLnBrk="1" hangingPunct="1">
              <a:spcBef>
                <a:spcPts val="0"/>
              </a:spcBef>
            </a:pPr>
            <a:r>
              <a:rPr lang="en-US" sz="1600" dirty="0" smtClean="0"/>
              <a:t>Reported benefits of human-animal interactions (HAIs) include </a:t>
            </a:r>
            <a:r>
              <a:rPr lang="en-US" sz="1000" dirty="0" smtClean="0"/>
              <a:t>(Fine, 2010; McCardle, McCune, Griffin, Esposito &amp; Freund, 2011; Nimer &amp; Lundahl, 2007; Serpell, 2006) </a:t>
            </a:r>
            <a:r>
              <a:rPr lang="en-US" dirty="0" smtClean="0"/>
              <a:t>:</a:t>
            </a:r>
          </a:p>
          <a:p>
            <a:pPr eaLnBrk="1" hangingPunct="1">
              <a:spcBef>
                <a:spcPts val="0"/>
              </a:spcBef>
              <a:buNone/>
            </a:pPr>
            <a:endParaRPr lang="en-US" sz="1000" dirty="0" smtClean="0"/>
          </a:p>
          <a:p>
            <a:pPr lvl="1" eaLnBrk="1" hangingPunct="1">
              <a:spcBef>
                <a:spcPts val="0"/>
              </a:spcBef>
            </a:pPr>
            <a:r>
              <a:rPr lang="en-US" sz="1600" dirty="0" smtClean="0"/>
              <a:t>Exercise or opportunities </a:t>
            </a:r>
            <a:r>
              <a:rPr lang="en-US" sz="1600" dirty="0" smtClean="0"/>
              <a:t>for </a:t>
            </a:r>
            <a:r>
              <a:rPr lang="en-US" sz="1600" dirty="0" smtClean="0"/>
              <a:t>improved </a:t>
            </a:r>
            <a:r>
              <a:rPr lang="en-US" sz="1600" dirty="0" smtClean="0"/>
              <a:t>physical health and wellbeing</a:t>
            </a:r>
          </a:p>
          <a:p>
            <a:pPr lvl="1" eaLnBrk="1" hangingPunct="1">
              <a:spcBef>
                <a:spcPts val="0"/>
              </a:spcBef>
              <a:buNone/>
            </a:pPr>
            <a:endParaRPr lang="en-US" sz="1600" dirty="0" smtClean="0"/>
          </a:p>
          <a:p>
            <a:pPr lvl="1" eaLnBrk="1" hangingPunct="1">
              <a:spcBef>
                <a:spcPts val="0"/>
              </a:spcBef>
            </a:pPr>
            <a:r>
              <a:rPr lang="en-US" sz="1600" dirty="0" smtClean="0"/>
              <a:t>Relaxation and reduced anxiety</a:t>
            </a:r>
          </a:p>
          <a:p>
            <a:pPr lvl="1" eaLnBrk="1" hangingPunct="1">
              <a:spcBef>
                <a:spcPts val="0"/>
              </a:spcBef>
              <a:buNone/>
            </a:pPr>
            <a:endParaRPr lang="en-US" sz="1600" dirty="0" smtClean="0"/>
          </a:p>
          <a:p>
            <a:pPr lvl="1" eaLnBrk="1" hangingPunct="1">
              <a:spcBef>
                <a:spcPts val="0"/>
              </a:spcBef>
            </a:pPr>
            <a:r>
              <a:rPr lang="en-US" sz="1600" dirty="0" smtClean="0"/>
              <a:t>Decreased blood pressure and heart rate</a:t>
            </a:r>
          </a:p>
          <a:p>
            <a:pPr lvl="1" eaLnBrk="1" hangingPunct="1">
              <a:spcBef>
                <a:spcPts val="0"/>
              </a:spcBef>
              <a:buNone/>
            </a:pPr>
            <a:endParaRPr lang="en-US" sz="1600" dirty="0" smtClean="0"/>
          </a:p>
          <a:p>
            <a:pPr lvl="1" eaLnBrk="1" hangingPunct="1">
              <a:spcBef>
                <a:spcPts val="0"/>
              </a:spcBef>
            </a:pPr>
            <a:r>
              <a:rPr lang="en-US" sz="1600" dirty="0" smtClean="0"/>
              <a:t>Distraction from pain or worry</a:t>
            </a:r>
          </a:p>
          <a:p>
            <a:pPr lvl="1" eaLnBrk="1" hangingPunct="1">
              <a:spcBef>
                <a:spcPts val="0"/>
              </a:spcBef>
              <a:buNone/>
            </a:pPr>
            <a:endParaRPr lang="en-US" sz="1600" dirty="0" smtClean="0"/>
          </a:p>
          <a:p>
            <a:pPr lvl="1" eaLnBrk="1" hangingPunct="1">
              <a:spcBef>
                <a:spcPts val="0"/>
              </a:spcBef>
            </a:pPr>
            <a:r>
              <a:rPr lang="en-US" sz="1600" dirty="0" smtClean="0"/>
              <a:t>Unconditional support and acceptance</a:t>
            </a:r>
          </a:p>
          <a:p>
            <a:pPr lvl="1" eaLnBrk="1" hangingPunct="1">
              <a:spcBef>
                <a:spcPts val="0"/>
              </a:spcBef>
              <a:buNone/>
            </a:pPr>
            <a:endParaRPr lang="en-US" sz="1600" dirty="0" smtClean="0"/>
          </a:p>
          <a:p>
            <a:pPr lvl="1" eaLnBrk="1" hangingPunct="1">
              <a:spcBef>
                <a:spcPts val="0"/>
              </a:spcBef>
            </a:pPr>
            <a:r>
              <a:rPr lang="en-US" sz="1600" dirty="0" smtClean="0"/>
              <a:t>Increased sensory stimulation and opportunities for physical touch</a:t>
            </a:r>
          </a:p>
          <a:p>
            <a:pPr lvl="1" eaLnBrk="1" hangingPunct="1">
              <a:spcBef>
                <a:spcPts val="0"/>
              </a:spcBef>
              <a:buNone/>
            </a:pPr>
            <a:endParaRPr lang="en-US" sz="1600" dirty="0" smtClean="0"/>
          </a:p>
          <a:p>
            <a:pPr lvl="1" eaLnBrk="1" hangingPunct="1">
              <a:spcBef>
                <a:spcPts val="0"/>
              </a:spcBef>
            </a:pPr>
            <a:r>
              <a:rPr lang="en-US" sz="1600" dirty="0" smtClean="0"/>
              <a:t>Improved skills that lead to healthy relationships with others</a:t>
            </a:r>
          </a:p>
          <a:p>
            <a:pPr lvl="1" eaLnBrk="1" hangingPunct="1">
              <a:spcBef>
                <a:spcPts val="0"/>
              </a:spcBef>
              <a:buNone/>
            </a:pPr>
            <a:endParaRPr lang="en-US" sz="1600" dirty="0" smtClean="0"/>
          </a:p>
          <a:p>
            <a:pPr lvl="1" eaLnBrk="1" hangingPunct="1">
              <a:spcBef>
                <a:spcPts val="0"/>
              </a:spcBef>
            </a:pPr>
            <a:r>
              <a:rPr lang="en-US" sz="1600" dirty="0" smtClean="0"/>
              <a:t>Enhanced senses of self-esteem, confidence, and mastery</a:t>
            </a:r>
          </a:p>
          <a:p>
            <a:pPr lvl="1" eaLnBrk="1" hangingPunct="1">
              <a:spcBef>
                <a:spcPts val="0"/>
              </a:spcBef>
              <a:buNone/>
            </a:pPr>
            <a:endParaRPr lang="en-US" sz="1600" dirty="0" smtClean="0"/>
          </a:p>
          <a:p>
            <a:pPr lvl="1" eaLnBrk="1" hangingPunct="1">
              <a:spcBef>
                <a:spcPts val="0"/>
              </a:spcBef>
            </a:pPr>
            <a:r>
              <a:rPr lang="en-US" sz="1600" dirty="0" smtClean="0"/>
              <a:t>Increased motivation to actively participate in the healing process</a:t>
            </a:r>
            <a:endParaRPr lang="en-US" sz="1600"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19</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200" dirty="0" smtClean="0">
                <a:solidFill>
                  <a:srgbClr val="08426D"/>
                </a:solidFill>
              </a:rPr>
              <a:t>Animal-Assisted Therapy and Animal-Assisted Activities </a:t>
            </a:r>
            <a:endParaRPr lang="en-US" sz="2200" dirty="0">
              <a:solidFill>
                <a:srgbClr val="08426D"/>
              </a:solidFill>
            </a:endParaRPr>
          </a:p>
        </p:txBody>
      </p:sp>
      <p:sp>
        <p:nvSpPr>
          <p:cNvPr id="3" name="Content Placeholder 2"/>
          <p:cNvSpPr>
            <a:spLocks noGrp="1"/>
          </p:cNvSpPr>
          <p:nvPr>
            <p:ph idx="1"/>
          </p:nvPr>
        </p:nvSpPr>
        <p:spPr>
          <a:xfrm>
            <a:off x="3727175" y="1550988"/>
            <a:ext cx="5188226" cy="4830762"/>
          </a:xfrm>
        </p:spPr>
        <p:txBody>
          <a:bodyPr/>
          <a:lstStyle/>
          <a:p>
            <a:pPr eaLnBrk="1" hangingPunct="1">
              <a:spcBef>
                <a:spcPts val="0"/>
              </a:spcBef>
            </a:pPr>
            <a:r>
              <a:rPr lang="en-US" sz="1600" dirty="0" smtClean="0"/>
              <a:t>Animal-assisted therapy (AAT) is an adjunct treatment modality that incorporates an animal into the treatment process to </a:t>
            </a:r>
            <a:r>
              <a:rPr lang="en-US" sz="1600" dirty="0" smtClean="0"/>
              <a:t>enhance healing for </a:t>
            </a:r>
            <a:r>
              <a:rPr lang="en-US" sz="1600" dirty="0" smtClean="0"/>
              <a:t>individuals and families</a:t>
            </a:r>
          </a:p>
          <a:p>
            <a:pPr lvl="1" eaLnBrk="1" hangingPunct="1">
              <a:spcBef>
                <a:spcPts val="0"/>
              </a:spcBef>
            </a:pPr>
            <a:r>
              <a:rPr lang="en-US" sz="1600" dirty="0" smtClean="0"/>
              <a:t>AAT is a treatment goal-directed intervention</a:t>
            </a:r>
          </a:p>
          <a:p>
            <a:pPr lvl="1" eaLnBrk="1" hangingPunct="1">
              <a:spcBef>
                <a:spcPts val="0"/>
              </a:spcBef>
            </a:pPr>
            <a:r>
              <a:rPr lang="en-US" sz="1600" dirty="0" smtClean="0"/>
              <a:t>There is a general lack of consistent, documented AAT protocol and several different definitions and terms to describe AAT have been proffered </a:t>
            </a:r>
            <a:r>
              <a:rPr lang="en-US" sz="1000" dirty="0" smtClean="0"/>
              <a:t>(Kruger &amp; Serpell, 2006; Friedmann, Son, &amp; Tsai, 2010) </a:t>
            </a:r>
          </a:p>
          <a:p>
            <a:pPr eaLnBrk="1" hangingPunct="1">
              <a:spcBef>
                <a:spcPts val="0"/>
              </a:spcBef>
            </a:pPr>
            <a:endParaRPr lang="en-US" sz="1600" dirty="0" smtClean="0"/>
          </a:p>
          <a:p>
            <a:pPr eaLnBrk="1" hangingPunct="1">
              <a:spcBef>
                <a:spcPts val="0"/>
              </a:spcBef>
            </a:pPr>
            <a:r>
              <a:rPr lang="en-US" sz="1600" dirty="0" smtClean="0"/>
              <a:t>Animal-assisted activities (AAA) are less </a:t>
            </a:r>
            <a:r>
              <a:rPr lang="en-US" sz="1600" dirty="0" smtClean="0"/>
              <a:t>formalized </a:t>
            </a:r>
            <a:r>
              <a:rPr lang="en-US" sz="1600" dirty="0" smtClean="0"/>
              <a:t>and more spontaneous than AAT</a:t>
            </a:r>
          </a:p>
          <a:p>
            <a:pPr lvl="1" eaLnBrk="1" hangingPunct="1">
              <a:spcBef>
                <a:spcPts val="0"/>
              </a:spcBef>
            </a:pPr>
            <a:r>
              <a:rPr lang="en-US" sz="1600" dirty="0" smtClean="0"/>
              <a:t>AAA are not necessarily directed by the client’s </a:t>
            </a:r>
            <a:r>
              <a:rPr lang="en-US" sz="1600" dirty="0" smtClean="0"/>
              <a:t>treatment goals</a:t>
            </a:r>
            <a:endParaRPr lang="en-US" sz="1600" dirty="0" smtClean="0"/>
          </a:p>
          <a:p>
            <a:pPr lvl="1" eaLnBrk="1" hangingPunct="1">
              <a:spcBef>
                <a:spcPts val="0"/>
              </a:spcBef>
            </a:pPr>
            <a:r>
              <a:rPr lang="en-US" sz="1600" dirty="0" smtClean="0"/>
              <a:t>AAA are typically characterized by animal visits in a variety of settings, such as hospitals</a:t>
            </a:r>
          </a:p>
          <a:p>
            <a:pPr lvl="1" eaLnBrk="1" hangingPunct="1">
              <a:spcBef>
                <a:spcPts val="0"/>
              </a:spcBef>
            </a:pPr>
            <a:r>
              <a:rPr lang="en-US" sz="1600" dirty="0" smtClean="0"/>
              <a:t>AAA do not typically match the same client and animal for every visit</a:t>
            </a:r>
          </a:p>
          <a:p>
            <a:pPr lvl="1" eaLnBrk="1" hangingPunct="1">
              <a:spcBef>
                <a:spcPts val="0"/>
              </a:spcBef>
            </a:pPr>
            <a:endParaRPr lang="en-US" sz="1000" dirty="0" smtClean="0"/>
          </a:p>
          <a:p>
            <a:pPr lvl="1" eaLnBrk="1" hangingPunct="1">
              <a:spcBef>
                <a:spcPts val="0"/>
              </a:spcBef>
              <a:buNone/>
            </a:pPr>
            <a:endParaRPr lang="en-US" sz="1000" dirty="0" smtClean="0"/>
          </a:p>
          <a:p>
            <a:pPr lvl="0">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20</a:t>
            </a:fld>
            <a:endParaRPr lang="en-US" dirty="0"/>
          </a:p>
        </p:txBody>
      </p:sp>
      <p:pic>
        <p:nvPicPr>
          <p:cNvPr id="5" name="Picture 4"/>
          <p:cNvPicPr>
            <a:picLocks noChangeAspect="1" noChangeArrowheads="1"/>
          </p:cNvPicPr>
          <p:nvPr/>
        </p:nvPicPr>
        <p:blipFill>
          <a:blip r:embed="rId2"/>
          <a:srcRect/>
          <a:stretch>
            <a:fillRect/>
          </a:stretch>
        </p:blipFill>
        <p:spPr bwMode="auto">
          <a:xfrm>
            <a:off x="330408" y="2378075"/>
            <a:ext cx="3230033" cy="2422525"/>
          </a:xfrm>
          <a:prstGeom prst="rect">
            <a:avLst/>
          </a:prstGeom>
          <a:noFill/>
          <a:ln w="9525">
            <a:noFill/>
            <a:miter lim="800000"/>
            <a:headEnd/>
            <a:tailEnd/>
          </a:ln>
          <a:effectLst/>
        </p:spPr>
      </p:pic>
    </p:spTree>
  </p:cSld>
  <p:clrMapOvr>
    <a:masterClrMapping/>
  </p:clrMapOvr>
  <p:transition spd="slow" advClick="0" advTm="1000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solidFill>
                  <a:srgbClr val="08426D"/>
                </a:solidFill>
              </a:rPr>
              <a:t/>
            </a:r>
            <a:br>
              <a:rPr lang="en-US" sz="2400" dirty="0" smtClean="0">
                <a:solidFill>
                  <a:srgbClr val="08426D"/>
                </a:solidFill>
              </a:rPr>
            </a:br>
            <a:r>
              <a:rPr lang="en-US" sz="2400" dirty="0" smtClean="0">
                <a:solidFill>
                  <a:srgbClr val="08426D"/>
                </a:solidFill>
              </a:rPr>
              <a:t>AAT’s Role in Addressing the Needs of Children and Families Coping with Pediatric Cancer</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pPr eaLnBrk="1" hangingPunct="1">
              <a:spcBef>
                <a:spcPts val="0"/>
              </a:spcBef>
            </a:pPr>
            <a:r>
              <a:rPr lang="en-US" sz="2000" dirty="0" smtClean="0"/>
              <a:t>Therapy animals have been shown to </a:t>
            </a:r>
            <a:r>
              <a:rPr lang="en-US" sz="1000" dirty="0" smtClean="0"/>
              <a:t>(Bardill &amp; Hutchinson, 1997; Coleman, et al., 2008; Fawcett &amp; Gullone, 2001; Hansen et al., 1999; Havener et al., 2001; Kale, 1992; Kaminski et al., 2002; Mallon, 1994; McNicholas &amp; Collis, 2006; Souter &amp; Miller, 2007; Strand, 2004; Wu et al., 2002; etc</a:t>
            </a:r>
            <a:r>
              <a:rPr lang="en-US" sz="1000" dirty="0" smtClean="0"/>
              <a:t>.)</a:t>
            </a:r>
            <a:r>
              <a:rPr lang="en-US" sz="1600" dirty="0" smtClean="0"/>
              <a:t>: </a:t>
            </a:r>
            <a:endParaRPr lang="en-US" sz="1600" dirty="0" smtClean="0"/>
          </a:p>
          <a:p>
            <a:pPr eaLnBrk="1" hangingPunct="1">
              <a:spcBef>
                <a:spcPts val="0"/>
              </a:spcBef>
              <a:buNone/>
            </a:pPr>
            <a:endParaRPr lang="en-US" dirty="0" smtClean="0"/>
          </a:p>
          <a:p>
            <a:pPr lvl="1" eaLnBrk="1" hangingPunct="1">
              <a:spcBef>
                <a:spcPts val="0"/>
              </a:spcBef>
            </a:pPr>
            <a:r>
              <a:rPr lang="en-US" sz="2000" dirty="0" smtClean="0"/>
              <a:t>Facilitate rapport and social interaction between people, thus potentially decreasing loneliness and/or </a:t>
            </a:r>
            <a:r>
              <a:rPr lang="en-US" sz="2000" dirty="0" smtClean="0"/>
              <a:t>easing</a:t>
            </a:r>
            <a:r>
              <a:rPr lang="en-US" sz="2000" dirty="0" smtClean="0"/>
              <a:t> </a:t>
            </a:r>
            <a:r>
              <a:rPr lang="en-US" sz="2000" dirty="0" smtClean="0"/>
              <a:t>the treatment process </a:t>
            </a:r>
          </a:p>
          <a:p>
            <a:pPr lvl="1" eaLnBrk="1" hangingPunct="1">
              <a:spcBef>
                <a:spcPts val="0"/>
              </a:spcBef>
            </a:pPr>
            <a:r>
              <a:rPr lang="en-US" sz="2000" dirty="0" smtClean="0"/>
              <a:t>Be a source of unconditional and non-judgmental social support</a:t>
            </a:r>
          </a:p>
          <a:p>
            <a:pPr lvl="1" eaLnBrk="1" hangingPunct="1">
              <a:spcBef>
                <a:spcPts val="0"/>
              </a:spcBef>
            </a:pPr>
            <a:r>
              <a:rPr lang="en-US" sz="2000" dirty="0" smtClean="0"/>
              <a:t>Provide calm and relaxation for people in need</a:t>
            </a:r>
          </a:p>
          <a:p>
            <a:pPr lvl="1" eaLnBrk="1" hangingPunct="1">
              <a:spcBef>
                <a:spcPts val="0"/>
              </a:spcBef>
            </a:pPr>
            <a:r>
              <a:rPr lang="en-US" sz="2000" dirty="0" smtClean="0"/>
              <a:t>Present opportunities for physical activity and exercise</a:t>
            </a:r>
          </a:p>
          <a:p>
            <a:pPr lvl="1" eaLnBrk="1" hangingPunct="1">
              <a:spcBef>
                <a:spcPts val="0"/>
              </a:spcBef>
            </a:pPr>
            <a:r>
              <a:rPr lang="en-US" sz="2000" dirty="0" smtClean="0"/>
              <a:t>Increase learning, growth, and development</a:t>
            </a:r>
          </a:p>
          <a:p>
            <a:pPr lvl="1" eaLnBrk="1" hangingPunct="1">
              <a:spcBef>
                <a:spcPts val="0"/>
              </a:spcBef>
            </a:pPr>
            <a:r>
              <a:rPr lang="en-US" sz="2000" dirty="0" smtClean="0"/>
              <a:t>Normalize the hospital experience</a:t>
            </a:r>
          </a:p>
          <a:p>
            <a:pPr lvl="1" eaLnBrk="1" hangingPunct="1">
              <a:spcBef>
                <a:spcPts val="0"/>
              </a:spcBef>
            </a:pPr>
            <a:r>
              <a:rPr lang="en-US" sz="2000" dirty="0" smtClean="0"/>
              <a:t>Motivate active participation in the treatment process</a:t>
            </a:r>
          </a:p>
          <a:p>
            <a:pPr lvl="1" eaLnBrk="1" hangingPunct="1">
              <a:spcBef>
                <a:spcPts val="0"/>
              </a:spcBef>
            </a:pPr>
            <a:r>
              <a:rPr lang="en-US" sz="2000" dirty="0" smtClean="0"/>
              <a:t>Offer helpful distraction from pain and worry</a:t>
            </a:r>
          </a:p>
          <a:p>
            <a:pPr lvl="1" eaLnBrk="1" hangingPunct="1">
              <a:spcBef>
                <a:spcPts val="0"/>
              </a:spcBef>
            </a:pPr>
            <a:r>
              <a:rPr lang="en-US" sz="2000" dirty="0" smtClean="0"/>
              <a:t>Alleviate distress</a:t>
            </a:r>
          </a:p>
          <a:p>
            <a:pPr lvl="1" eaLnBrk="1" hangingPunct="1">
              <a:spcBef>
                <a:spcPts val="0"/>
              </a:spcBef>
            </a:pPr>
            <a:r>
              <a:rPr lang="en-US" sz="2000" dirty="0" smtClean="0"/>
              <a:t>Elevate mood and decrease depressive symptoms </a:t>
            </a:r>
          </a:p>
          <a:p>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21</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smtClean="0">
                <a:solidFill>
                  <a:srgbClr val="08426D"/>
                </a:solidFill>
              </a:rPr>
              <a:t/>
            </a:r>
            <a:br>
              <a:rPr lang="en-US" sz="2000" dirty="0" smtClean="0">
                <a:solidFill>
                  <a:srgbClr val="08426D"/>
                </a:solidFill>
              </a:rPr>
            </a:br>
            <a:r>
              <a:rPr lang="en-US" sz="2000" dirty="0" smtClean="0">
                <a:solidFill>
                  <a:srgbClr val="08426D"/>
                </a:solidFill>
              </a:rPr>
              <a:t>Special Considerations for Implementing </a:t>
            </a:r>
            <a:br>
              <a:rPr lang="en-US" sz="2000" dirty="0" smtClean="0">
                <a:solidFill>
                  <a:srgbClr val="08426D"/>
                </a:solidFill>
              </a:rPr>
            </a:br>
            <a:r>
              <a:rPr lang="en-US" sz="2000" dirty="0" smtClean="0">
                <a:solidFill>
                  <a:srgbClr val="08426D"/>
                </a:solidFill>
              </a:rPr>
              <a:t>AAT in Pediatric Oncology Settings</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pPr eaLnBrk="1" hangingPunct="1">
              <a:spcBef>
                <a:spcPts val="0"/>
              </a:spcBef>
            </a:pPr>
            <a:r>
              <a:rPr lang="en-US" sz="1600" dirty="0" smtClean="0"/>
              <a:t>Infectious disease control and zoonoses</a:t>
            </a:r>
          </a:p>
          <a:p>
            <a:pPr lvl="1" eaLnBrk="1" hangingPunct="1">
              <a:spcBef>
                <a:spcPts val="0"/>
              </a:spcBef>
            </a:pPr>
            <a:r>
              <a:rPr lang="en-US" sz="1600" dirty="0" smtClean="0"/>
              <a:t>Several studies have found limited to no evidence that AAT increases transmission of zoonotic diseases </a:t>
            </a:r>
            <a:r>
              <a:rPr lang="en-US" sz="1000" dirty="0" smtClean="0"/>
              <a:t>(Caprilli &amp; Messeri, 2006; Hines &amp; Fredrickson, 1998; Yamauchi &amp; Pipkin, 2008) </a:t>
            </a:r>
          </a:p>
          <a:p>
            <a:pPr lvl="1" eaLnBrk="1" hangingPunct="1">
              <a:spcBef>
                <a:spcPts val="0"/>
              </a:spcBef>
              <a:buNone/>
            </a:pPr>
            <a:endParaRPr lang="en-US" sz="1000" dirty="0" smtClean="0"/>
          </a:p>
          <a:p>
            <a:pPr eaLnBrk="1" hangingPunct="1">
              <a:spcBef>
                <a:spcPts val="0"/>
              </a:spcBef>
            </a:pPr>
            <a:r>
              <a:rPr lang="en-US" sz="1600" dirty="0" smtClean="0"/>
              <a:t>Human allergies, phobias, and physical harm</a:t>
            </a:r>
          </a:p>
          <a:p>
            <a:pPr lvl="1" eaLnBrk="1" hangingPunct="1">
              <a:spcBef>
                <a:spcPts val="0"/>
              </a:spcBef>
            </a:pPr>
            <a:r>
              <a:rPr lang="en-US" sz="1600" dirty="0" smtClean="0"/>
              <a:t>Risks are generally minimal due to the standards and requirements associated with </a:t>
            </a:r>
            <a:r>
              <a:rPr lang="en-US" sz="1600" dirty="0" smtClean="0"/>
              <a:t>registering </a:t>
            </a:r>
            <a:r>
              <a:rPr lang="en-US" sz="1600" dirty="0" smtClean="0"/>
              <a:t>therapy dogs </a:t>
            </a:r>
            <a:r>
              <a:rPr lang="en-US" sz="1000" dirty="0" smtClean="0"/>
              <a:t>(Friedmann, Son and Tsai, 2010)</a:t>
            </a:r>
          </a:p>
          <a:p>
            <a:pPr lvl="1" eaLnBrk="1" hangingPunct="1">
              <a:spcBef>
                <a:spcPts val="0"/>
              </a:spcBef>
              <a:buNone/>
            </a:pPr>
            <a:endParaRPr lang="en-US" dirty="0" smtClean="0"/>
          </a:p>
          <a:p>
            <a:pPr eaLnBrk="1" hangingPunct="1">
              <a:spcBef>
                <a:spcPts val="0"/>
              </a:spcBef>
            </a:pPr>
            <a:r>
              <a:rPr lang="en-US" sz="1600" dirty="0" smtClean="0"/>
              <a:t>Ensuring animal well-being</a:t>
            </a:r>
          </a:p>
          <a:p>
            <a:pPr lvl="1" eaLnBrk="1" hangingPunct="1">
              <a:spcBef>
                <a:spcPts val="0"/>
              </a:spcBef>
            </a:pPr>
            <a:r>
              <a:rPr lang="en-US" sz="1600" dirty="0" smtClean="0"/>
              <a:t>To date, few studies have specifically evaluated what bearing AAT may have on therapy animals</a:t>
            </a:r>
          </a:p>
          <a:p>
            <a:pPr lvl="1" eaLnBrk="1" hangingPunct="1">
              <a:spcBef>
                <a:spcPts val="0"/>
              </a:spcBef>
              <a:buNone/>
            </a:pPr>
            <a:endParaRPr lang="en-US" dirty="0" smtClean="0"/>
          </a:p>
          <a:p>
            <a:pPr eaLnBrk="1" hangingPunct="1">
              <a:spcBef>
                <a:spcPts val="0"/>
              </a:spcBef>
            </a:pPr>
            <a:r>
              <a:rPr lang="en-US" sz="1600" dirty="0" smtClean="0"/>
              <a:t>Animal-handler team selection</a:t>
            </a:r>
          </a:p>
          <a:p>
            <a:pPr lvl="1" eaLnBrk="1" hangingPunct="1">
              <a:spcBef>
                <a:spcPts val="0"/>
              </a:spcBef>
            </a:pPr>
            <a:r>
              <a:rPr lang="en-US" sz="1600" dirty="0" smtClean="0"/>
              <a:t>Guidelines for best practice  </a:t>
            </a:r>
          </a:p>
          <a:p>
            <a:pPr lvl="1" eaLnBrk="1" hangingPunct="1">
              <a:spcBef>
                <a:spcPts val="0"/>
              </a:spcBef>
              <a:buNone/>
            </a:pPr>
            <a:endParaRPr lang="en-US" dirty="0" smtClean="0"/>
          </a:p>
          <a:p>
            <a:pPr eaLnBrk="1" hangingPunct="1">
              <a:spcBef>
                <a:spcPts val="0"/>
              </a:spcBef>
            </a:pPr>
            <a:r>
              <a:rPr lang="en-US" sz="1600" dirty="0" smtClean="0"/>
              <a:t>Setting and participant selection</a:t>
            </a:r>
          </a:p>
          <a:p>
            <a:pPr lvl="1" eaLnBrk="1" hangingPunct="1">
              <a:spcBef>
                <a:spcPts val="0"/>
              </a:spcBef>
            </a:pPr>
            <a:r>
              <a:rPr lang="en-US" sz="1600" dirty="0" smtClean="0"/>
              <a:t>Guidelines for best practice </a:t>
            </a:r>
          </a:p>
          <a:p>
            <a:pPr>
              <a:spcBef>
                <a:spcPts val="0"/>
              </a:spcBef>
              <a:buNone/>
            </a:pPr>
            <a:r>
              <a:rPr lang="en-US" sz="1600" dirty="0" smtClean="0"/>
              <a:t> </a:t>
            </a:r>
          </a:p>
          <a:p>
            <a:pPr eaLnBrk="1" hangingPunct="1">
              <a:spcBef>
                <a:spcPts val="0"/>
              </a:spcBef>
            </a:pPr>
            <a:r>
              <a:rPr lang="en-US" sz="1600" dirty="0" smtClean="0"/>
              <a:t>Service delivery</a:t>
            </a:r>
          </a:p>
          <a:p>
            <a:pPr lvl="1" eaLnBrk="1" hangingPunct="1">
              <a:spcBef>
                <a:spcPts val="0"/>
              </a:spcBef>
            </a:pPr>
            <a:r>
              <a:rPr lang="en-US" sz="1600" dirty="0" smtClean="0"/>
              <a:t>Guidelines for best practice </a:t>
            </a:r>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22</a:t>
            </a:fld>
            <a:endParaRPr lang="en-US" dirty="0"/>
          </a:p>
        </p:txBody>
      </p:sp>
      <p:pic>
        <p:nvPicPr>
          <p:cNvPr id="5" name="Picture 4"/>
          <p:cNvPicPr>
            <a:picLocks noChangeAspect="1"/>
          </p:cNvPicPr>
          <p:nvPr/>
        </p:nvPicPr>
        <p:blipFill>
          <a:blip r:embed="rId2"/>
          <a:srcRect/>
          <a:stretch>
            <a:fillRect/>
          </a:stretch>
        </p:blipFill>
        <p:spPr bwMode="auto">
          <a:xfrm>
            <a:off x="5004490" y="4059859"/>
            <a:ext cx="2978150" cy="2195513"/>
          </a:xfrm>
          <a:prstGeom prst="rect">
            <a:avLst/>
          </a:prstGeom>
          <a:noFill/>
          <a:ln w="9525">
            <a:noFill/>
            <a:miter lim="800000"/>
            <a:headEnd/>
            <a:tailEnd/>
          </a:ln>
        </p:spPr>
      </p:pic>
    </p:spTree>
  </p:cSld>
  <p:clrMapOvr>
    <a:masterClrMapping/>
  </p:clrMapOvr>
  <p:transition spd="slow" advClick="0" advTm="1000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The Current State of HAI Research </a:t>
            </a:r>
            <a:endParaRPr lang="en-US" dirty="0">
              <a:solidFill>
                <a:srgbClr val="08426D"/>
              </a:solidFill>
            </a:endParaRPr>
          </a:p>
        </p:txBody>
      </p:sp>
      <p:sp>
        <p:nvSpPr>
          <p:cNvPr id="3" name="Content Placeholder 2"/>
          <p:cNvSpPr>
            <a:spLocks noGrp="1"/>
          </p:cNvSpPr>
          <p:nvPr>
            <p:ph idx="1"/>
          </p:nvPr>
        </p:nvSpPr>
        <p:spPr/>
        <p:txBody>
          <a:bodyPr/>
          <a:lstStyle/>
          <a:p>
            <a:pPr eaLnBrk="1" hangingPunct="1">
              <a:spcBef>
                <a:spcPts val="0"/>
              </a:spcBef>
            </a:pPr>
            <a:r>
              <a:rPr lang="en-US" sz="1600" dirty="0" smtClean="0"/>
              <a:t>Much of our understanding of the effectiveness of AAT or AAA is based on anecdotal information provided through the experiences of patients, students, staff, family members, and animal handlers</a:t>
            </a:r>
          </a:p>
          <a:p>
            <a:pPr lvl="1" eaLnBrk="1" hangingPunct="1">
              <a:spcBef>
                <a:spcPts val="0"/>
              </a:spcBef>
              <a:buNone/>
            </a:pPr>
            <a:endParaRPr lang="en-US" sz="1400" dirty="0" smtClean="0"/>
          </a:p>
          <a:p>
            <a:pPr eaLnBrk="1" hangingPunct="1">
              <a:spcBef>
                <a:spcPts val="0"/>
              </a:spcBef>
            </a:pPr>
            <a:r>
              <a:rPr lang="en-US" sz="1600" dirty="0" smtClean="0"/>
              <a:t>Rigorous and evidence-based research in the field of HAI continues to be lacking, with a small number of scientific studies </a:t>
            </a:r>
            <a:r>
              <a:rPr lang="en-US" sz="1600" dirty="0" smtClean="0"/>
              <a:t>providing </a:t>
            </a:r>
            <a:r>
              <a:rPr lang="en-US" sz="1600" dirty="0" smtClean="0"/>
              <a:t>limited evidence-based data </a:t>
            </a:r>
            <a:r>
              <a:rPr lang="en-US" sz="1000" dirty="0" smtClean="0"/>
              <a:t>(Griffin, McCune, Malholmes, &amp; Hurley, 2011; Wilson &amp; Barker, 2003) </a:t>
            </a:r>
          </a:p>
          <a:p>
            <a:pPr lvl="1" eaLnBrk="1" hangingPunct="1">
              <a:spcBef>
                <a:spcPts val="0"/>
              </a:spcBef>
            </a:pPr>
            <a:r>
              <a:rPr lang="en-US" sz="1400" dirty="0" smtClean="0"/>
              <a:t>The inconsistent approach to AAT/AAA interventions has been a barrier to researching AAT/AAA effectiveness, especially because it precludes the ability to replicate the interventions  </a:t>
            </a:r>
          </a:p>
          <a:p>
            <a:pPr lvl="1" eaLnBrk="1" hangingPunct="1">
              <a:spcBef>
                <a:spcPts val="0"/>
              </a:spcBef>
              <a:buNone/>
            </a:pPr>
            <a:endParaRPr lang="en-US" sz="1400" dirty="0" smtClean="0"/>
          </a:p>
          <a:p>
            <a:pPr eaLnBrk="1" hangingPunct="1">
              <a:spcBef>
                <a:spcPts val="0"/>
              </a:spcBef>
            </a:pPr>
            <a:r>
              <a:rPr lang="en-US" sz="1600" dirty="0" smtClean="0"/>
              <a:t>Other issues with developing and conducting HAI research may include </a:t>
            </a:r>
            <a:r>
              <a:rPr lang="en-US" sz="1000" dirty="0" smtClean="0"/>
              <a:t>(Johnson et al., 2002)</a:t>
            </a:r>
            <a:r>
              <a:rPr lang="en-US" sz="1600" dirty="0" smtClean="0"/>
              <a:t>:</a:t>
            </a:r>
          </a:p>
          <a:p>
            <a:pPr lvl="1" eaLnBrk="1" hangingPunct="1">
              <a:spcBef>
                <a:spcPts val="0"/>
              </a:spcBef>
            </a:pPr>
            <a:r>
              <a:rPr lang="en-US" sz="1400" dirty="0" smtClean="0"/>
              <a:t>Gaining access to clinical settings </a:t>
            </a:r>
          </a:p>
          <a:p>
            <a:pPr lvl="1" eaLnBrk="1" hangingPunct="1">
              <a:spcBef>
                <a:spcPts val="0"/>
              </a:spcBef>
            </a:pPr>
            <a:r>
              <a:rPr lang="en-US" sz="1400" dirty="0" smtClean="0"/>
              <a:t>Obtaining IRB approval </a:t>
            </a:r>
          </a:p>
          <a:p>
            <a:pPr lvl="1" eaLnBrk="1" hangingPunct="1">
              <a:spcBef>
                <a:spcPts val="0"/>
              </a:spcBef>
            </a:pPr>
            <a:r>
              <a:rPr lang="en-US" sz="1400" dirty="0" smtClean="0"/>
              <a:t>Effectively managing zoonotic and infection concerns</a:t>
            </a:r>
          </a:p>
          <a:p>
            <a:pPr lvl="1" eaLnBrk="1" hangingPunct="1">
              <a:spcBef>
                <a:spcPts val="0"/>
              </a:spcBef>
            </a:pPr>
            <a:r>
              <a:rPr lang="en-US" sz="1400" dirty="0" smtClean="0"/>
              <a:t>Recruiting and randomly selecting large and diverse study samples</a:t>
            </a:r>
          </a:p>
          <a:p>
            <a:pPr lvl="1" eaLnBrk="1" hangingPunct="1">
              <a:spcBef>
                <a:spcPts val="0"/>
              </a:spcBef>
            </a:pPr>
            <a:r>
              <a:rPr lang="en-US" sz="1400" dirty="0" smtClean="0"/>
              <a:t>Choosing appropriate study instruments</a:t>
            </a:r>
          </a:p>
          <a:p>
            <a:pPr lvl="1" eaLnBrk="1" hangingPunct="1">
              <a:spcBef>
                <a:spcPts val="0"/>
              </a:spcBef>
            </a:pPr>
            <a:r>
              <a:rPr lang="en-US" sz="1400" dirty="0" smtClean="0"/>
              <a:t>Avoiding contamination of study groups and workload burden of staff </a:t>
            </a:r>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23</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ctr"/>
            <a:r>
              <a:rPr lang="en-US" dirty="0" smtClean="0">
                <a:solidFill>
                  <a:srgbClr val="08426D"/>
                </a:solidFill>
              </a:rPr>
              <a:t>Literature Review Implications</a:t>
            </a:r>
          </a:p>
        </p:txBody>
      </p:sp>
      <p:sp>
        <p:nvSpPr>
          <p:cNvPr id="23555" name="Content Placeholder 2"/>
          <p:cNvSpPr>
            <a:spLocks noGrp="1"/>
          </p:cNvSpPr>
          <p:nvPr>
            <p:ph idx="1"/>
          </p:nvPr>
        </p:nvSpPr>
        <p:spPr>
          <a:xfrm>
            <a:off x="341313" y="1314450"/>
            <a:ext cx="4100512" cy="4830763"/>
          </a:xfrm>
        </p:spPr>
        <p:txBody>
          <a:bodyPr/>
          <a:lstStyle/>
          <a:p>
            <a:r>
              <a:rPr lang="en-US" sz="1600" dirty="0" smtClean="0"/>
              <a:t>A vast array of issues affect children with cancer and their families</a:t>
            </a:r>
          </a:p>
          <a:p>
            <a:endParaRPr lang="en-US" sz="1600" dirty="0" smtClean="0"/>
          </a:p>
          <a:p>
            <a:r>
              <a:rPr lang="en-US" sz="1600" dirty="0" smtClean="0"/>
              <a:t>Adjunct therapies are needed to address the complex psychosocial and behavioral issues affecting these patients and their families</a:t>
            </a:r>
          </a:p>
          <a:p>
            <a:endParaRPr lang="en-US" sz="1600" dirty="0" smtClean="0"/>
          </a:p>
          <a:p>
            <a:r>
              <a:rPr lang="en-US" sz="1600" dirty="0" smtClean="0"/>
              <a:t>Animal-assisted therapy provides a viable, innovative, and accessible treatment option for this unique population</a:t>
            </a:r>
          </a:p>
          <a:p>
            <a:endParaRPr lang="en-US" dirty="0" smtClean="0"/>
          </a:p>
          <a:p>
            <a:r>
              <a:rPr lang="en-US" sz="1600" dirty="0" smtClean="0"/>
              <a:t>The CCC study will add to the research base of the pediatric oncology and HAI fields </a:t>
            </a:r>
          </a:p>
        </p:txBody>
      </p:sp>
      <p:sp>
        <p:nvSpPr>
          <p:cNvPr id="23556" name="Slide Number Placeholder 3"/>
          <p:cNvSpPr>
            <a:spLocks noGrp="1"/>
          </p:cNvSpPr>
          <p:nvPr>
            <p:ph type="sldNum" sz="quarter" idx="11"/>
          </p:nvPr>
        </p:nvSpPr>
        <p:spPr>
          <a:noFill/>
        </p:spPr>
        <p:txBody>
          <a:bodyPr/>
          <a:lstStyle/>
          <a:p>
            <a:pPr fontAlgn="base">
              <a:spcBef>
                <a:spcPct val="0"/>
              </a:spcBef>
              <a:spcAft>
                <a:spcPct val="0"/>
              </a:spcAft>
            </a:pPr>
            <a:fld id="{577CC62C-DEED-4B58-A054-195D6F79D76E}" type="slidenum">
              <a:rPr lang="en-US" smtClean="0"/>
              <a:pPr fontAlgn="base">
                <a:spcBef>
                  <a:spcPct val="0"/>
                </a:spcBef>
                <a:spcAft>
                  <a:spcPct val="0"/>
                </a:spcAft>
              </a:pPr>
              <a:t>24</a:t>
            </a:fld>
            <a:endParaRPr lang="en-US" dirty="0" smtClean="0"/>
          </a:p>
        </p:txBody>
      </p:sp>
      <p:pic>
        <p:nvPicPr>
          <p:cNvPr id="23557" name="Picture 4" descr="Pfizerlogo-white.png"/>
          <p:cNvPicPr>
            <a:picLocks noChangeAspect="1"/>
          </p:cNvPicPr>
          <p:nvPr/>
        </p:nvPicPr>
        <p:blipFill>
          <a:blip r:embed="rId3"/>
          <a:srcRect/>
          <a:stretch>
            <a:fillRect/>
          </a:stretch>
        </p:blipFill>
        <p:spPr bwMode="auto">
          <a:xfrm>
            <a:off x="123825" y="0"/>
            <a:ext cx="1704975" cy="373063"/>
          </a:xfrm>
          <a:prstGeom prst="rect">
            <a:avLst/>
          </a:prstGeom>
          <a:noFill/>
          <a:ln w="9525">
            <a:noFill/>
            <a:miter lim="800000"/>
            <a:headEnd/>
            <a:tailEnd/>
          </a:ln>
        </p:spPr>
      </p:pic>
      <p:pic>
        <p:nvPicPr>
          <p:cNvPr id="8" name="Picture 8" descr="WINNER_GP_lites_roberta"/>
          <p:cNvPicPr>
            <a:picLocks noChangeAspect="1" noChangeArrowheads="1"/>
          </p:cNvPicPr>
          <p:nvPr/>
        </p:nvPicPr>
        <p:blipFill>
          <a:blip r:embed="rId4"/>
          <a:srcRect l="22652"/>
          <a:stretch>
            <a:fillRect/>
          </a:stretch>
        </p:blipFill>
        <p:spPr bwMode="auto">
          <a:xfrm>
            <a:off x="4690304" y="1682197"/>
            <a:ext cx="3969992" cy="3629268"/>
          </a:xfrm>
          <a:prstGeom prst="rect">
            <a:avLst/>
          </a:prstGeom>
          <a:noFill/>
          <a:ln w="9525">
            <a:noFill/>
            <a:miter lim="800000"/>
            <a:headEnd/>
            <a:tailEnd/>
          </a:ln>
        </p:spPr>
      </p:pic>
    </p:spTree>
  </p:cSld>
  <p:clrMapOvr>
    <a:masterClrMapping/>
  </p:clrMapOvr>
  <p:transition spd="slow" advClick="0" advTm="1000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481" y="510999"/>
            <a:ext cx="7546671" cy="1223208"/>
          </a:xfrm>
        </p:spPr>
        <p:txBody>
          <a:bodyPr/>
          <a:lstStyle/>
          <a:p>
            <a:pPr algn="ctr"/>
            <a:r>
              <a:rPr lang="en-US" sz="2400" dirty="0" smtClean="0">
                <a:solidFill>
                  <a:srgbClr val="08426D"/>
                </a:solidFill>
              </a:rPr>
              <a:t>For more information, visit </a:t>
            </a:r>
            <a:r>
              <a:rPr lang="en-US" sz="2400" dirty="0" smtClean="0">
                <a:solidFill>
                  <a:srgbClr val="08426D"/>
                </a:solidFill>
                <a:hlinkClick r:id="rId3"/>
              </a:rPr>
              <a:t>www.americanhumane.org</a:t>
            </a:r>
            <a:r>
              <a:rPr lang="en-US" sz="2400" dirty="0" smtClean="0">
                <a:solidFill>
                  <a:srgbClr val="08426D"/>
                </a:solidFill>
              </a:rPr>
              <a:t> </a:t>
            </a:r>
            <a:endParaRPr lang="en-US" sz="2400" dirty="0">
              <a:solidFill>
                <a:srgbClr val="08426D"/>
              </a:solidFill>
            </a:endParaRPr>
          </a:p>
        </p:txBody>
      </p:sp>
      <p:sp>
        <p:nvSpPr>
          <p:cNvPr id="3" name="Content Placeholder 2"/>
          <p:cNvSpPr>
            <a:spLocks noGrp="1"/>
          </p:cNvSpPr>
          <p:nvPr>
            <p:ph idx="1"/>
          </p:nvPr>
        </p:nvSpPr>
        <p:spPr>
          <a:xfrm>
            <a:off x="819807" y="1734207"/>
            <a:ext cx="7462345" cy="4061001"/>
          </a:xfrm>
        </p:spPr>
        <p:txBody>
          <a:bodyPr/>
          <a:lstStyle/>
          <a:p>
            <a:pPr>
              <a:spcAft>
                <a:spcPts val="1200"/>
              </a:spcAft>
              <a:buNone/>
            </a:pPr>
            <a:r>
              <a:rPr lang="en-US" dirty="0" smtClean="0"/>
              <a:t>Contact:</a:t>
            </a:r>
          </a:p>
          <a:p>
            <a:pPr>
              <a:spcBef>
                <a:spcPct val="0"/>
              </a:spcBef>
              <a:buFontTx/>
              <a:buNone/>
            </a:pPr>
            <a:r>
              <a:rPr lang="en-US" sz="1400" b="1" dirty="0" smtClean="0"/>
              <a:t>Molly Jenkins, M.S.W.</a:t>
            </a:r>
          </a:p>
          <a:p>
            <a:pPr>
              <a:spcBef>
                <a:spcPct val="0"/>
              </a:spcBef>
              <a:buFontTx/>
              <a:buNone/>
            </a:pPr>
            <a:r>
              <a:rPr lang="en-US" sz="1400" dirty="0" smtClean="0"/>
              <a:t>Research Analyst</a:t>
            </a:r>
          </a:p>
          <a:p>
            <a:pPr>
              <a:spcBef>
                <a:spcPct val="0"/>
              </a:spcBef>
              <a:buFontTx/>
              <a:buNone/>
            </a:pPr>
            <a:r>
              <a:rPr lang="en-US" sz="1400" dirty="0" smtClean="0"/>
              <a:t>American Humane Association</a:t>
            </a:r>
          </a:p>
          <a:p>
            <a:pPr>
              <a:spcBef>
                <a:spcPct val="0"/>
              </a:spcBef>
              <a:buFontTx/>
              <a:buNone/>
            </a:pPr>
            <a:r>
              <a:rPr lang="en-US" sz="1400" dirty="0" smtClean="0"/>
              <a:t>Email:  </a:t>
            </a:r>
            <a:r>
              <a:rPr lang="en-US" sz="1400" dirty="0" smtClean="0">
                <a:hlinkClick r:id="rId4"/>
              </a:rPr>
              <a:t>molly.jenkins@americanhumane.org</a:t>
            </a:r>
            <a:r>
              <a:rPr lang="en-US" sz="1400" dirty="0" smtClean="0"/>
              <a:t> </a:t>
            </a:r>
          </a:p>
          <a:p>
            <a:pPr>
              <a:spcBef>
                <a:spcPct val="0"/>
              </a:spcBef>
              <a:buFontTx/>
              <a:buNone/>
            </a:pPr>
            <a:r>
              <a:rPr lang="en-US" sz="1400" dirty="0" smtClean="0"/>
              <a:t>Phone:  303-925-9451</a:t>
            </a:r>
          </a:p>
          <a:p>
            <a:pPr>
              <a:spcBef>
                <a:spcPct val="0"/>
              </a:spcBef>
              <a:buFontTx/>
              <a:buNone/>
            </a:pPr>
            <a:endParaRPr lang="en-US" sz="1400" dirty="0" smtClean="0"/>
          </a:p>
          <a:p>
            <a:pPr>
              <a:spcBef>
                <a:spcPct val="0"/>
              </a:spcBef>
              <a:buFontTx/>
              <a:buNone/>
            </a:pPr>
            <a:r>
              <a:rPr lang="en-US" sz="1400" b="1" dirty="0" smtClean="0"/>
              <a:t>Ashleigh Ruehrdanz</a:t>
            </a:r>
          </a:p>
          <a:p>
            <a:pPr>
              <a:spcBef>
                <a:spcPct val="0"/>
              </a:spcBef>
              <a:buFontTx/>
              <a:buNone/>
            </a:pPr>
            <a:r>
              <a:rPr lang="en-US" sz="1400" dirty="0" smtClean="0"/>
              <a:t>Research Assistant &amp; IRB Administrator</a:t>
            </a:r>
          </a:p>
          <a:p>
            <a:pPr>
              <a:spcBef>
                <a:spcPct val="0"/>
              </a:spcBef>
              <a:buFontTx/>
              <a:buNone/>
            </a:pPr>
            <a:r>
              <a:rPr lang="en-US" sz="1400" dirty="0" smtClean="0"/>
              <a:t>American Humane Association</a:t>
            </a:r>
          </a:p>
          <a:p>
            <a:pPr>
              <a:spcBef>
                <a:spcPct val="0"/>
              </a:spcBef>
              <a:buFontTx/>
              <a:buNone/>
            </a:pPr>
            <a:r>
              <a:rPr lang="en-US" sz="1400" dirty="0" smtClean="0"/>
              <a:t>Email:  </a:t>
            </a:r>
            <a:r>
              <a:rPr lang="en-US" sz="1400" dirty="0" smtClean="0">
                <a:hlinkClick r:id="rId5"/>
              </a:rPr>
              <a:t>ashleighr@americanhumane.org</a:t>
            </a:r>
            <a:r>
              <a:rPr lang="en-US" sz="1400" dirty="0" smtClean="0"/>
              <a:t> </a:t>
            </a:r>
          </a:p>
          <a:p>
            <a:pPr>
              <a:spcBef>
                <a:spcPct val="0"/>
              </a:spcBef>
              <a:buFontTx/>
              <a:buNone/>
            </a:pPr>
            <a:r>
              <a:rPr lang="en-US" sz="1400" dirty="0" smtClean="0"/>
              <a:t>Phone:  303-925-9409</a:t>
            </a:r>
          </a:p>
          <a:p>
            <a:pPr>
              <a:spcBef>
                <a:spcPct val="0"/>
              </a:spcBef>
              <a:buFontTx/>
              <a:buNone/>
            </a:pPr>
            <a:endParaRPr lang="en-US" sz="1400" b="1" dirty="0" smtClean="0"/>
          </a:p>
          <a:p>
            <a:pPr>
              <a:spcBef>
                <a:spcPct val="0"/>
              </a:spcBef>
              <a:buFontTx/>
              <a:buNone/>
            </a:pPr>
            <a:r>
              <a:rPr lang="en-US" sz="1400" b="1" dirty="0" smtClean="0"/>
              <a:t>John Fluke, Ph.D.</a:t>
            </a:r>
          </a:p>
          <a:p>
            <a:pPr>
              <a:spcBef>
                <a:spcPct val="0"/>
              </a:spcBef>
              <a:buFontTx/>
              <a:buNone/>
            </a:pPr>
            <a:r>
              <a:rPr lang="en-US" sz="1400" dirty="0" smtClean="0"/>
              <a:t>Principal Investigator </a:t>
            </a:r>
          </a:p>
          <a:p>
            <a:pPr>
              <a:spcBef>
                <a:spcPct val="0"/>
              </a:spcBef>
              <a:buFontTx/>
              <a:buNone/>
            </a:pPr>
            <a:r>
              <a:rPr lang="en-US" sz="1400" dirty="0" smtClean="0"/>
              <a:t>Vice President, Child Protection Research Center</a:t>
            </a:r>
          </a:p>
          <a:p>
            <a:pPr>
              <a:spcBef>
                <a:spcPct val="0"/>
              </a:spcBef>
              <a:buFontTx/>
              <a:buNone/>
            </a:pPr>
            <a:r>
              <a:rPr lang="en-US" sz="1400" dirty="0" smtClean="0"/>
              <a:t>American Humane Association</a:t>
            </a:r>
          </a:p>
          <a:p>
            <a:pPr>
              <a:spcBef>
                <a:spcPct val="0"/>
              </a:spcBef>
              <a:buFontTx/>
              <a:buNone/>
            </a:pPr>
            <a:r>
              <a:rPr lang="en-US" sz="1400" dirty="0" smtClean="0"/>
              <a:t>Email:  </a:t>
            </a:r>
            <a:r>
              <a:rPr lang="en-US" sz="1400" dirty="0" smtClean="0">
                <a:hlinkClick r:id="rId6"/>
              </a:rPr>
              <a:t>johnf@americanhumane.org</a:t>
            </a:r>
            <a:endParaRPr lang="en-US" sz="1400" dirty="0" smtClean="0"/>
          </a:p>
          <a:p>
            <a:pPr>
              <a:spcBef>
                <a:spcPct val="0"/>
              </a:spcBef>
              <a:buFontTx/>
              <a:buNone/>
            </a:pPr>
            <a:r>
              <a:rPr lang="en-US" sz="1400" dirty="0" smtClean="0"/>
              <a:t>Phone:  720-873-6793</a:t>
            </a:r>
          </a:p>
          <a:p>
            <a:pPr>
              <a:spcAft>
                <a:spcPts val="1200"/>
              </a:spcAft>
              <a:buNone/>
            </a:pPr>
            <a:endParaRPr lang="en-US" dirty="0" smtClean="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25</a:t>
            </a:fld>
            <a:endParaRPr lang="en-US" dirty="0"/>
          </a:p>
        </p:txBody>
      </p:sp>
      <p:pic>
        <p:nvPicPr>
          <p:cNvPr id="6" name="Picture 5" descr="Pfizerlogo-white.png"/>
          <p:cNvPicPr>
            <a:picLocks noChangeAspect="1"/>
          </p:cNvPicPr>
          <p:nvPr/>
        </p:nvPicPr>
        <p:blipFill>
          <a:blip r:embed="rId7"/>
          <a:stretch>
            <a:fillRect/>
          </a:stretch>
        </p:blipFill>
        <p:spPr>
          <a:xfrm>
            <a:off x="123863" y="0"/>
            <a:ext cx="1704975" cy="372611"/>
          </a:xfrm>
          <a:prstGeom prst="rect">
            <a:avLst/>
          </a:prstGeom>
        </p:spPr>
      </p:pic>
    </p:spTree>
  </p:cSld>
  <p:clrMapOvr>
    <a:masterClrMapping/>
  </p:clrMapOvr>
  <p:transition spd="slow" advClick="0" advTm="15000">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References </a:t>
            </a:r>
            <a:endParaRPr lang="en-US" dirty="0">
              <a:solidFill>
                <a:srgbClr val="08426D"/>
              </a:solidFill>
            </a:endParaRPr>
          </a:p>
        </p:txBody>
      </p:sp>
      <p:sp>
        <p:nvSpPr>
          <p:cNvPr id="3" name="Content Placeholder 2"/>
          <p:cNvSpPr>
            <a:spLocks noGrp="1"/>
          </p:cNvSpPr>
          <p:nvPr>
            <p:ph idx="1"/>
          </p:nvPr>
        </p:nvSpPr>
        <p:spPr>
          <a:xfrm>
            <a:off x="762000" y="1173163"/>
            <a:ext cx="7543800" cy="5088489"/>
          </a:xfrm>
        </p:spPr>
        <p:txBody>
          <a:bodyPr/>
          <a:lstStyle/>
          <a:p>
            <a:r>
              <a:rPr lang="en-US" sz="1000" dirty="0" smtClean="0"/>
              <a:t>Al-Gamal, E., &amp; Long, T. (2010). Anticipatory grieving among parents living with a child with cancer. </a:t>
            </a:r>
            <a:r>
              <a:rPr lang="en-US" sz="1000" i="1" dirty="0" smtClean="0"/>
              <a:t>Journal of Advanced</a:t>
            </a:r>
            <a:r>
              <a:rPr lang="en-US" sz="1000" dirty="0" smtClean="0"/>
              <a:t> </a:t>
            </a:r>
            <a:r>
              <a:rPr lang="en-US" sz="1000" i="1" dirty="0" smtClean="0"/>
              <a:t>Nursing, 66</a:t>
            </a:r>
            <a:r>
              <a:rPr lang="en-US" sz="1000" dirty="0" smtClean="0"/>
              <a:t>(9), 1980-1990.  </a:t>
            </a:r>
          </a:p>
          <a:p>
            <a:r>
              <a:rPr lang="en-US" sz="1000" dirty="0" smtClean="0"/>
              <a:t>Bardill, N., &amp; Hutchinson, S. (1997). Animal-assisted therapy with hospitalized adolescents. </a:t>
            </a:r>
            <a:r>
              <a:rPr lang="en-US" sz="1000" i="1" dirty="0" smtClean="0"/>
              <a:t>Journal of Child and Adolescent Psychiatric Nursing, 10</a:t>
            </a:r>
            <a:r>
              <a:rPr lang="en-US" sz="1000" dirty="0" smtClean="0"/>
              <a:t>(1), 17-24.  </a:t>
            </a:r>
          </a:p>
          <a:p>
            <a:r>
              <a:rPr lang="en-US" sz="1000" dirty="0" smtClean="0"/>
              <a:t>Best, M., Streisand, R., Catania, L., &amp; Kazak, A.E. (2001). Parental distress during pediatric leukemia and posttraumatic stress symptoms (PTSS) after treatment ends. </a:t>
            </a:r>
            <a:r>
              <a:rPr lang="en-US" sz="1000" i="1" dirty="0" smtClean="0"/>
              <a:t>Journal of Pediatric Psychology, 26</a:t>
            </a:r>
            <a:r>
              <a:rPr lang="en-US" sz="1000" dirty="0" smtClean="0"/>
              <a:t>, 299-307. </a:t>
            </a:r>
          </a:p>
          <a:p>
            <a:r>
              <a:rPr lang="en-US" sz="1000" dirty="0" smtClean="0"/>
              <a:t>Campbell, L. K., Scaduto, M., Van Slyke, D., Niarhos, F., Whitlock, J. A., &amp; Compas, B. E. (2008). Executive function, coping, and behavior in survivors of childhood Acute Lymphocytic Leukemia. Journal of Pediatric Psychology, 34(3), 317-327.</a:t>
            </a:r>
          </a:p>
          <a:p>
            <a:r>
              <a:rPr lang="en-US" sz="1000" dirty="0" smtClean="0"/>
              <a:t>Caprilli, S., &amp; Messeri, A. (2006). Animal-assisted activity at A. Meyer Children’s Hospital: A pilot study. </a:t>
            </a:r>
            <a:r>
              <a:rPr lang="en-US" sz="1000" i="1" dirty="0" smtClean="0"/>
              <a:t>Evidence-Based Complementary and Alternative Medicine, 3</a:t>
            </a:r>
            <a:r>
              <a:rPr lang="en-US" sz="1000" dirty="0" smtClean="0"/>
              <a:t>(3), 379-383.</a:t>
            </a:r>
          </a:p>
          <a:p>
            <a:r>
              <a:rPr lang="en-US" sz="1000" dirty="0" smtClean="0"/>
              <a:t>Children’s Cancer Research Fund (CCRF). (2009). </a:t>
            </a:r>
            <a:r>
              <a:rPr lang="en-US" sz="1000" i="1" dirty="0" smtClean="0"/>
              <a:t>Understanding childhood cancer: Understanding acute lymphoblastic leukemia (ALL). </a:t>
            </a:r>
            <a:r>
              <a:rPr lang="en-US" sz="1000" dirty="0" smtClean="0"/>
              <a:t>Retrieved from </a:t>
            </a:r>
            <a:r>
              <a:rPr lang="en-US" sz="1000" dirty="0" smtClean="0">
                <a:hlinkClick r:id="rId2"/>
              </a:rPr>
              <a:t>http://www.childrenscancer.org/learning-center/understanding-childhood-cancer/understanding-acute-lymphoblastic-leukemia.html</a:t>
            </a:r>
            <a:endParaRPr lang="en-US" sz="1000" dirty="0" smtClean="0"/>
          </a:p>
          <a:p>
            <a:r>
              <a:rPr lang="en-US" sz="1000" dirty="0" smtClean="0"/>
              <a:t>Children’s Oncology Group. (2011). </a:t>
            </a:r>
            <a:r>
              <a:rPr lang="en-US" sz="1000" i="1" dirty="0" smtClean="0"/>
              <a:t>What is cancer? </a:t>
            </a:r>
            <a:r>
              <a:rPr lang="en-US" sz="1000" dirty="0" smtClean="0"/>
              <a:t>Retrieved from </a:t>
            </a:r>
            <a:r>
              <a:rPr lang="en-US" sz="1000" dirty="0" smtClean="0">
                <a:hlinkClick r:id="rId3"/>
              </a:rPr>
              <a:t>http://www.curesearch.org/ArticleView2.aspx?id=8507&amp;l=8634</a:t>
            </a:r>
            <a:endParaRPr lang="en-US" sz="1000" dirty="0" smtClean="0"/>
          </a:p>
          <a:p>
            <a:r>
              <a:rPr lang="en-US" sz="1000" dirty="0" smtClean="0"/>
              <a:t>Coleman, K.J., Rosenberg, D.E., Conway, T.L., Sallis, J.F., Saelens, B.E., Frank, L.D., et al. (2008). Physical activity, weight status, and neighborhood characteristics of dog walkers. </a:t>
            </a:r>
            <a:r>
              <a:rPr lang="en-US" sz="1000" i="1" dirty="0" smtClean="0"/>
              <a:t>Preventive Medicine, 47</a:t>
            </a:r>
            <a:r>
              <a:rPr lang="en-US" sz="1000" dirty="0" smtClean="0"/>
              <a:t>, 309-312.</a:t>
            </a:r>
          </a:p>
          <a:p>
            <a:r>
              <a:rPr lang="en-US" sz="1000" dirty="0" smtClean="0"/>
              <a:t>da Sliva, F.M., Jacob, E., &amp; Nascimento, L.C. (2010). Impact of childhood cancer on parents’ relationships: An integrative review. </a:t>
            </a:r>
            <a:r>
              <a:rPr lang="en-US" sz="1000" i="1" dirty="0" smtClean="0"/>
              <a:t>Journal of Nursing Scholarship, 42</a:t>
            </a:r>
            <a:r>
              <a:rPr lang="en-US" sz="1000" dirty="0" smtClean="0"/>
              <a:t>(3), 250-261. </a:t>
            </a:r>
          </a:p>
          <a:p>
            <a:r>
              <a:rPr lang="en-US" sz="1000" dirty="0" smtClean="0"/>
              <a:t>Fine, A.H. (2010). Incorporating animal-assisted therapy into psychotherapy: guidelines and suggestions for therapists. In A.H. Fine (Ed.), </a:t>
            </a:r>
            <a:r>
              <a:rPr lang="en-US" sz="1000" i="1" dirty="0" smtClean="0"/>
              <a:t>Animal-Assisted Therapy: Theoretical Foundations and Guidelines for Practice</a:t>
            </a:r>
            <a:r>
              <a:rPr lang="en-US" sz="1000" dirty="0" smtClean="0"/>
              <a:t> (3</a:t>
            </a:r>
            <a:r>
              <a:rPr lang="en-US" sz="1000" baseline="30000" dirty="0" smtClean="0"/>
              <a:t>rd</a:t>
            </a:r>
            <a:r>
              <a:rPr lang="en-US" sz="1000" dirty="0" smtClean="0"/>
              <a:t> ed.). (pp. 169-191). San Diego, CA: Elsevier. </a:t>
            </a:r>
          </a:p>
          <a:p>
            <a:r>
              <a:rPr lang="en-US" sz="1000" dirty="0" smtClean="0"/>
              <a:t>Fawcett, N.R., &amp; Gullone, E. (2001). Cute and cuddly and a whole lot more? A call for empirical investigation into the therapeutic benefits of human-animal interaction for children. </a:t>
            </a:r>
            <a:r>
              <a:rPr lang="en-US" sz="1000" i="1" dirty="0" smtClean="0"/>
              <a:t>Behaviour Change, 18</a:t>
            </a:r>
            <a:r>
              <a:rPr lang="en-US" sz="1000" dirty="0" smtClean="0"/>
              <a:t>(2), 124-133. </a:t>
            </a:r>
          </a:p>
          <a:p>
            <a:r>
              <a:rPr lang="en-US" sz="1000" dirty="0" smtClean="0"/>
              <a:t>Fotiadou, M., Barlow, J.H., Powell, L.A., &amp; Langton, H. (2008). Optimism and psychological well-being among parents of children with cancer: an exploratory study. </a:t>
            </a:r>
            <a:r>
              <a:rPr lang="en-US" sz="1000" i="1" dirty="0" smtClean="0"/>
              <a:t>Psycho-Oncology, 17</a:t>
            </a:r>
            <a:r>
              <a:rPr lang="en-US" sz="1000" dirty="0" smtClean="0"/>
              <a:t>, 401-409. </a:t>
            </a:r>
          </a:p>
          <a:p>
            <a:r>
              <a:rPr lang="en-US" sz="1000" dirty="0" smtClean="0"/>
              <a:t>Friedmann, E., Son, Heesook, &amp; Tsai C. (2010). The animal/human bond: health and wellness. In A.H. Fine (Ed.), </a:t>
            </a:r>
            <a:r>
              <a:rPr lang="en-US" sz="1000" i="1" dirty="0" smtClean="0"/>
              <a:t>Handbook on Animal-Assisted Therapy: Theoretical Foundations and Guidelines for Practice </a:t>
            </a:r>
            <a:r>
              <a:rPr lang="en-US" sz="1000" dirty="0" smtClean="0"/>
              <a:t>(3</a:t>
            </a:r>
            <a:r>
              <a:rPr lang="en-US" sz="1000" baseline="30000" dirty="0" smtClean="0"/>
              <a:t>rd</a:t>
            </a:r>
            <a:r>
              <a:rPr lang="en-US" sz="1000" dirty="0" smtClean="0"/>
              <a:t> ed., pp. 85-107). San Diego, CA: Elsevier Inc.</a:t>
            </a:r>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pPr>
              <a:buNone/>
            </a:pPr>
            <a:endParaRPr lang="en-US" sz="1200" dirty="0" smtClean="0"/>
          </a:p>
          <a:p>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26</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References </a:t>
            </a:r>
            <a:endParaRPr lang="en-US" dirty="0"/>
          </a:p>
        </p:txBody>
      </p:sp>
      <p:sp>
        <p:nvSpPr>
          <p:cNvPr id="3" name="Content Placeholder 2"/>
          <p:cNvSpPr>
            <a:spLocks noGrp="1"/>
          </p:cNvSpPr>
          <p:nvPr>
            <p:ph idx="1"/>
          </p:nvPr>
        </p:nvSpPr>
        <p:spPr>
          <a:xfrm>
            <a:off x="762000" y="1341783"/>
            <a:ext cx="7543800" cy="4830763"/>
          </a:xfrm>
        </p:spPr>
        <p:txBody>
          <a:bodyPr/>
          <a:lstStyle/>
          <a:p>
            <a:r>
              <a:rPr lang="en-US" sz="1000" dirty="0" smtClean="0"/>
              <a:t>Griffin</a:t>
            </a:r>
            <a:r>
              <a:rPr lang="en-US" sz="1000" dirty="0" smtClean="0"/>
              <a:t>, J. A., McCune, S., Maholmes, V., &amp; Hurley, K. J. (2011). Scientific research on human-animal interaction: A framework for future studies. In McCardle, P., McCune, S., Griffin, J.A., Esposito, L. &amp; Freund, L.S. (Eds.), </a:t>
            </a:r>
            <a:r>
              <a:rPr lang="en-US" sz="1000" i="1" dirty="0" smtClean="0"/>
              <a:t>Animals in Our Lives: Human-Animal Interaction in Family, Community, and Therapeutic Settings. </a:t>
            </a:r>
            <a:r>
              <a:rPr lang="en-US" sz="1000" dirty="0" smtClean="0"/>
              <a:t>Baltimore, MD: Paul H. Brookes Publishing Co. </a:t>
            </a:r>
          </a:p>
          <a:p>
            <a:pPr>
              <a:buFont typeface="Arial" pitchFamily="34" charset="0"/>
              <a:buChar char="•"/>
            </a:pPr>
            <a:r>
              <a:rPr lang="en-US" sz="1000" dirty="0" smtClean="0"/>
              <a:t>Han, H.R. (2003). Korean mothers’ psychosocial adjustment to their children’s cancer. </a:t>
            </a:r>
            <a:r>
              <a:rPr lang="en-US" sz="1000" i="1" dirty="0" smtClean="0"/>
              <a:t>Journal of Advanced Nursing, 44</a:t>
            </a:r>
            <a:r>
              <a:rPr lang="en-US" sz="1000" dirty="0" smtClean="0"/>
              <a:t>(5), 499–506.  </a:t>
            </a:r>
          </a:p>
          <a:p>
            <a:pPr>
              <a:buFont typeface="Arial" pitchFamily="34" charset="0"/>
              <a:buChar char="•"/>
            </a:pPr>
            <a:r>
              <a:rPr lang="en-US" sz="1000" dirty="0" smtClean="0"/>
              <a:t>Hansen, K.M., Messenger, C.J., Baun, M., &amp; Megel, M.E. (1999). Companion animals alleviating distress in children. </a:t>
            </a:r>
            <a:r>
              <a:rPr lang="en-US" sz="1000" i="1" dirty="0" smtClean="0"/>
              <a:t>Anthrozoos, 12</a:t>
            </a:r>
            <a:r>
              <a:rPr lang="en-US" sz="1000" dirty="0" smtClean="0"/>
              <a:t>, 142-148.</a:t>
            </a:r>
          </a:p>
          <a:p>
            <a:pPr>
              <a:buFont typeface="Arial" pitchFamily="34" charset="0"/>
              <a:buChar char="•"/>
            </a:pPr>
            <a:r>
              <a:rPr lang="en-US" sz="1000" dirty="0" smtClean="0"/>
              <a:t>Havener, L., Gentes, L., Thaler, B., Megel, M.E., Baun, M.M., Driscoll, F.A. et al. (2001). The effects of a companion animal on distress in children undergoing dental procedures. </a:t>
            </a:r>
            <a:r>
              <a:rPr lang="en-US" sz="1000" i="1" dirty="0" smtClean="0"/>
              <a:t>Issues in Comprehensive Pediatric Nursing, 24</a:t>
            </a:r>
            <a:r>
              <a:rPr lang="en-US" sz="1000" dirty="0" smtClean="0"/>
              <a:t>, 137-152.</a:t>
            </a:r>
          </a:p>
          <a:p>
            <a:pPr>
              <a:buFont typeface="Arial" pitchFamily="34" charset="0"/>
              <a:buChar char="•"/>
            </a:pPr>
            <a:r>
              <a:rPr lang="en-US" sz="1000" dirty="0" smtClean="0"/>
              <a:t>Henning, J., &amp; Fritz, G. K. (1983). School reentry in childhood cancer. </a:t>
            </a:r>
            <a:r>
              <a:rPr lang="en-US" sz="1000" i="1" dirty="0" smtClean="0"/>
              <a:t>Childhood Cancer, 24</a:t>
            </a:r>
            <a:r>
              <a:rPr lang="en-US" sz="1000" dirty="0" smtClean="0"/>
              <a:t>(3), 261-269. </a:t>
            </a:r>
          </a:p>
          <a:p>
            <a:pPr>
              <a:buFont typeface="Arial" pitchFamily="34" charset="0"/>
              <a:buChar char="•"/>
            </a:pPr>
            <a:r>
              <a:rPr lang="en-US" sz="1000" dirty="0" smtClean="0"/>
              <a:t>Hines, L., &amp; Fredrickson, M. (2008). Perspectives in animal assisted therapy and activities. In C. Wilson &amp; D. Turner (Eds.), </a:t>
            </a:r>
            <a:r>
              <a:rPr lang="en-US" sz="1000" i="1" dirty="0" smtClean="0"/>
              <a:t>Companion animals in human health</a:t>
            </a:r>
            <a:r>
              <a:rPr lang="en-US" sz="1000" dirty="0" smtClean="0"/>
              <a:t>. Thousand Oaks, CA: Sage.</a:t>
            </a:r>
          </a:p>
          <a:p>
            <a:pPr>
              <a:buFont typeface="Arial" pitchFamily="34" charset="0"/>
              <a:buChar char="•"/>
            </a:pPr>
            <a:r>
              <a:rPr lang="en-US" sz="1000" dirty="0" smtClean="0"/>
              <a:t>Hoekstra-Weebers, J.E.H.M., Jaspers, J.P.C., Kamps, W.A., and Klip, E.C. (1998). Gender differences in psychological adaptation and coping in parents of pediatric cancer patients. </a:t>
            </a:r>
            <a:r>
              <a:rPr lang="en-US" sz="1000" i="1" dirty="0" smtClean="0"/>
              <a:t>Psycho-Oncology, 7</a:t>
            </a:r>
            <a:r>
              <a:rPr lang="en-US" sz="1000" dirty="0" smtClean="0"/>
              <a:t>, 26-36. </a:t>
            </a:r>
          </a:p>
          <a:p>
            <a:pPr>
              <a:buFont typeface="Arial" pitchFamily="34" charset="0"/>
              <a:buChar char="•"/>
            </a:pPr>
            <a:r>
              <a:rPr lang="en-US" sz="1000" dirty="0" smtClean="0"/>
              <a:t>Howlader N., Noone, A.M., Krapcho, M., Neyman, N., Aminou, R., Waldron, W., Altekruse, S.F., Kosary, C.L., Ruhl, J., Tatalovich, Z., Cho, H., Mariotto, A., Eisner, M.P., Lewis, D.R., Chen, H.S., Feuer, E.J., Cronin, K.A., Edwards, B.K. (Eds.). </a:t>
            </a:r>
            <a:r>
              <a:rPr lang="en-US" sz="1000" i="1" dirty="0" smtClean="0"/>
              <a:t>SEER Cancer Statistics Review, 1975-2008, National Cancer Institute</a:t>
            </a:r>
            <a:r>
              <a:rPr lang="en-US" sz="1000" dirty="0" smtClean="0"/>
              <a:t>. Bethesda, MD. Retrieved from </a:t>
            </a:r>
            <a:r>
              <a:rPr lang="en-US" sz="1000" dirty="0" smtClean="0">
                <a:hlinkClick r:id="rId2"/>
              </a:rPr>
              <a:t>http://seer.cancer.gov/csr/1975_2008/</a:t>
            </a:r>
            <a:endParaRPr lang="en-US" sz="1000" dirty="0" smtClean="0"/>
          </a:p>
          <a:p>
            <a:pPr>
              <a:buFont typeface="Arial" pitchFamily="34" charset="0"/>
              <a:buChar char="•"/>
            </a:pPr>
            <a:r>
              <a:rPr lang="en-US" sz="1000" dirty="0" smtClean="0"/>
              <a:t>Johnson, R.A., Odendaal, S.J.J., Meadows, R.L. (2002). Animal-assisted intervention research: Issues and answers. </a:t>
            </a:r>
            <a:r>
              <a:rPr lang="en-US" sz="1000" i="1" dirty="0" smtClean="0"/>
              <a:t>Western Journal of Nursing Research, 24(4), 422-440.</a:t>
            </a:r>
          </a:p>
          <a:p>
            <a:pPr>
              <a:buFont typeface="Arial" pitchFamily="34" charset="0"/>
              <a:buChar char="•"/>
            </a:pPr>
            <a:r>
              <a:rPr lang="en-US" sz="1000" dirty="0" smtClean="0"/>
              <a:t>Kale, M. (1992). At risk: Working with animals to create a new self-image. </a:t>
            </a:r>
            <a:r>
              <a:rPr lang="es-MX" sz="1000" i="1" dirty="0" smtClean="0"/>
              <a:t>InterActions 10</a:t>
            </a:r>
            <a:r>
              <a:rPr lang="es-MX" sz="1000" dirty="0" smtClean="0"/>
              <a:t>(4), 6-9. </a:t>
            </a:r>
          </a:p>
          <a:p>
            <a:pPr>
              <a:buFont typeface="Arial" pitchFamily="34" charset="0"/>
              <a:buChar char="•"/>
            </a:pPr>
            <a:r>
              <a:rPr lang="es-MX" sz="1000" dirty="0" smtClean="0"/>
              <a:t>Kamibeppu, K., Sato, I., Honda, M., Ozono, S., Sakamoto, N., Iwai, T., Okamura, J., Asami, K., Maeda, N., </a:t>
            </a:r>
            <a:r>
              <a:rPr lang="en-US" sz="1000" dirty="0" smtClean="0"/>
              <a:t>Inada, H., Kakee, N., Horibe, K., &amp; Ishida, Y. (2010). Mental health among young adult survivors of childhood cancer and their siblings including posttraumatic growth. </a:t>
            </a:r>
            <a:r>
              <a:rPr lang="en-US" sz="1000" i="1" dirty="0" smtClean="0"/>
              <a:t>Journal of Cancer</a:t>
            </a:r>
            <a:r>
              <a:rPr lang="en-US" sz="1000" dirty="0" smtClean="0"/>
              <a:t> </a:t>
            </a:r>
            <a:r>
              <a:rPr lang="en-US" sz="1000" i="1" dirty="0" smtClean="0"/>
              <a:t>Survivorship Research and Practice, 4</a:t>
            </a:r>
            <a:r>
              <a:rPr lang="en-US" sz="1000" dirty="0" smtClean="0"/>
              <a:t>(4), 303-312. </a:t>
            </a:r>
            <a:endParaRPr lang="en-US" sz="1000" dirty="0" smtClean="0"/>
          </a:p>
          <a:p>
            <a:pPr>
              <a:buFont typeface="Arial" pitchFamily="34" charset="0"/>
              <a:buChar char="•"/>
            </a:pPr>
            <a:r>
              <a:rPr lang="en-US" sz="1000" dirty="0" smtClean="0"/>
              <a:t>Kaminski, M., Pellino, T., &amp; Wish, J. (2002). Play and pets: The physical and emotional impact of child-life and pet therapy on hospitalized children. </a:t>
            </a:r>
            <a:r>
              <a:rPr lang="en-US" sz="1000" i="1" dirty="0" smtClean="0"/>
              <a:t>Children’s Health Care, 31</a:t>
            </a:r>
            <a:r>
              <a:rPr lang="en-US" sz="1000" dirty="0" smtClean="0"/>
              <a:t>(4), 321-335.</a:t>
            </a:r>
          </a:p>
          <a:p>
            <a:pPr>
              <a:buNone/>
            </a:pPr>
            <a:endParaRPr lang="en-US" sz="1000" dirty="0" smtClean="0"/>
          </a:p>
          <a:p>
            <a:pPr>
              <a:buFont typeface="Arial" pitchFamily="34" charset="0"/>
              <a:buChar char="•"/>
            </a:pPr>
            <a:endParaRPr lang="en-US" sz="1000" dirty="0" smtClean="0"/>
          </a:p>
          <a:p>
            <a:pPr>
              <a:buFont typeface="Arial" pitchFamily="34" charset="0"/>
              <a:buChar char="•"/>
            </a:pPr>
            <a:endParaRPr lang="en-US" sz="1000" dirty="0" smtClean="0"/>
          </a:p>
          <a:p>
            <a:pPr>
              <a:buNone/>
            </a:pPr>
            <a:endParaRPr lang="en-US" sz="1100" dirty="0" smtClean="0"/>
          </a:p>
          <a:p>
            <a:pPr>
              <a:buFont typeface="Arial" pitchFamily="34" charset="0"/>
              <a:buChar char="•"/>
            </a:pPr>
            <a:endParaRPr lang="en-US" sz="1100" dirty="0" smtClean="0"/>
          </a:p>
          <a:p>
            <a:pPr>
              <a:buFont typeface="Arial" pitchFamily="34" charset="0"/>
              <a:buChar char="•"/>
            </a:pPr>
            <a:endParaRPr lang="en-US" sz="1100" dirty="0" smtClean="0"/>
          </a:p>
          <a:p>
            <a:pPr>
              <a:buFont typeface="Arial" pitchFamily="34" charset="0"/>
              <a:buChar char="•"/>
            </a:pPr>
            <a:endParaRPr lang="en-US" sz="1100" dirty="0" smtClean="0"/>
          </a:p>
          <a:p>
            <a:pPr>
              <a:buFont typeface="Arial" pitchFamily="34" charset="0"/>
              <a:buChar char="•"/>
            </a:pPr>
            <a:endParaRPr lang="en-US" sz="1100" dirty="0" smtClean="0"/>
          </a:p>
          <a:p>
            <a:pPr>
              <a:buFont typeface="Arial" pitchFamily="34" charset="0"/>
              <a:buChar char="•"/>
            </a:pPr>
            <a:endParaRPr lang="en-US" sz="1100" dirty="0" smtClean="0"/>
          </a:p>
          <a:p>
            <a:pPr>
              <a:buFont typeface="Arial" pitchFamily="34" charset="0"/>
              <a:buChar char="•"/>
            </a:pPr>
            <a:endParaRPr lang="en-US" sz="1100" dirty="0" smtClean="0"/>
          </a:p>
          <a:p>
            <a:pPr>
              <a:buFont typeface="Arial" pitchFamily="34" charset="0"/>
              <a:buChar char="•"/>
            </a:pPr>
            <a:endParaRPr lang="en-US" sz="1100" dirty="0" smtClean="0"/>
          </a:p>
          <a:p>
            <a:pPr>
              <a:buFont typeface="Arial" pitchFamily="34" charset="0"/>
              <a:buChar char="•"/>
            </a:pPr>
            <a:endParaRPr lang="en-US" sz="1100" dirty="0" smtClean="0"/>
          </a:p>
          <a:p>
            <a:pPr>
              <a:buFont typeface="Arial" pitchFamily="34" charset="0"/>
              <a:buChar char="•"/>
            </a:pPr>
            <a:endParaRPr lang="en-US" sz="1100" dirty="0" smtClean="0"/>
          </a:p>
          <a:p>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27</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References </a:t>
            </a:r>
            <a:endParaRPr lang="en-US" dirty="0"/>
          </a:p>
        </p:txBody>
      </p:sp>
      <p:sp>
        <p:nvSpPr>
          <p:cNvPr id="3" name="Content Placeholder 2"/>
          <p:cNvSpPr>
            <a:spLocks noGrp="1"/>
          </p:cNvSpPr>
          <p:nvPr>
            <p:ph idx="1"/>
          </p:nvPr>
        </p:nvSpPr>
        <p:spPr>
          <a:xfrm>
            <a:off x="762000" y="1302026"/>
            <a:ext cx="7543800" cy="4830763"/>
          </a:xfrm>
        </p:spPr>
        <p:txBody>
          <a:bodyPr/>
          <a:lstStyle/>
          <a:p>
            <a:pPr>
              <a:buFont typeface="Arial" pitchFamily="34" charset="0"/>
              <a:buChar char="•"/>
            </a:pPr>
            <a:r>
              <a:rPr lang="en-US" sz="1000" dirty="0" smtClean="0"/>
              <a:t>Kelly</a:t>
            </a:r>
            <a:r>
              <a:rPr lang="en-US" sz="1000" dirty="0" smtClean="0"/>
              <a:t>, K.P., &amp; Ganong, L. (2010). Moving to place: Childhood cancer treatment decision making in single-parent and repartnered family structures. </a:t>
            </a:r>
            <a:r>
              <a:rPr lang="en-US" sz="1000" i="1" dirty="0" smtClean="0"/>
              <a:t>Qualitative Health Research, XX</a:t>
            </a:r>
            <a:r>
              <a:rPr lang="en-US" sz="1000" dirty="0" smtClean="0"/>
              <a:t>(X), 1-16</a:t>
            </a:r>
            <a:r>
              <a:rPr lang="en-US" sz="1000" dirty="0" smtClean="0"/>
              <a:t>.</a:t>
            </a:r>
            <a:endParaRPr lang="en-US" sz="1000" dirty="0" smtClean="0"/>
          </a:p>
          <a:p>
            <a:pPr>
              <a:buFont typeface="Arial" pitchFamily="34" charset="0"/>
              <a:buChar char="•"/>
            </a:pPr>
            <a:r>
              <a:rPr lang="en-US" sz="1000" dirty="0" smtClean="0"/>
              <a:t>Koch</a:t>
            </a:r>
            <a:r>
              <a:rPr lang="en-US" sz="1000" dirty="0" smtClean="0"/>
              <a:t>, A. (1985). “If It Could Only Be Me”: The families of pediatric cancer patients. </a:t>
            </a:r>
            <a:r>
              <a:rPr lang="en-US" sz="1000" i="1" dirty="0" smtClean="0"/>
              <a:t>Family Relations, 34</a:t>
            </a:r>
            <a:r>
              <a:rPr lang="en-US" sz="1000" dirty="0" smtClean="0"/>
              <a:t>, 63-70. </a:t>
            </a:r>
          </a:p>
          <a:p>
            <a:pPr>
              <a:buFont typeface="Arial" pitchFamily="34" charset="0"/>
              <a:buChar char="•"/>
            </a:pPr>
            <a:r>
              <a:rPr lang="en-US" sz="1000" dirty="0" smtClean="0"/>
              <a:t>Kruger, K.A., &amp; Serpell, J.A. (2006). Animal-assisted interventions in mental health: Definitions and theoretical foundations. In A.H. Fine (Ed.),</a:t>
            </a:r>
            <a:r>
              <a:rPr lang="en-US" sz="1000" i="1" dirty="0" smtClean="0"/>
              <a:t> Handbook on Animal-Assisted Therapy: Theoretical Foundations and Guidelines for Practice</a:t>
            </a:r>
            <a:r>
              <a:rPr lang="en-US" sz="1000" dirty="0" smtClean="0"/>
              <a:t> (2</a:t>
            </a:r>
            <a:r>
              <a:rPr lang="en-US" sz="1000" baseline="30000" dirty="0" smtClean="0"/>
              <a:t>nd</a:t>
            </a:r>
            <a:r>
              <a:rPr lang="en-US" sz="1000" dirty="0" smtClean="0"/>
              <a:t> ed.). (pp. 21-38). San Diego, CA: Elsevier.   </a:t>
            </a:r>
          </a:p>
          <a:p>
            <a:r>
              <a:rPr lang="en-US" sz="1000" dirty="0" smtClean="0"/>
              <a:t>Krull, K.R., Huang, S., Gurney, J.G., Klosky, J.L., Leisenring, W., Termuhlen, A., Ness, K.K., Srivastava, D.K., Mertens, A., Stovall, M., Robison, L.L., &amp; Hudson, M.M. (2010). Adolescent behavior and adult health status in childhood cancer survivors. </a:t>
            </a:r>
            <a:r>
              <a:rPr lang="en-US" sz="1000" i="1" dirty="0" smtClean="0"/>
              <a:t>Journal of Cancer Survivorship: Research and Practice, 4</a:t>
            </a:r>
            <a:r>
              <a:rPr lang="en-US" sz="1000" dirty="0" smtClean="0"/>
              <a:t>, 210-217.</a:t>
            </a:r>
          </a:p>
          <a:p>
            <a:r>
              <a:rPr lang="en-US" sz="1000" dirty="0" smtClean="0"/>
              <a:t>Landolt, M. A., Boehler, U., Schwager, C., Schallberger, U., &amp; Nuessli, R. (1998). Post-traumatic stress disorder in paediatric patients and their parents: An exploratory study</a:t>
            </a:r>
            <a:r>
              <a:rPr lang="en-US" sz="1000" i="1" dirty="0" smtClean="0"/>
              <a:t>. Journal of Paediatrics and Child Health, 34</a:t>
            </a:r>
            <a:r>
              <a:rPr lang="en-US" sz="1000" dirty="0" smtClean="0"/>
              <a:t>(6), 539-543. </a:t>
            </a:r>
            <a:endParaRPr lang="en-US" sz="1000" dirty="0" smtClean="0"/>
          </a:p>
          <a:p>
            <a:r>
              <a:rPr lang="en-US" sz="1000" dirty="0" smtClean="0"/>
              <a:t>Lahteenmaki</a:t>
            </a:r>
            <a:r>
              <a:rPr lang="en-US" sz="1000" dirty="0" smtClean="0"/>
              <a:t>, P. M., Huostilaa, J., Hinkkab, S., &amp; Salmia T. T. (2001). Childhood cancer patients at school. </a:t>
            </a:r>
            <a:r>
              <a:rPr lang="en-US" sz="1000" i="1" dirty="0" smtClean="0"/>
              <a:t>European Journal of Cancer, 38</a:t>
            </a:r>
            <a:r>
              <a:rPr lang="en-US" sz="1000" dirty="0" smtClean="0"/>
              <a:t>, 1227-1240.</a:t>
            </a:r>
          </a:p>
          <a:p>
            <a:r>
              <a:rPr lang="en-US" sz="1000" dirty="0" smtClean="0"/>
              <a:t>Li, J., Thompson, T. D., Miller, J. W., Pollack, L. A., &amp; Stewart, S. L. (2008). Cancer incidence among children and adolescents in the United States, 2001–2003. </a:t>
            </a:r>
            <a:r>
              <a:rPr lang="en-US" sz="1000" i="1" dirty="0" smtClean="0"/>
              <a:t>Pediatrics, 121</a:t>
            </a:r>
            <a:r>
              <a:rPr lang="en-US" sz="1000" dirty="0" smtClean="0"/>
              <a:t>(6), 1470-1477. </a:t>
            </a:r>
          </a:p>
          <a:p>
            <a:r>
              <a:rPr lang="en-US" sz="1000" dirty="0" smtClean="0"/>
              <a:t>Mallon, G.P. (1994). Cow as co-therapist: Utilization of farm animals as therapeutic aides with children in residential treatment. </a:t>
            </a:r>
            <a:r>
              <a:rPr lang="en-US" sz="1000" i="1" dirty="0" smtClean="0"/>
              <a:t>Child and Adolescent Social Work Journal, 11(</a:t>
            </a:r>
            <a:r>
              <a:rPr lang="en-US" sz="1000" dirty="0" smtClean="0"/>
              <a:t>6), 455-474.</a:t>
            </a:r>
          </a:p>
          <a:p>
            <a:r>
              <a:rPr lang="en-US" sz="1000" dirty="0" smtClean="0"/>
              <a:t>McCardle, P., McCune, S., Griffin, J.A., Esposito, L. &amp; Freund, L.S. (Eds.). (2011). </a:t>
            </a:r>
            <a:r>
              <a:rPr lang="en-US" sz="1000" i="1" dirty="0" smtClean="0"/>
              <a:t>Animals in Our Lives: Human-Animal Interaction in Family, Community, and Therapeutic Settings. </a:t>
            </a:r>
            <a:r>
              <a:rPr lang="en-US" sz="1000" dirty="0" smtClean="0"/>
              <a:t>Baltimore, MD: Paul H. Brookes Publishing Co. </a:t>
            </a:r>
          </a:p>
          <a:p>
            <a:r>
              <a:rPr lang="en-US" sz="1000" dirty="0" smtClean="0"/>
              <a:t>McNicholas, J., &amp; Collis, G. (2006). Animals as social supports: Insights for understanding animal- assisted therapy. In A.H. Fine (Ed.),</a:t>
            </a:r>
            <a:r>
              <a:rPr lang="en-US" sz="1000" i="1" dirty="0" smtClean="0"/>
              <a:t> Handbook on Animal-Assisted Therapy: Theoretical Foundations and Guidelines for Practice</a:t>
            </a:r>
            <a:r>
              <a:rPr lang="en-US" sz="1000" dirty="0" smtClean="0"/>
              <a:t> (2</a:t>
            </a:r>
            <a:r>
              <a:rPr lang="en-US" sz="1000" baseline="30000" dirty="0" smtClean="0"/>
              <a:t>nd</a:t>
            </a:r>
            <a:r>
              <a:rPr lang="en-US" sz="1000" dirty="0" smtClean="0"/>
              <a:t> ed.). (pp. 49-71). </a:t>
            </a:r>
            <a:r>
              <a:rPr lang="fr-FR" sz="1000" dirty="0" smtClean="0"/>
              <a:t>San Diego, CA: Elsevier.</a:t>
            </a:r>
          </a:p>
          <a:p>
            <a:r>
              <a:rPr lang="fr-FR" sz="1000" dirty="0" smtClean="0"/>
              <a:t>Michel, G., Rebholz, C. E., von der Weid, N. X., Bergstraesser, E., &amp; Kuehni, C. E. (2010). Psychological </a:t>
            </a:r>
            <a:r>
              <a:rPr lang="en-US" sz="1000" dirty="0" smtClean="0"/>
              <a:t>distress in adult survivors of childhood cancer: the Swiss Childhood Cancer Survivor study. </a:t>
            </a:r>
            <a:r>
              <a:rPr lang="en-US" sz="1000" i="1" dirty="0" smtClean="0"/>
              <a:t>Journal of Clinical Oncology, 28</a:t>
            </a:r>
            <a:r>
              <a:rPr lang="en-US" sz="1000" dirty="0" smtClean="0"/>
              <a:t>(10), </a:t>
            </a:r>
            <a:r>
              <a:rPr lang="en-US" sz="1000" dirty="0" smtClean="0"/>
              <a:t>1740-1748.</a:t>
            </a:r>
          </a:p>
          <a:p>
            <a:r>
              <a:rPr lang="en-US" sz="1000" dirty="0" smtClean="0"/>
              <a:t>Moore</a:t>
            </a:r>
            <a:r>
              <a:rPr lang="en-US" sz="1000" dirty="0" smtClean="0"/>
              <a:t>, I. M., Challinor, J., Pasvogel, A., Matthay, K., Hutter, J., &amp; Kaemingk, K. (2003). Behavioral adjustment of children and adolescents with cancer: Teacher, parent, and self-report. </a:t>
            </a:r>
            <a:r>
              <a:rPr lang="en-US" sz="1000" i="1" dirty="0" smtClean="0"/>
              <a:t>Oncology Nursing Forum, 30</a:t>
            </a:r>
            <a:r>
              <a:rPr lang="en-US" sz="1000" dirty="0" smtClean="0"/>
              <a:t>(5), E84-91. doi: 10.1188/03.ONF.E84-E91</a:t>
            </a:r>
          </a:p>
          <a:p>
            <a:pPr>
              <a:buNone/>
            </a:pPr>
            <a:endParaRPr lang="en-US" sz="1000" dirty="0" smtClean="0"/>
          </a:p>
          <a:p>
            <a:endParaRPr lang="en-US" sz="1000" dirty="0" smtClean="0"/>
          </a:p>
          <a:p>
            <a:endParaRPr lang="en-US" sz="1000" dirty="0" smtClean="0"/>
          </a:p>
          <a:p>
            <a:endParaRPr lang="en-US" sz="1000" dirty="0" smtClean="0"/>
          </a:p>
          <a:p>
            <a:endParaRPr lang="en-US" sz="1000" dirty="0" smtClean="0"/>
          </a:p>
          <a:p>
            <a:endParaRPr lang="fr-FR"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28</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References </a:t>
            </a:r>
            <a:endParaRPr lang="en-US" dirty="0"/>
          </a:p>
        </p:txBody>
      </p:sp>
      <p:sp>
        <p:nvSpPr>
          <p:cNvPr id="3" name="Content Placeholder 2"/>
          <p:cNvSpPr>
            <a:spLocks noGrp="1"/>
          </p:cNvSpPr>
          <p:nvPr>
            <p:ph idx="1"/>
          </p:nvPr>
        </p:nvSpPr>
        <p:spPr>
          <a:xfrm>
            <a:off x="762000" y="1302026"/>
            <a:ext cx="7543800" cy="4830763"/>
          </a:xfrm>
        </p:spPr>
        <p:txBody>
          <a:bodyPr/>
          <a:lstStyle/>
          <a:p>
            <a:r>
              <a:rPr lang="en-US" sz="1000" dirty="0" smtClean="0"/>
              <a:t>National </a:t>
            </a:r>
            <a:r>
              <a:rPr lang="en-US" sz="1000" dirty="0" smtClean="0"/>
              <a:t>Cancer Institute. (2008). </a:t>
            </a:r>
            <a:r>
              <a:rPr lang="en-US" sz="1000" i="1" dirty="0" smtClean="0"/>
              <a:t>Childhood cancers.</a:t>
            </a:r>
            <a:r>
              <a:rPr lang="en-US" sz="1000" dirty="0" smtClean="0"/>
              <a:t> Retrieved from </a:t>
            </a:r>
            <a:r>
              <a:rPr lang="en-US" sz="1000" dirty="0" smtClean="0">
                <a:hlinkClick r:id="rId2"/>
              </a:rPr>
              <a:t>http://www.cancer.gov/cancertopics/factsheet/Sites-Types/childhood</a:t>
            </a:r>
            <a:endParaRPr lang="en-US" sz="1000" dirty="0" smtClean="0"/>
          </a:p>
          <a:p>
            <a:r>
              <a:rPr lang="en-US" sz="1000" dirty="0" smtClean="0"/>
              <a:t> Nimer, J. &amp; Lundahl, B. Animal-assisted therapy: A meta-analysis (2007).</a:t>
            </a:r>
            <a:r>
              <a:rPr lang="en-US" sz="1000" i="1" dirty="0" smtClean="0"/>
              <a:t> Anthrozoös, 20,</a:t>
            </a:r>
            <a:r>
              <a:rPr lang="en-US" sz="1000" dirty="0" smtClean="0"/>
              <a:t> 225-238. </a:t>
            </a:r>
          </a:p>
          <a:p>
            <a:r>
              <a:rPr lang="en-US" sz="1000" dirty="0" smtClean="0"/>
              <a:t>Norberg, A.L., &amp; Boman K.K. (2008). Parent distress in childhood cancer: A comparative evaluation of posttraumatic stress symptoms, depression and anxiety. </a:t>
            </a:r>
            <a:r>
              <a:rPr lang="en-US" sz="1000" i="1" dirty="0" smtClean="0"/>
              <a:t>Acta Oncologica, 47</a:t>
            </a:r>
            <a:r>
              <a:rPr lang="en-US" sz="1000" dirty="0" smtClean="0"/>
              <a:t>, 267-274.</a:t>
            </a:r>
          </a:p>
          <a:p>
            <a:r>
              <a:rPr lang="en-US" sz="1000" dirty="0" smtClean="0"/>
              <a:t>Norberg, A.L., Poder, U., &amp; von Essen, L. (2011). Early avoidance of disease- and treatment-related distress predicts post-traumatic stress in parents of children with cancer. </a:t>
            </a:r>
            <a:r>
              <a:rPr lang="en-US" sz="1000" i="1" dirty="0" smtClean="0"/>
              <a:t>European Journal of Oncology Nursing, 15</a:t>
            </a:r>
            <a:r>
              <a:rPr lang="en-US" sz="1000" dirty="0" smtClean="0"/>
              <a:t>, 80-84. </a:t>
            </a:r>
          </a:p>
          <a:p>
            <a:r>
              <a:rPr lang="en-US" sz="1000" dirty="0" smtClean="0"/>
              <a:t>Poder</a:t>
            </a:r>
            <a:r>
              <a:rPr lang="en-US" sz="1000" dirty="0" smtClean="0"/>
              <a:t>, U., Ljungman, G., &amp; von Essen, L. (2010). Parents’ Perceptions of Their Children’s Cancer-Related Symptoms During Treatment: A Prospective, Longitudinal Study. </a:t>
            </a:r>
            <a:r>
              <a:rPr lang="en-US" sz="1000" i="1" dirty="0" smtClean="0"/>
              <a:t>Journal of Pain and Symptom Management, 40</a:t>
            </a:r>
            <a:r>
              <a:rPr lang="en-US" sz="1000" dirty="0" smtClean="0"/>
              <a:t>(5), 661-670. </a:t>
            </a:r>
          </a:p>
          <a:p>
            <a:r>
              <a:rPr lang="en-US" sz="1000" dirty="0" smtClean="0"/>
              <a:t>Schultz, K.A.P., Ness, K.K.,  Whitton, J., Recklitis, C., Zebrack, B., Robison, L.L., Zeltzer, &amp; Mertens, A.C. (2007). Behavioral and Social Outcomes in Adolescent Survivors of Childhood Cancer: A Report From the Childhood Cancer Study. </a:t>
            </a:r>
            <a:r>
              <a:rPr lang="en-US" sz="1000" i="1" dirty="0" smtClean="0"/>
              <a:t>American Society of Clinical Oncology 25</a:t>
            </a:r>
            <a:r>
              <a:rPr lang="en-US" sz="1000" dirty="0" smtClean="0"/>
              <a:t>(24), 3649-3656. </a:t>
            </a:r>
          </a:p>
          <a:p>
            <a:r>
              <a:rPr lang="en-US" sz="1000" dirty="0" smtClean="0"/>
              <a:t>Serpell, J.A. (2006). Animal-Assisted Interventions in Historical Perspective. In A.H. Fine (Ed.),</a:t>
            </a:r>
            <a:r>
              <a:rPr lang="en-US" sz="1000" i="1" dirty="0" smtClean="0"/>
              <a:t> Handbook on Animal-Assisted Therapy: Theoretical Foundations and Guidelines for Practice</a:t>
            </a:r>
            <a:r>
              <a:rPr lang="en-US" sz="1000" dirty="0" smtClean="0"/>
              <a:t> (2</a:t>
            </a:r>
            <a:r>
              <a:rPr lang="en-US" sz="1000" baseline="30000" dirty="0" smtClean="0"/>
              <a:t>nd</a:t>
            </a:r>
            <a:r>
              <a:rPr lang="en-US" sz="1000" dirty="0" smtClean="0"/>
              <a:t> ed.). (pp. 3-20). San</a:t>
            </a:r>
            <a:r>
              <a:rPr lang="en-US" sz="1000" i="1" dirty="0" smtClean="0"/>
              <a:t> </a:t>
            </a:r>
            <a:r>
              <a:rPr lang="en-US" sz="1000" dirty="0" smtClean="0"/>
              <a:t>Diego, CA: Elsevier.</a:t>
            </a:r>
          </a:p>
          <a:p>
            <a:r>
              <a:rPr lang="en-US" sz="1000" dirty="0" smtClean="0"/>
              <a:t> Smith, A.W., Baum, A., &amp; Wing, R.R. (2005). Stress and weight gain in parents of cancer patients. </a:t>
            </a:r>
            <a:r>
              <a:rPr lang="en-US" sz="1000" i="1" dirty="0" smtClean="0"/>
              <a:t>International</a:t>
            </a:r>
            <a:r>
              <a:rPr lang="en-US" sz="1000" dirty="0" smtClean="0"/>
              <a:t> </a:t>
            </a:r>
            <a:r>
              <a:rPr lang="en-US" sz="1000" i="1" dirty="0" smtClean="0"/>
              <a:t>Journal of Obesity, 29</a:t>
            </a:r>
            <a:r>
              <a:rPr lang="en-US" sz="1000" dirty="0" smtClean="0"/>
              <a:t>, 244-250. </a:t>
            </a:r>
          </a:p>
          <a:p>
            <a:r>
              <a:rPr lang="en-US" sz="1000" dirty="0" smtClean="0"/>
              <a:t>Souter, M.A. &amp; Miller, M.D. (2007). Do animal-assisted activities effectively treat depression? A meta-analysis. </a:t>
            </a:r>
            <a:r>
              <a:rPr lang="en-US" sz="1000" i="1" dirty="0" smtClean="0"/>
              <a:t>Anthrozoös, 20</a:t>
            </a:r>
            <a:r>
              <a:rPr lang="en-US" sz="1000" dirty="0" smtClean="0"/>
              <a:t>(2), 167-180.   </a:t>
            </a:r>
          </a:p>
          <a:p>
            <a:r>
              <a:rPr lang="en-US" sz="1000" dirty="0" smtClean="0"/>
              <a:t>Strand, E.B. (2004). Interparental Conflict and Youth Maladjustment: The Buffering Effects of Pets. </a:t>
            </a:r>
            <a:r>
              <a:rPr lang="en-US" sz="1000" i="1" dirty="0" smtClean="0"/>
              <a:t>Stress, Trauma, and Crisis, 7(</a:t>
            </a:r>
            <a:r>
              <a:rPr lang="en-US" sz="1000" dirty="0" smtClean="0"/>
              <a:t>3), 151-168. </a:t>
            </a:r>
          </a:p>
          <a:p>
            <a:r>
              <a:rPr lang="en-US" sz="1000" dirty="0" smtClean="0"/>
              <a:t>Sung, L., Yanofsky, R.,  Klaassen, R.J., Dix, D., Pritchard, S., Winick, N., Alexander, S., &amp; Klassen, A. (2011). Quality of life during active treatment for pediatric acute lymphoblastic leukemia. </a:t>
            </a:r>
            <a:r>
              <a:rPr lang="en-US" sz="1000" i="1" dirty="0" smtClean="0"/>
              <a:t>International Journal of Cancer, 128</a:t>
            </a:r>
            <a:r>
              <a:rPr lang="en-US" sz="1000" dirty="0" smtClean="0"/>
              <a:t>(5), 1213-1220.   </a:t>
            </a:r>
            <a:endParaRPr lang="en-US" sz="1000" dirty="0" smtClean="0"/>
          </a:p>
          <a:p>
            <a:r>
              <a:rPr lang="en-US" sz="1000" dirty="0" smtClean="0"/>
              <a:t>University </a:t>
            </a:r>
            <a:r>
              <a:rPr lang="en-US" sz="1000" dirty="0" smtClean="0"/>
              <a:t>of Minnesota. (2011b). </a:t>
            </a:r>
            <a:r>
              <a:rPr lang="en-US" sz="1000" i="1" dirty="0" smtClean="0"/>
              <a:t>Neuroblastoma treatment. </a:t>
            </a:r>
            <a:r>
              <a:rPr lang="en-US" sz="1000" dirty="0" smtClean="0"/>
              <a:t>Retrieved from </a:t>
            </a:r>
            <a:r>
              <a:rPr lang="en-US" sz="1000" dirty="0" smtClean="0">
                <a:hlinkClick r:id="rId3"/>
              </a:rPr>
              <a:t>http://www.cancer.umn.edu/cancerinfo/NCI/CDR258023.html</a:t>
            </a:r>
            <a:endParaRPr lang="en-US" sz="1000" dirty="0" smtClean="0"/>
          </a:p>
          <a:p>
            <a:r>
              <a:rPr lang="en-US" sz="1000" dirty="0" smtClean="0"/>
              <a:t>Wakefield, C.E., McLoone, J.K., Butow, P., Lenthen, K., &amp; Cohn, R.J. (2011). Parental adjustment to the completion of their child’s cancer treatment. </a:t>
            </a:r>
            <a:r>
              <a:rPr lang="en-US" sz="1000" i="1" dirty="0" smtClean="0"/>
              <a:t>Pediatric Blood &amp; Cancer, 56</a:t>
            </a:r>
            <a:r>
              <a:rPr lang="en-US" sz="1000" dirty="0" smtClean="0"/>
              <a:t>(4), 524-531. </a:t>
            </a:r>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endParaRPr lang="en-US" sz="1000" dirty="0" smtClean="0"/>
          </a:p>
          <a:p>
            <a:pPr>
              <a:buNone/>
            </a:pPr>
            <a:endParaRPr lang="en-US" sz="1200" dirty="0" smtClean="0"/>
          </a:p>
          <a:p>
            <a:r>
              <a:rPr lang="fr-FR" sz="1200" dirty="0" smtClean="0"/>
              <a:t>   </a:t>
            </a:r>
            <a:endParaRPr lang="en-US" sz="1200" dirty="0" smtClean="0"/>
          </a:p>
          <a:p>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29</a:t>
            </a:fld>
            <a:endParaRPr lang="en-US" dirty="0"/>
          </a:p>
        </p:txBody>
      </p:sp>
    </p:spTree>
  </p:cSld>
  <p:clrMapOvr>
    <a:masterClrMapping/>
  </p:clrMapOvr>
  <p:transition spd="slow" advClick="0" advTm="10000">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8426D"/>
                </a:solidFill>
              </a:rPr>
              <a:t>References </a:t>
            </a:r>
            <a:endParaRPr lang="en-US" dirty="0"/>
          </a:p>
        </p:txBody>
      </p:sp>
      <p:sp>
        <p:nvSpPr>
          <p:cNvPr id="3" name="Content Placeholder 2"/>
          <p:cNvSpPr>
            <a:spLocks noGrp="1"/>
          </p:cNvSpPr>
          <p:nvPr>
            <p:ph idx="1"/>
          </p:nvPr>
        </p:nvSpPr>
        <p:spPr/>
        <p:txBody>
          <a:bodyPr/>
          <a:lstStyle/>
          <a:p>
            <a:r>
              <a:rPr lang="en-US" sz="1000" dirty="0" smtClean="0"/>
              <a:t>Wiener, L., Battles, H., Bernstein, D., Long, L., Derdak, J., Mackall, C. L., &amp; Mansky, P. J. (2006). Persistent psychological distress in long-term survivors of pediatric sarcoma: The experience at a single institution. Psychooncology, 15(10), 898-910.</a:t>
            </a:r>
          </a:p>
          <a:p>
            <a:r>
              <a:rPr lang="en-US" sz="1000" dirty="0" smtClean="0"/>
              <a:t>Wijnberg-Williams, B.J., Kamps, W.A., Klip, E.C., and Hoekstra-Weebers, J.E.H.M. (2006). Psychological adjustment of parents of pediatric cancer patients revisited: Five years later. </a:t>
            </a:r>
            <a:r>
              <a:rPr lang="en-US" sz="1000" i="1" dirty="0" smtClean="0"/>
              <a:t>Psycho-Oncology, 15</a:t>
            </a:r>
            <a:r>
              <a:rPr lang="en-US" sz="1000" dirty="0" smtClean="0"/>
              <a:t>, 1-8.   </a:t>
            </a:r>
            <a:endParaRPr lang="en-US" sz="1000" dirty="0" smtClean="0"/>
          </a:p>
          <a:p>
            <a:r>
              <a:rPr lang="en-US" sz="1000" dirty="0" smtClean="0"/>
              <a:t>Wilkins</a:t>
            </a:r>
            <a:r>
              <a:rPr lang="en-US" sz="1000" dirty="0" smtClean="0"/>
              <a:t>, K. &amp; Woodgate, R.L. (2007). Supporting siblings through the pediatric bone marrow transplant (BMT) trajectory: Perspectives of siblings of BMT recipients. </a:t>
            </a:r>
            <a:r>
              <a:rPr lang="en-US" sz="1000" i="1" dirty="0" smtClean="0"/>
              <a:t>Cancer Nursing, 30</a:t>
            </a:r>
            <a:r>
              <a:rPr lang="en-US" sz="1000" dirty="0" smtClean="0"/>
              <a:t>(5), E29-E34. </a:t>
            </a:r>
          </a:p>
          <a:p>
            <a:r>
              <a:rPr lang="en-US" sz="1000" dirty="0" smtClean="0"/>
              <a:t>Wilson, C. C., &amp; Barker, S. B. (2003). Challenges in designing human-animal interaction research. </a:t>
            </a:r>
            <a:r>
              <a:rPr lang="en-US" sz="1000" i="1" dirty="0" smtClean="0"/>
              <a:t>The American Behavioral Scientist, 47</a:t>
            </a:r>
            <a:r>
              <a:rPr lang="en-US" sz="1000" dirty="0" smtClean="0"/>
              <a:t>(1), 16-28.</a:t>
            </a:r>
          </a:p>
          <a:p>
            <a:r>
              <a:rPr lang="en-US" sz="1000" dirty="0" smtClean="0"/>
              <a:t>Wilson, E.O. (1984). </a:t>
            </a:r>
            <a:r>
              <a:rPr lang="en-US" sz="1000" i="1" dirty="0" smtClean="0"/>
              <a:t>Biophilia.</a:t>
            </a:r>
            <a:r>
              <a:rPr lang="en-US" sz="1000" dirty="0" smtClean="0"/>
              <a:t> Cambridge, MA: Harvard University Press. </a:t>
            </a:r>
            <a:endParaRPr lang="en-US" sz="1000" dirty="0" smtClean="0"/>
          </a:p>
          <a:p>
            <a:r>
              <a:rPr lang="en-US" sz="1000" dirty="0" smtClean="0"/>
              <a:t>Wu</a:t>
            </a:r>
            <a:r>
              <a:rPr lang="en-US" sz="1000" dirty="0" smtClean="0"/>
              <a:t>, A.S., Niedra, R., Pendergast, L., &amp; McCrindle, B.W. (2002). Acceptability and impact of pet visitation on a pediatric cardiology inpatient unit. </a:t>
            </a:r>
            <a:r>
              <a:rPr lang="en-US" sz="1000" i="1" dirty="0" smtClean="0"/>
              <a:t>Journal of Pediatric Nursing, 17</a:t>
            </a:r>
            <a:r>
              <a:rPr lang="en-US" sz="1000" dirty="0" smtClean="0"/>
              <a:t>(5), 354-362.  </a:t>
            </a:r>
          </a:p>
          <a:p>
            <a:r>
              <a:rPr lang="en-US" sz="1000" dirty="0" smtClean="0"/>
              <a:t>Yamauchi, T., &amp; Pipkin, E. (2008). Six year experience with animal-assisted therapy in a children’s hospital: Is there patient risk? </a:t>
            </a:r>
            <a:r>
              <a:rPr lang="en-US" sz="1000" i="1" dirty="0" smtClean="0"/>
              <a:t>American Journal of Infection Control, 11-113</a:t>
            </a:r>
            <a:r>
              <a:rPr lang="en-US" sz="1000" dirty="0" smtClean="0"/>
              <a:t>, p. E117. </a:t>
            </a:r>
          </a:p>
          <a:p>
            <a:pPr>
              <a:buNone/>
            </a:pPr>
            <a:endParaRPr lang="en-US" dirty="0"/>
          </a:p>
        </p:txBody>
      </p:sp>
      <p:sp>
        <p:nvSpPr>
          <p:cNvPr id="4" name="Slide Number Placeholder 3"/>
          <p:cNvSpPr>
            <a:spLocks noGrp="1"/>
          </p:cNvSpPr>
          <p:nvPr>
            <p:ph type="sldNum" sz="quarter" idx="12"/>
          </p:nvPr>
        </p:nvSpPr>
        <p:spPr/>
        <p:txBody>
          <a:bodyPr/>
          <a:lstStyle/>
          <a:p>
            <a:pPr>
              <a:defRPr/>
            </a:pPr>
            <a:fld id="{7AED57D9-917E-419F-A1DD-EEC81216B04E}" type="slidenum">
              <a:rPr lang="en-US" smtClean="0"/>
              <a:pPr>
                <a:defRPr/>
              </a:pPr>
              <a:t>30</a:t>
            </a:fld>
            <a:endParaRPr lang="en-US" dirty="0"/>
          </a:p>
        </p:txBody>
      </p:sp>
    </p:spTree>
  </p:cSld>
  <p:clrMapOvr>
    <a:masterClrMapping/>
  </p:clrMapOvr>
  <p:transition spd="slow" advClick="0" advTm="10000">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2318</TotalTime>
  <Words>4829</Words>
  <Application>Microsoft Office PowerPoint</Application>
  <PresentationFormat>On-screen Show (4:3)</PresentationFormat>
  <Paragraphs>427</Paragraphs>
  <Slides>30</Slides>
  <Notes>6</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Default Design</vt:lpstr>
      <vt:lpstr>Office Theme</vt:lpstr>
      <vt:lpstr>Slide 1</vt:lpstr>
      <vt:lpstr>Presenter Disclosures</vt:lpstr>
      <vt:lpstr>American Humane Association</vt:lpstr>
      <vt:lpstr>Pfizer Animal Health</vt:lpstr>
      <vt:lpstr>Canines and Childhood Cancer (CCC):  An Innovative Research Study</vt:lpstr>
      <vt:lpstr>CCC Study Overview</vt:lpstr>
      <vt:lpstr>CCC Study Goals </vt:lpstr>
      <vt:lpstr>A Project in Three Phases</vt:lpstr>
      <vt:lpstr>Comprehensive Literature Review </vt:lpstr>
      <vt:lpstr>Brief Overview of Pediatric Oncology </vt:lpstr>
      <vt:lpstr>Brief Overview of Pediatric Oncology (cont.)</vt:lpstr>
      <vt:lpstr>Needs of Children During Cancer Treatment </vt:lpstr>
      <vt:lpstr>Needs of Children Post Cancer Treatment </vt:lpstr>
      <vt:lpstr>Long-term Needs of Children </vt:lpstr>
      <vt:lpstr>Needs of Families Coping with Childhood Cancer</vt:lpstr>
      <vt:lpstr>Needs of Families Coping with Childhood Cancer (cont.)</vt:lpstr>
      <vt:lpstr>Needs of Families Coping with Childhood Cancer (cont.)</vt:lpstr>
      <vt:lpstr>Human-Animal Interactions</vt:lpstr>
      <vt:lpstr>Human-Animal Interactions (cont.)</vt:lpstr>
      <vt:lpstr>Animal-Assisted Therapy and Animal-Assisted Activities </vt:lpstr>
      <vt:lpstr> AAT’s Role in Addressing the Needs of Children and Families Coping with Pediatric Cancer </vt:lpstr>
      <vt:lpstr> Special Considerations for Implementing  AAT in Pediatric Oncology Settings </vt:lpstr>
      <vt:lpstr>The Current State of HAI Research </vt:lpstr>
      <vt:lpstr>Literature Review Implications</vt:lpstr>
      <vt:lpstr>For more information, visit www.americanhumane.org </vt:lpstr>
      <vt:lpstr>References </vt:lpstr>
      <vt:lpstr>References </vt:lpstr>
      <vt:lpstr>References </vt:lpstr>
      <vt:lpstr>References </vt:lpstr>
      <vt:lpstr>References </vt:lpstr>
    </vt:vector>
  </TitlesOfParts>
  <Company>American Humane Association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Clay Beatty</dc:creator>
  <cp:lastModifiedBy>Owner</cp:lastModifiedBy>
  <cp:revision>170</cp:revision>
  <dcterms:created xsi:type="dcterms:W3CDTF">2011-03-25T16:30:57Z</dcterms:created>
  <dcterms:modified xsi:type="dcterms:W3CDTF">2011-10-26T01:20:22Z</dcterms:modified>
</cp:coreProperties>
</file>