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32918400" cy="21945600"/>
  <p:notesSz cx="6881813" cy="9296400"/>
  <p:defaultTextStyle>
    <a:defPPr>
      <a:defRPr lang="en-US"/>
    </a:defPPr>
    <a:lvl1pPr algn="ctr" rtl="0" fontAlgn="base">
      <a:spcBef>
        <a:spcPct val="0"/>
      </a:spcBef>
      <a:spcAft>
        <a:spcPct val="0"/>
      </a:spcAft>
      <a:defRPr sz="6100" kern="1200">
        <a:solidFill>
          <a:schemeClr val="tx1"/>
        </a:solidFill>
        <a:latin typeface="Arial" pitchFamily="-112" charset="0"/>
        <a:ea typeface="+mn-ea"/>
        <a:cs typeface="+mn-cs"/>
      </a:defRPr>
    </a:lvl1pPr>
    <a:lvl2pPr marL="457200" algn="ctr" rtl="0" fontAlgn="base">
      <a:spcBef>
        <a:spcPct val="0"/>
      </a:spcBef>
      <a:spcAft>
        <a:spcPct val="0"/>
      </a:spcAft>
      <a:defRPr sz="6100" kern="1200">
        <a:solidFill>
          <a:schemeClr val="tx1"/>
        </a:solidFill>
        <a:latin typeface="Arial" pitchFamily="-112" charset="0"/>
        <a:ea typeface="+mn-ea"/>
        <a:cs typeface="+mn-cs"/>
      </a:defRPr>
    </a:lvl2pPr>
    <a:lvl3pPr marL="914400" algn="ctr" rtl="0" fontAlgn="base">
      <a:spcBef>
        <a:spcPct val="0"/>
      </a:spcBef>
      <a:spcAft>
        <a:spcPct val="0"/>
      </a:spcAft>
      <a:defRPr sz="6100" kern="1200">
        <a:solidFill>
          <a:schemeClr val="tx1"/>
        </a:solidFill>
        <a:latin typeface="Arial" pitchFamily="-112" charset="0"/>
        <a:ea typeface="+mn-ea"/>
        <a:cs typeface="+mn-cs"/>
      </a:defRPr>
    </a:lvl3pPr>
    <a:lvl4pPr marL="1371600" algn="ctr" rtl="0" fontAlgn="base">
      <a:spcBef>
        <a:spcPct val="0"/>
      </a:spcBef>
      <a:spcAft>
        <a:spcPct val="0"/>
      </a:spcAft>
      <a:defRPr sz="6100" kern="1200">
        <a:solidFill>
          <a:schemeClr val="tx1"/>
        </a:solidFill>
        <a:latin typeface="Arial" pitchFamily="-112" charset="0"/>
        <a:ea typeface="+mn-ea"/>
        <a:cs typeface="+mn-cs"/>
      </a:defRPr>
    </a:lvl4pPr>
    <a:lvl5pPr marL="1828800" algn="ctr" rtl="0" fontAlgn="base">
      <a:spcBef>
        <a:spcPct val="0"/>
      </a:spcBef>
      <a:spcAft>
        <a:spcPct val="0"/>
      </a:spcAft>
      <a:defRPr sz="6100" kern="1200">
        <a:solidFill>
          <a:schemeClr val="tx1"/>
        </a:solidFill>
        <a:latin typeface="Arial" pitchFamily="-112" charset="0"/>
        <a:ea typeface="+mn-ea"/>
        <a:cs typeface="+mn-cs"/>
      </a:defRPr>
    </a:lvl5pPr>
    <a:lvl6pPr marL="2286000" algn="l" defTabSz="457200" rtl="0" eaLnBrk="1" latinLnBrk="0" hangingPunct="1">
      <a:defRPr sz="6100" kern="1200">
        <a:solidFill>
          <a:schemeClr val="tx1"/>
        </a:solidFill>
        <a:latin typeface="Arial" pitchFamily="-112" charset="0"/>
        <a:ea typeface="+mn-ea"/>
        <a:cs typeface="+mn-cs"/>
      </a:defRPr>
    </a:lvl6pPr>
    <a:lvl7pPr marL="2743200" algn="l" defTabSz="457200" rtl="0" eaLnBrk="1" latinLnBrk="0" hangingPunct="1">
      <a:defRPr sz="6100" kern="1200">
        <a:solidFill>
          <a:schemeClr val="tx1"/>
        </a:solidFill>
        <a:latin typeface="Arial" pitchFamily="-112" charset="0"/>
        <a:ea typeface="+mn-ea"/>
        <a:cs typeface="+mn-cs"/>
      </a:defRPr>
    </a:lvl7pPr>
    <a:lvl8pPr marL="3200400" algn="l" defTabSz="457200" rtl="0" eaLnBrk="1" latinLnBrk="0" hangingPunct="1">
      <a:defRPr sz="6100" kern="1200">
        <a:solidFill>
          <a:schemeClr val="tx1"/>
        </a:solidFill>
        <a:latin typeface="Arial" pitchFamily="-112" charset="0"/>
        <a:ea typeface="+mn-ea"/>
        <a:cs typeface="+mn-cs"/>
      </a:defRPr>
    </a:lvl8pPr>
    <a:lvl9pPr marL="3657600" algn="l" defTabSz="457200" rtl="0" eaLnBrk="1" latinLnBrk="0" hangingPunct="1">
      <a:defRPr sz="6100" kern="1200">
        <a:solidFill>
          <a:schemeClr val="tx1"/>
        </a:solidFill>
        <a:latin typeface="Arial" pitchFamily="-112"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e, Rebekah E." initials="GR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C0C0"/>
    <a:srgbClr val="0046D2"/>
    <a:srgbClr val="FF0000"/>
    <a:srgbClr val="698ED9"/>
    <a:srgbClr val="A7C4FF"/>
    <a:srgbClr val="003064"/>
    <a:srgbClr val="003300"/>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9872" autoAdjust="0"/>
  </p:normalViewPr>
  <p:slideViewPr>
    <p:cSldViewPr snapToGrid="0">
      <p:cViewPr>
        <p:scale>
          <a:sx n="33" d="100"/>
          <a:sy n="33" d="100"/>
        </p:scale>
        <p:origin x="-84" y="-72"/>
      </p:cViewPr>
      <p:guideLst>
        <p:guide orient="horz" pos="3224"/>
        <p:guide orient="horz" pos="13464"/>
        <p:guide orient="horz" pos="1432"/>
        <p:guide pos="10368"/>
      </p:guideLst>
    </p:cSldViewPr>
  </p:slideViewPr>
  <p:notesTextViewPr>
    <p:cViewPr>
      <p:scale>
        <a:sx n="100" d="100"/>
        <a:sy n="100" d="100"/>
      </p:scale>
      <p:origin x="0" y="0"/>
    </p:cViewPr>
  </p:notesTextViewPr>
  <p:notesViewPr>
    <p:cSldViewPr snapToGrid="0">
      <p:cViewPr varScale="1">
        <p:scale>
          <a:sx n="52" d="100"/>
          <a:sy n="52" d="100"/>
        </p:scale>
        <p:origin x="-2740" y="-64"/>
      </p:cViewPr>
      <p:guideLst>
        <p:guide orient="horz" pos="2928"/>
        <p:guide pos="216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82119" cy="464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lgn="l">
              <a:defRPr sz="1200" smtClean="0">
                <a:latin typeface="Arial" charset="0"/>
              </a:defRPr>
            </a:lvl1pPr>
          </a:lstStyle>
          <a:p>
            <a:pPr>
              <a:defRPr/>
            </a:pPr>
            <a:endParaRPr lang="en-US"/>
          </a:p>
        </p:txBody>
      </p:sp>
      <p:sp>
        <p:nvSpPr>
          <p:cNvPr id="3075" name="Rectangle 3"/>
          <p:cNvSpPr>
            <a:spLocks noGrp="1" noChangeArrowheads="1"/>
          </p:cNvSpPr>
          <p:nvPr>
            <p:ph type="dt" idx="1"/>
          </p:nvPr>
        </p:nvSpPr>
        <p:spPr bwMode="auto">
          <a:xfrm>
            <a:off x="3898067" y="0"/>
            <a:ext cx="2982119" cy="464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827088" y="696913"/>
            <a:ext cx="5229225"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8182" y="4416589"/>
            <a:ext cx="5505450" cy="41833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29983"/>
            <a:ext cx="2982119" cy="464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lgn="l">
              <a:defRPr sz="1200" smtClean="0">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898067" y="8829983"/>
            <a:ext cx="2982119" cy="464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lgn="r">
              <a:defRPr sz="1200"/>
            </a:lvl1pPr>
          </a:lstStyle>
          <a:p>
            <a:fld id="{F1D8BA6C-EAC8-774B-9CC4-21C832459017}" type="slidenum">
              <a:rPr lang="en-US"/>
              <a:pPr/>
              <a:t>‹#›</a:t>
            </a:fld>
            <a:endParaRPr lang="en-US"/>
          </a:p>
        </p:txBody>
      </p:sp>
    </p:spTree>
    <p:extLst>
      <p:ext uri="{BB962C8B-B14F-4D97-AF65-F5344CB8AC3E}">
        <p14:creationId xmlns:p14="http://schemas.microsoft.com/office/powerpoint/2010/main" xmlns="" val="131455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miter lim="800000"/>
            <a:headEnd/>
            <a:tailEnd/>
          </a:ln>
        </p:spPr>
        <p:txBody>
          <a:bodyPr/>
          <a:lstStyle/>
          <a:p>
            <a:fld id="{1CE54074-0CB5-654D-9929-98DD646BB47F}"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en-US" dirty="0">
              <a:latin typeface="Arial" pitchFamily="-11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1851660" y="17119688"/>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29" name="Title 28"/>
          <p:cNvSpPr>
            <a:spLocks noGrp="1"/>
          </p:cNvSpPr>
          <p:nvPr>
            <p:ph type="ctrTitle"/>
          </p:nvPr>
        </p:nvSpPr>
        <p:spPr>
          <a:xfrm>
            <a:off x="1371600" y="15530917"/>
            <a:ext cx="30449520" cy="3911600"/>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1371600" y="12435840"/>
            <a:ext cx="30449520" cy="2926080"/>
          </a:xfrm>
        </p:spPr>
        <p:txBody>
          <a:bodyPr anchor="b"/>
          <a:lstStyle>
            <a:lvl1pPr marL="0" indent="0" algn="l">
              <a:buNone/>
              <a:defRPr sz="8200">
                <a:solidFill>
                  <a:schemeClr val="tx2">
                    <a:shade val="75000"/>
                  </a:schemeClr>
                </a:solidFill>
              </a:defRPr>
            </a:lvl1pPr>
            <a:lvl2pPr marL="1567510" indent="0" algn="ctr">
              <a:buNone/>
            </a:lvl2pPr>
            <a:lvl3pPr marL="3135020" indent="0" algn="ctr">
              <a:buNone/>
            </a:lvl3pPr>
            <a:lvl4pPr marL="4702531" indent="0" algn="ctr">
              <a:buNone/>
            </a:lvl4pPr>
            <a:lvl5pPr marL="6270041" indent="0" algn="ctr">
              <a:buNone/>
            </a:lvl5pPr>
            <a:lvl6pPr marL="7837551" indent="0" algn="ctr">
              <a:buNone/>
            </a:lvl6pPr>
            <a:lvl7pPr marL="9405061" indent="0" algn="ctr">
              <a:buNone/>
            </a:lvl7pPr>
            <a:lvl8pPr marL="10972571" indent="0" algn="ctr">
              <a:buNone/>
            </a:lvl8pPr>
            <a:lvl9pPr marL="12540082"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lgn="l">
              <a:defRPr/>
            </a:lvl1pPr>
          </a:lstStyle>
          <a:p>
            <a:fld id="{11926063-B54B-0147-A861-918F5119C700}" type="datetimeFigureOut">
              <a:rPr lang="en-US"/>
              <a:pPr/>
              <a:t>11/9/2011</a:t>
            </a:fld>
            <a:endParaRPr lang="en-US"/>
          </a:p>
        </p:txBody>
      </p:sp>
      <p:sp>
        <p:nvSpPr>
          <p:cNvPr id="6" name="Footer Placeholder 1"/>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7" name="Slide Number Placeholder 14"/>
          <p:cNvSpPr>
            <a:spLocks noGrp="1"/>
          </p:cNvSpPr>
          <p:nvPr>
            <p:ph type="sldNum" sz="quarter" idx="12"/>
          </p:nvPr>
        </p:nvSpPr>
        <p:spPr>
          <a:xfrm>
            <a:off x="29625925" y="20716875"/>
            <a:ext cx="2732088" cy="790575"/>
          </a:xfrm>
        </p:spPr>
        <p:txBody>
          <a:bodyPr/>
          <a:lstStyle>
            <a:lvl1pPr algn="r">
              <a:defRPr/>
            </a:lvl1pPr>
          </a:lstStyle>
          <a:p>
            <a:fld id="{EAA47FF9-DAAD-4442-AC96-D8A16945C324}" type="slidenum">
              <a:rPr lang="en-US"/>
              <a:pPr/>
              <a:t>‹#›</a:t>
            </a:fld>
            <a:endParaRPr lang="en-US" sz="480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lgn="l">
              <a:defRPr/>
            </a:lvl1pPr>
          </a:lstStyle>
          <a:p>
            <a:fld id="{46E874DA-7C2E-8044-A528-CB4C8E00AEE8}" type="datetimeFigureOut">
              <a:rPr lang="en-US"/>
              <a:pPr/>
              <a:t>11/9/2011</a:t>
            </a:fld>
            <a:endParaRPr lang="en-US"/>
          </a:p>
        </p:txBody>
      </p:sp>
      <p:sp>
        <p:nvSpPr>
          <p:cNvPr id="5" name="Footer Placeholder 18"/>
          <p:cNvSpPr>
            <a:spLocks noGrp="1"/>
          </p:cNvSpPr>
          <p:nvPr>
            <p:ph type="ftr" sz="quarter" idx="11"/>
          </p:nvPr>
        </p:nvSpPr>
        <p:spPr>
          <a:xfrm>
            <a:off x="12893675" y="244475"/>
            <a:ext cx="10423525" cy="923925"/>
          </a:xfrm>
        </p:spPr>
        <p:txBody>
          <a:bodyPr/>
          <a:lstStyle>
            <a:lvl1pPr>
              <a:defRPr sz="4100">
                <a:solidFill>
                  <a:schemeClr val="accent1">
                    <a:shade val="75000"/>
                  </a:schemeClr>
                </a:solidFill>
              </a:defRPr>
            </a:lvl1pPr>
          </a:lstStyle>
          <a:p>
            <a:pPr>
              <a:defRPr/>
            </a:pPr>
            <a:endParaRPr lang="en-US"/>
          </a:p>
        </p:txBody>
      </p:sp>
      <p:sp>
        <p:nvSpPr>
          <p:cNvPr id="6" name="Slide Number Placeholder 15"/>
          <p:cNvSpPr>
            <a:spLocks noGrp="1"/>
          </p:cNvSpPr>
          <p:nvPr>
            <p:ph type="sldNum" sz="quarter" idx="12"/>
          </p:nvPr>
        </p:nvSpPr>
        <p:spPr>
          <a:xfrm>
            <a:off x="29625925" y="20716875"/>
            <a:ext cx="2732088" cy="790575"/>
          </a:xfrm>
        </p:spPr>
        <p:txBody>
          <a:bodyPr/>
          <a:lstStyle>
            <a:lvl1pPr algn="r">
              <a:defRPr/>
            </a:lvl1pPr>
          </a:lstStyle>
          <a:p>
            <a:fld id="{0FB76184-CE54-CB40-BA78-2FC6BA41E51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1851660" y="11023688"/>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6" name="Text Placeholder 5"/>
          <p:cNvSpPr>
            <a:spLocks noGrp="1"/>
          </p:cNvSpPr>
          <p:nvPr>
            <p:ph type="body" idx="1"/>
          </p:nvPr>
        </p:nvSpPr>
        <p:spPr>
          <a:xfrm>
            <a:off x="1371600" y="5364480"/>
            <a:ext cx="30449520" cy="3901440"/>
          </a:xfrm>
        </p:spPr>
        <p:txBody>
          <a:bodyPr anchor="b"/>
          <a:lstStyle>
            <a:lvl1pPr marL="0" indent="0" algn="r">
              <a:buNone/>
              <a:defRPr sz="6900">
                <a:solidFill>
                  <a:schemeClr val="tx2">
                    <a:shade val="75000"/>
                  </a:schemeClr>
                </a:solidFill>
              </a:defRPr>
            </a:lvl1pPr>
            <a:lvl2pPr>
              <a:buNone/>
              <a:defRPr sz="6200">
                <a:solidFill>
                  <a:schemeClr val="tx1">
                    <a:tint val="75000"/>
                  </a:schemeClr>
                </a:solidFill>
              </a:defRPr>
            </a:lvl2pPr>
            <a:lvl3pPr>
              <a:buNone/>
              <a:defRPr sz="5500">
                <a:solidFill>
                  <a:schemeClr val="tx1">
                    <a:tint val="75000"/>
                  </a:schemeClr>
                </a:solidFill>
              </a:defRPr>
            </a:lvl3pPr>
            <a:lvl4pPr>
              <a:buNone/>
              <a:defRPr sz="4800">
                <a:solidFill>
                  <a:schemeClr val="tx1">
                    <a:tint val="75000"/>
                  </a:schemeClr>
                </a:solidFill>
              </a:defRPr>
            </a:lvl4pPr>
            <a:lvl5pPr>
              <a:buNone/>
              <a:defRPr sz="48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649710" y="9430674"/>
            <a:ext cx="31272480" cy="3791440"/>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lgn="l">
              <a:defRPr/>
            </a:lvl1pPr>
          </a:lstStyle>
          <a:p>
            <a:fld id="{ED7E5C2E-1604-094A-AEA4-C7A0F5DFCF14}" type="datetimeFigureOut">
              <a:rPr lang="en-US"/>
              <a:pPr/>
              <a:t>11/9/2011</a:t>
            </a:fld>
            <a:endParaRPr lang="en-US"/>
          </a:p>
        </p:txBody>
      </p:sp>
      <p:sp>
        <p:nvSpPr>
          <p:cNvPr id="7" name="Footer Placeholder 10"/>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9" name="Slide Number Placeholder 15"/>
          <p:cNvSpPr>
            <a:spLocks noGrp="1"/>
          </p:cNvSpPr>
          <p:nvPr>
            <p:ph type="sldNum" sz="quarter" idx="12"/>
          </p:nvPr>
        </p:nvSpPr>
        <p:spPr/>
        <p:txBody>
          <a:bodyPr/>
          <a:lstStyle>
            <a:lvl1pPr algn="r">
              <a:defRPr/>
            </a:lvl1pPr>
          </a:lstStyle>
          <a:p>
            <a:fld id="{FD38F384-F0FC-A142-A3CA-103592CD2896}" type="slidenum">
              <a:rPr lang="en-US"/>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1086307" y="1463040"/>
            <a:ext cx="31272480" cy="2691994"/>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1097280" y="5120640"/>
            <a:ext cx="15087600" cy="15118080"/>
          </a:xfrm>
        </p:spPr>
        <p:txBody>
          <a:bodyPr/>
          <a:lstStyle>
            <a:lvl1pPr>
              <a:defRPr sz="9600"/>
            </a:lvl1pPr>
            <a:lvl2pPr>
              <a:defRPr sz="8200"/>
            </a:lvl2pPr>
            <a:lvl3pPr>
              <a:defRPr sz="6900"/>
            </a:lvl3pPr>
            <a:lvl4pPr>
              <a:defRPr sz="6200"/>
            </a:lvl4pPr>
            <a:lvl5pPr>
              <a:defRPr sz="6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16733520" y="5120640"/>
            <a:ext cx="15636240" cy="15118080"/>
          </a:xfrm>
        </p:spPr>
        <p:txBody>
          <a:bodyPr/>
          <a:lstStyle>
            <a:lvl1pPr>
              <a:defRPr sz="9600"/>
            </a:lvl1pPr>
            <a:lvl2pPr>
              <a:defRPr sz="8200"/>
            </a:lvl2pPr>
            <a:lvl3pPr>
              <a:defRPr sz="6900"/>
            </a:lvl3pPr>
            <a:lvl4pPr>
              <a:defRPr sz="6200"/>
            </a:lvl4pPr>
            <a:lvl5pPr>
              <a:defRPr sz="6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0"/>
          <p:cNvSpPr>
            <a:spLocks noGrp="1"/>
          </p:cNvSpPr>
          <p:nvPr>
            <p:ph type="dt" sz="half" idx="10"/>
          </p:nvPr>
        </p:nvSpPr>
        <p:spPr/>
        <p:txBody>
          <a:bodyPr/>
          <a:lstStyle>
            <a:lvl1pPr algn="l">
              <a:defRPr/>
            </a:lvl1pPr>
          </a:lstStyle>
          <a:p>
            <a:fld id="{A6D57D61-97D1-EF41-A7C8-2C80458C293F}" type="datetimeFigureOut">
              <a:rPr lang="en-US"/>
              <a:pPr/>
              <a:t>11/9/2011</a:t>
            </a:fld>
            <a:endParaRPr lang="en-US"/>
          </a:p>
        </p:txBody>
      </p:sp>
      <p:sp>
        <p:nvSpPr>
          <p:cNvPr id="6" name="Footer Placeholder 9"/>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7" name="Slide Number Placeholder 30"/>
          <p:cNvSpPr>
            <a:spLocks noGrp="1"/>
          </p:cNvSpPr>
          <p:nvPr>
            <p:ph type="sldNum" sz="quarter" idx="12"/>
          </p:nvPr>
        </p:nvSpPr>
        <p:spPr/>
        <p:txBody>
          <a:bodyPr/>
          <a:lstStyle>
            <a:lvl1pPr algn="r">
              <a:defRPr/>
            </a:lvl1pPr>
          </a:lstStyle>
          <a:p>
            <a:fld id="{FF1FD883-6BFF-CA43-B808-B91A42DA664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1851660" y="19263362"/>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29" name="Title 28"/>
          <p:cNvSpPr>
            <a:spLocks noGrp="1"/>
          </p:cNvSpPr>
          <p:nvPr>
            <p:ph type="title"/>
          </p:nvPr>
        </p:nvSpPr>
        <p:spPr>
          <a:xfrm>
            <a:off x="1097280" y="17312640"/>
            <a:ext cx="30998160" cy="282448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1013198" y="2133600"/>
            <a:ext cx="15446002" cy="2047238"/>
          </a:xfrm>
        </p:spPr>
        <p:txBody>
          <a:bodyPr anchor="ctr"/>
          <a:lstStyle>
            <a:lvl1pPr marL="0" indent="0">
              <a:buNone/>
              <a:defRPr sz="6200" b="0" cap="all" baseline="0">
                <a:solidFill>
                  <a:schemeClr val="accent1">
                    <a:shade val="50000"/>
                  </a:schemeClr>
                </a:solidFill>
                <a:latin typeface="+mj-lt"/>
                <a:ea typeface="+mj-ea"/>
                <a:cs typeface="+mj-cs"/>
              </a:defRPr>
            </a:lvl1pPr>
            <a:lvl2pPr>
              <a:buNone/>
              <a:defRPr sz="6900" b="1"/>
            </a:lvl2pPr>
            <a:lvl3pPr>
              <a:buNone/>
              <a:defRPr sz="6200" b="1"/>
            </a:lvl3pPr>
            <a:lvl4pPr>
              <a:buNone/>
              <a:defRPr sz="5500" b="1"/>
            </a:lvl4pPr>
            <a:lvl5pPr>
              <a:buNone/>
              <a:defRPr sz="5500" b="1"/>
            </a:lvl5pPr>
          </a:lstStyle>
          <a:p>
            <a:pPr lvl="0"/>
            <a:r>
              <a:rPr lang="en-US" smtClean="0"/>
              <a:t>Click to edit Master text styles</a:t>
            </a:r>
          </a:p>
        </p:txBody>
      </p:sp>
      <p:sp>
        <p:nvSpPr>
          <p:cNvPr id="25" name="Text Placeholder 24"/>
          <p:cNvSpPr>
            <a:spLocks noGrp="1"/>
          </p:cNvSpPr>
          <p:nvPr>
            <p:ph type="body" sz="half" idx="3"/>
          </p:nvPr>
        </p:nvSpPr>
        <p:spPr>
          <a:xfrm>
            <a:off x="16722092" y="2133600"/>
            <a:ext cx="15452068" cy="2047238"/>
          </a:xfrm>
        </p:spPr>
        <p:txBody>
          <a:bodyPr anchor="ctr"/>
          <a:lstStyle>
            <a:lvl1pPr marL="0" indent="0">
              <a:buNone/>
              <a:defRPr sz="6200" b="0" cap="all" baseline="0">
                <a:solidFill>
                  <a:schemeClr val="accent1">
                    <a:shade val="50000"/>
                  </a:schemeClr>
                </a:solidFill>
                <a:latin typeface="+mj-lt"/>
                <a:ea typeface="+mj-ea"/>
                <a:cs typeface="+mj-cs"/>
              </a:defRPr>
            </a:lvl1pPr>
            <a:lvl2pPr>
              <a:buNone/>
              <a:defRPr sz="6900" b="1"/>
            </a:lvl2pPr>
            <a:lvl3pPr>
              <a:buNone/>
              <a:defRPr sz="6200" b="1"/>
            </a:lvl3pPr>
            <a:lvl4pPr>
              <a:buNone/>
              <a:defRPr sz="5500" b="1"/>
            </a:lvl4pPr>
            <a:lvl5pPr>
              <a:buNone/>
              <a:defRPr sz="5500" b="1"/>
            </a:lvl5pPr>
          </a:lstStyle>
          <a:p>
            <a:pPr lvl="0"/>
            <a:r>
              <a:rPr lang="en-US" smtClean="0"/>
              <a:t>Click to edit Master text styles</a:t>
            </a:r>
          </a:p>
        </p:txBody>
      </p:sp>
      <p:sp>
        <p:nvSpPr>
          <p:cNvPr id="4" name="Content Placeholder 3"/>
          <p:cNvSpPr>
            <a:spLocks noGrp="1"/>
          </p:cNvSpPr>
          <p:nvPr>
            <p:ph sz="quarter" idx="2"/>
          </p:nvPr>
        </p:nvSpPr>
        <p:spPr>
          <a:xfrm>
            <a:off x="1013198" y="4211320"/>
            <a:ext cx="15446002" cy="12613642"/>
          </a:xfrm>
        </p:spPr>
        <p:txBody>
          <a:bodyPr/>
          <a:lstStyle>
            <a:lvl1pPr>
              <a:defRPr sz="8200"/>
            </a:lvl1pPr>
            <a:lvl2pPr>
              <a:defRPr sz="6900"/>
            </a:lvl2pPr>
            <a:lvl3pPr>
              <a:defRPr sz="6200"/>
            </a:lvl3pPr>
            <a:lvl4pPr>
              <a:defRPr sz="5500"/>
            </a:lvl4pPr>
            <a:lvl5pPr>
              <a:defRPr sz="5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16735428" y="4211320"/>
            <a:ext cx="15438730" cy="12613642"/>
          </a:xfrm>
        </p:spPr>
        <p:txBody>
          <a:bodyPr/>
          <a:lstStyle>
            <a:lvl1pPr>
              <a:defRPr sz="8200"/>
            </a:lvl1pPr>
            <a:lvl2pPr>
              <a:defRPr sz="6900"/>
            </a:lvl2pPr>
            <a:lvl3pPr>
              <a:defRPr sz="6200"/>
            </a:lvl3pPr>
            <a:lvl4pPr>
              <a:defRPr sz="5500"/>
            </a:lvl4pPr>
            <a:lvl5pPr>
              <a:defRPr sz="5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lgn="l">
              <a:defRPr/>
            </a:lvl1pPr>
          </a:lstStyle>
          <a:p>
            <a:fld id="{EDCBCCDB-3837-304E-9101-2C4826AF001B}" type="datetimeFigureOut">
              <a:rPr lang="en-US"/>
              <a:pPr/>
              <a:t>11/9/2011</a:t>
            </a:fld>
            <a:endParaRPr lang="en-US"/>
          </a:p>
        </p:txBody>
      </p:sp>
      <p:sp>
        <p:nvSpPr>
          <p:cNvPr id="9" name="Footer Placeholder 5"/>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10" name="Slide Number Placeholder 6"/>
          <p:cNvSpPr>
            <a:spLocks noGrp="1"/>
          </p:cNvSpPr>
          <p:nvPr>
            <p:ph type="sldNum" sz="quarter" idx="12"/>
          </p:nvPr>
        </p:nvSpPr>
        <p:spPr>
          <a:xfrm>
            <a:off x="29625925" y="20726400"/>
            <a:ext cx="2743200" cy="790575"/>
          </a:xfrm>
        </p:spPr>
        <p:txBody>
          <a:bodyPr/>
          <a:lstStyle>
            <a:lvl1pPr algn="r">
              <a:defRPr/>
            </a:lvl1pPr>
          </a:lstStyle>
          <a:p>
            <a:fld id="{A30F5B59-81B9-CF47-874B-C68528AB4DA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1086307" y="1463040"/>
            <a:ext cx="31272480" cy="2691994"/>
          </a:xfrm>
        </p:spPr>
        <p:txBody>
          <a:bodyPr/>
          <a:lstStyle/>
          <a:p>
            <a:r>
              <a:rPr lang="en-US" smtClean="0"/>
              <a:t>Click to edit Master title style</a:t>
            </a:r>
            <a:endParaRPr lang="en-US"/>
          </a:p>
        </p:txBody>
      </p:sp>
      <p:sp>
        <p:nvSpPr>
          <p:cNvPr id="3" name="Date Placeholder 11"/>
          <p:cNvSpPr>
            <a:spLocks noGrp="1"/>
          </p:cNvSpPr>
          <p:nvPr>
            <p:ph type="dt" sz="half" idx="10"/>
          </p:nvPr>
        </p:nvSpPr>
        <p:spPr/>
        <p:txBody>
          <a:bodyPr/>
          <a:lstStyle>
            <a:lvl1pPr algn="l">
              <a:defRPr/>
            </a:lvl1pPr>
          </a:lstStyle>
          <a:p>
            <a:fld id="{68211015-4748-E743-BFAC-6B18A15085E5}" type="datetimeFigureOut">
              <a:rPr lang="en-US"/>
              <a:pPr/>
              <a:t>11/9/2011</a:t>
            </a:fld>
            <a:endParaRPr lang="en-US"/>
          </a:p>
        </p:txBody>
      </p:sp>
      <p:sp>
        <p:nvSpPr>
          <p:cNvPr id="4" name="Footer Placeholder 20"/>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5" name="Slide Number Placeholder 5"/>
          <p:cNvSpPr>
            <a:spLocks noGrp="1"/>
          </p:cNvSpPr>
          <p:nvPr>
            <p:ph type="sldNum" sz="quarter" idx="12"/>
          </p:nvPr>
        </p:nvSpPr>
        <p:spPr/>
        <p:txBody>
          <a:bodyPr/>
          <a:lstStyle>
            <a:lvl1pPr algn="r">
              <a:defRPr/>
            </a:lvl1pPr>
          </a:lstStyle>
          <a:p>
            <a:fld id="{4E3710AF-E8F6-7541-B4B3-BCE8E720A57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lgn="l">
              <a:defRPr/>
            </a:lvl1pPr>
          </a:lstStyle>
          <a:p>
            <a:fld id="{8656EC5F-FDB4-7E49-ACA4-B5305388F2E0}" type="datetimeFigureOut">
              <a:rPr lang="en-US"/>
              <a:pPr/>
              <a:t>11/9/2011</a:t>
            </a:fld>
            <a:endParaRPr lang="en-US"/>
          </a:p>
        </p:txBody>
      </p:sp>
      <p:sp>
        <p:nvSpPr>
          <p:cNvPr id="3" name="Footer Placeholder 23"/>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4" name="Slide Number Placeholder 6"/>
          <p:cNvSpPr>
            <a:spLocks noGrp="1"/>
          </p:cNvSpPr>
          <p:nvPr>
            <p:ph type="sldNum" sz="quarter" idx="12"/>
          </p:nvPr>
        </p:nvSpPr>
        <p:spPr/>
        <p:txBody>
          <a:bodyPr/>
          <a:lstStyle>
            <a:lvl1pPr algn="r">
              <a:defRPr/>
            </a:lvl1pPr>
          </a:lstStyle>
          <a:p>
            <a:fld id="{DB76BC7C-816B-0B48-B32F-BDBF16B43FD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851660" y="18717176"/>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12" name="Title 11"/>
          <p:cNvSpPr>
            <a:spLocks noGrp="1"/>
          </p:cNvSpPr>
          <p:nvPr>
            <p:ph type="title"/>
          </p:nvPr>
        </p:nvSpPr>
        <p:spPr>
          <a:xfrm>
            <a:off x="1645920" y="17556480"/>
            <a:ext cx="30449520" cy="1666240"/>
          </a:xfrm>
        </p:spPr>
        <p:txBody>
          <a:bodyPr/>
          <a:lstStyle>
            <a:lvl1pPr algn="l">
              <a:buNone/>
              <a:defRPr sz="6900" b="1"/>
            </a:lvl1pPr>
          </a:lstStyle>
          <a:p>
            <a:r>
              <a:rPr lang="en-US" smtClean="0"/>
              <a:t>Click to edit Master title style</a:t>
            </a:r>
            <a:endParaRPr lang="en-US"/>
          </a:p>
        </p:txBody>
      </p:sp>
      <p:sp>
        <p:nvSpPr>
          <p:cNvPr id="26" name="Text Placeholder 25"/>
          <p:cNvSpPr>
            <a:spLocks noGrp="1"/>
          </p:cNvSpPr>
          <p:nvPr>
            <p:ph type="body" idx="2"/>
          </p:nvPr>
        </p:nvSpPr>
        <p:spPr>
          <a:xfrm>
            <a:off x="1645922" y="1950720"/>
            <a:ext cx="10829927" cy="15361920"/>
          </a:xfrm>
        </p:spPr>
        <p:txBody>
          <a:bodyPr/>
          <a:lstStyle>
            <a:lvl1pPr marL="0" indent="0">
              <a:buNone/>
              <a:defRPr sz="4800"/>
            </a:lvl1pPr>
            <a:lvl2pPr>
              <a:buNone/>
              <a:defRPr sz="4100"/>
            </a:lvl2pPr>
            <a:lvl3pPr>
              <a:buNone/>
              <a:defRPr sz="3400"/>
            </a:lvl3pPr>
            <a:lvl4pPr>
              <a:buNone/>
              <a:defRPr sz="3100"/>
            </a:lvl4pPr>
            <a:lvl5pPr>
              <a:buNone/>
              <a:defRPr sz="3100"/>
            </a:lvl5pPr>
          </a:lstStyle>
          <a:p>
            <a:pPr lvl="0"/>
            <a:r>
              <a:rPr lang="en-US" smtClean="0"/>
              <a:t>Click to edit Master text styles</a:t>
            </a:r>
          </a:p>
        </p:txBody>
      </p:sp>
      <p:sp>
        <p:nvSpPr>
          <p:cNvPr id="14" name="Content Placeholder 13"/>
          <p:cNvSpPr>
            <a:spLocks noGrp="1"/>
          </p:cNvSpPr>
          <p:nvPr>
            <p:ph sz="half" idx="1"/>
          </p:nvPr>
        </p:nvSpPr>
        <p:spPr>
          <a:xfrm>
            <a:off x="12870180" y="1950720"/>
            <a:ext cx="19225260" cy="15361920"/>
          </a:xfrm>
        </p:spPr>
        <p:txBody>
          <a:bodyPr/>
          <a:lstStyle>
            <a:lvl1pPr>
              <a:defRPr sz="11000"/>
            </a:lvl1pPr>
            <a:lvl2pPr>
              <a:defRPr sz="9600"/>
            </a:lvl2pPr>
            <a:lvl3pPr>
              <a:defRPr sz="8200"/>
            </a:lvl3pPr>
            <a:lvl4pPr>
              <a:defRPr sz="6900"/>
            </a:lvl4pPr>
            <a:lvl5pPr>
              <a:defRPr sz="69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lgn="l">
              <a:defRPr/>
            </a:lvl1pPr>
          </a:lstStyle>
          <a:p>
            <a:fld id="{34D030C5-46F0-1645-9268-6EB5853DE0F5}" type="datetimeFigureOut">
              <a:rPr lang="en-US"/>
              <a:pPr/>
              <a:t>11/9/2011</a:t>
            </a:fld>
            <a:endParaRPr lang="en-US"/>
          </a:p>
        </p:txBody>
      </p:sp>
      <p:sp>
        <p:nvSpPr>
          <p:cNvPr id="7" name="Footer Placeholder 28"/>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8" name="Slide Number Placeholder 6"/>
          <p:cNvSpPr>
            <a:spLocks noGrp="1"/>
          </p:cNvSpPr>
          <p:nvPr>
            <p:ph type="sldNum" sz="quarter" idx="12"/>
          </p:nvPr>
        </p:nvSpPr>
        <p:spPr/>
        <p:txBody>
          <a:bodyPr/>
          <a:lstStyle>
            <a:lvl1pPr algn="r">
              <a:defRPr/>
            </a:lvl1pPr>
          </a:lstStyle>
          <a:p>
            <a:fld id="{8356FDCB-F016-C541-ADBB-7105BA79E67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12618720" y="1973229"/>
            <a:ext cx="18105120" cy="1170432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11000"/>
            </a:lvl1pPr>
          </a:lstStyle>
          <a:p>
            <a:pPr lvl="0"/>
            <a:r>
              <a:rPr lang="en-US" noProof="0" smtClean="0"/>
              <a:t>Click icon to add picture</a:t>
            </a:r>
            <a:endParaRPr lang="en-US" noProof="0" dirty="0"/>
          </a:p>
        </p:txBody>
      </p:sp>
      <p:sp>
        <p:nvSpPr>
          <p:cNvPr id="17" name="Title 16"/>
          <p:cNvSpPr>
            <a:spLocks noGrp="1"/>
          </p:cNvSpPr>
          <p:nvPr>
            <p:ph type="title"/>
          </p:nvPr>
        </p:nvSpPr>
        <p:spPr>
          <a:xfrm>
            <a:off x="1371600" y="15980032"/>
            <a:ext cx="21122640" cy="1671322"/>
          </a:xfrm>
        </p:spPr>
        <p:txBody>
          <a:bodyPr/>
          <a:lstStyle>
            <a:lvl1pPr algn="l">
              <a:buNone/>
              <a:defRPr sz="6900" b="1"/>
            </a:lvl1pPr>
          </a:lstStyle>
          <a:p>
            <a:r>
              <a:rPr lang="en-US" smtClean="0"/>
              <a:t>Click to edit Master title style</a:t>
            </a:r>
            <a:endParaRPr lang="en-US"/>
          </a:p>
        </p:txBody>
      </p:sp>
      <p:sp>
        <p:nvSpPr>
          <p:cNvPr id="26" name="Text Placeholder 25"/>
          <p:cNvSpPr>
            <a:spLocks noGrp="1"/>
          </p:cNvSpPr>
          <p:nvPr>
            <p:ph type="body" sz="half" idx="2"/>
          </p:nvPr>
        </p:nvSpPr>
        <p:spPr>
          <a:xfrm>
            <a:off x="1371600" y="17706298"/>
            <a:ext cx="21122640" cy="2458720"/>
          </a:xfrm>
        </p:spPr>
        <p:txBody>
          <a:bodyPr lIns="376202" tIns="0"/>
          <a:lstStyle>
            <a:lvl1pPr marL="0" indent="0">
              <a:buNone/>
              <a:defRPr sz="4800"/>
            </a:lvl1pPr>
            <a:lvl2pPr>
              <a:defRPr sz="4100"/>
            </a:lvl2pPr>
            <a:lvl3pPr>
              <a:defRPr sz="3400"/>
            </a:lvl3pPr>
            <a:lvl4pPr>
              <a:defRPr sz="3100"/>
            </a:lvl4pPr>
            <a:lvl5pPr>
              <a:defRPr sz="31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lgn="l">
              <a:defRPr/>
            </a:lvl1pPr>
          </a:lstStyle>
          <a:p>
            <a:fld id="{C6FB4E68-875B-0940-AEA2-7EC9EECB6451}" type="datetimeFigureOut">
              <a:rPr lang="en-US"/>
              <a:pPr/>
              <a:t>11/9/2011</a:t>
            </a:fld>
            <a:endParaRPr lang="en-US"/>
          </a:p>
        </p:txBody>
      </p:sp>
      <p:sp>
        <p:nvSpPr>
          <p:cNvPr id="6" name="Footer Placeholder 4"/>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7" name="Slide Number Placeholder 30"/>
          <p:cNvSpPr>
            <a:spLocks noGrp="1"/>
          </p:cNvSpPr>
          <p:nvPr>
            <p:ph type="sldNum" sz="quarter" idx="12"/>
          </p:nvPr>
        </p:nvSpPr>
        <p:spPr/>
        <p:txBody>
          <a:bodyPr/>
          <a:lstStyle>
            <a:lvl1pPr algn="r">
              <a:defRPr/>
            </a:lvl1pPr>
          </a:lstStyle>
          <a:p>
            <a:fld id="{F201D616-02CD-9245-9E4B-B7C859B3D11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a:defRPr/>
            </a:lvl1pPr>
          </a:lstStyle>
          <a:p>
            <a:fld id="{E1E4524F-1A24-AB4E-A575-E4F6039ABFBB}" type="datetimeFigureOut">
              <a:rPr lang="en-US"/>
              <a:pPr/>
              <a:t>11/9/2011</a:t>
            </a:fld>
            <a:endParaRPr lang="en-US"/>
          </a:p>
        </p:txBody>
      </p:sp>
      <p:sp>
        <p:nvSpPr>
          <p:cNvPr id="5" name="Footer Placeholder 4"/>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fld id="{DB99FE1E-543D-1842-8D46-CA1E0232B3F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688800" y="1757685"/>
            <a:ext cx="6583680" cy="18724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5920" y="1757685"/>
            <a:ext cx="22494240" cy="18724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a:defRPr/>
            </a:lvl1pPr>
          </a:lstStyle>
          <a:p>
            <a:fld id="{528FF835-4EC3-9945-B694-7E31242434BA}" type="datetimeFigureOut">
              <a:rPr lang="en-US"/>
              <a:pPr/>
              <a:t>11/9/2011</a:t>
            </a:fld>
            <a:endParaRPr lang="en-US"/>
          </a:p>
        </p:txBody>
      </p:sp>
      <p:sp>
        <p:nvSpPr>
          <p:cNvPr id="5" name="Footer Placeholder 4"/>
          <p:cNvSpPr>
            <a:spLocks noGrp="1"/>
          </p:cNvSpPr>
          <p:nvPr>
            <p:ph type="ftr" sz="quarter" idx="11"/>
          </p:nvPr>
        </p:nvSpPr>
        <p:spPr/>
        <p:txBody>
          <a:bodyPr/>
          <a:lstStyle>
            <a:lvl1pPr>
              <a:defRPr sz="4100">
                <a:solidFill>
                  <a:schemeClr val="accent1">
                    <a:shade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fld id="{2D9E902A-3B76-424F-9BCF-0BD183D1DB6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1851660" y="3362875"/>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1029" name="Text Placeholder 7"/>
          <p:cNvSpPr>
            <a:spLocks noGrp="1"/>
          </p:cNvSpPr>
          <p:nvPr>
            <p:ph type="body" idx="1"/>
          </p:nvPr>
        </p:nvSpPr>
        <p:spPr bwMode="auto">
          <a:xfrm>
            <a:off x="1096963" y="4973638"/>
            <a:ext cx="31272162" cy="14482762"/>
          </a:xfrm>
          <a:prstGeom prst="rect">
            <a:avLst/>
          </a:prstGeom>
          <a:noFill/>
          <a:ln w="9525">
            <a:noFill/>
            <a:miter lim="800000"/>
            <a:headEnd/>
            <a:tailEnd/>
          </a:ln>
        </p:spPr>
        <p:txBody>
          <a:bodyPr vert="horz" wrap="square" lIns="313502" tIns="156751" rIns="313502" bIns="15675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2"/>
          </p:nvPr>
        </p:nvSpPr>
        <p:spPr>
          <a:xfrm>
            <a:off x="23317200" y="244475"/>
            <a:ext cx="9051925" cy="923925"/>
          </a:xfrm>
          <a:prstGeom prst="rect">
            <a:avLst/>
          </a:prstGeom>
        </p:spPr>
        <p:txBody>
          <a:bodyPr vert="horz" wrap="square" lIns="313502" tIns="156751" rIns="313502" bIns="156751" numCol="1" anchor="t" anchorCtr="0" compatLnSpc="1">
            <a:prstTxWarp prst="textNoShape">
              <a:avLst/>
            </a:prstTxWarp>
          </a:bodyPr>
          <a:lstStyle>
            <a:lvl1pPr algn="r">
              <a:defRPr sz="4100">
                <a:solidFill>
                  <a:srgbClr val="D38E27"/>
                </a:solidFill>
              </a:defRPr>
            </a:lvl1pPr>
          </a:lstStyle>
          <a:p>
            <a:fld id="{EBD539DB-E7F1-2F41-9FAC-34243F815EF1}" type="datetimeFigureOut">
              <a:rPr lang="en-US"/>
              <a:pPr/>
              <a:t>11/9/2011</a:t>
            </a:fld>
            <a:endParaRPr lang="en-US" sz="4800">
              <a:solidFill>
                <a:schemeClr val="tx2"/>
              </a:solidFill>
            </a:endParaRPr>
          </a:p>
        </p:txBody>
      </p:sp>
      <p:sp>
        <p:nvSpPr>
          <p:cNvPr id="28" name="Footer Placeholder 27"/>
          <p:cNvSpPr>
            <a:spLocks noGrp="1"/>
          </p:cNvSpPr>
          <p:nvPr>
            <p:ph type="ftr" sz="quarter" idx="3"/>
          </p:nvPr>
        </p:nvSpPr>
        <p:spPr>
          <a:xfrm>
            <a:off x="11247438" y="244475"/>
            <a:ext cx="12069762" cy="923925"/>
          </a:xfrm>
          <a:prstGeom prst="rect">
            <a:avLst/>
          </a:prstGeom>
        </p:spPr>
        <p:txBody>
          <a:bodyPr vert="horz" lIns="313502" tIns="156751" rIns="313502" bIns="156751"/>
          <a:lstStyle>
            <a:lvl1pPr algn="r" eaLnBrk="1" latinLnBrk="0" hangingPunct="1">
              <a:defRPr kumimoji="0" sz="4800" dirty="0">
                <a:solidFill>
                  <a:schemeClr val="tx2"/>
                </a:solidFill>
                <a:latin typeface="Arial" charset="0"/>
              </a:defRPr>
            </a:lvl1pPr>
          </a:lstStyle>
          <a:p>
            <a:pPr>
              <a:defRPr/>
            </a:pPr>
            <a:endParaRPr lang="en-US"/>
          </a:p>
        </p:txBody>
      </p:sp>
      <p:sp>
        <p:nvSpPr>
          <p:cNvPr id="5" name="Slide Number Placeholder 4"/>
          <p:cNvSpPr>
            <a:spLocks noGrp="1"/>
          </p:cNvSpPr>
          <p:nvPr>
            <p:ph type="sldNum" sz="quarter" idx="4"/>
          </p:nvPr>
        </p:nvSpPr>
        <p:spPr>
          <a:xfrm>
            <a:off x="29625925" y="20726400"/>
            <a:ext cx="2743200" cy="782638"/>
          </a:xfrm>
          <a:prstGeom prst="rect">
            <a:avLst/>
          </a:prstGeom>
        </p:spPr>
        <p:txBody>
          <a:bodyPr vert="horz" wrap="square" lIns="313502" tIns="156751" rIns="313502" bIns="156751" numCol="1" anchor="t" anchorCtr="0" compatLnSpc="1">
            <a:prstTxWarp prst="textNoShape">
              <a:avLst/>
            </a:prstTxWarp>
          </a:bodyPr>
          <a:lstStyle>
            <a:lvl1pPr>
              <a:defRPr sz="4100">
                <a:solidFill>
                  <a:srgbClr val="D38E27"/>
                </a:solidFill>
              </a:defRPr>
            </a:lvl1pPr>
          </a:lstStyle>
          <a:p>
            <a:fld id="{5BB117E5-4B76-0B4E-9B78-F140E225EE2A}" type="slidenum">
              <a:rPr lang="en-US"/>
              <a:pPr/>
              <a:t>‹#›</a:t>
            </a:fld>
            <a:endParaRPr lang="en-US" sz="4800">
              <a:solidFill>
                <a:srgbClr val="FFFFFF"/>
              </a:solidFill>
              <a:latin typeface="Franklin Gothic Medium" pitchFamily="-112" charset="0"/>
            </a:endParaRPr>
          </a:p>
        </p:txBody>
      </p:sp>
      <p:sp>
        <p:nvSpPr>
          <p:cNvPr id="10" name="Title Placeholder 9"/>
          <p:cNvSpPr>
            <a:spLocks noGrp="1"/>
          </p:cNvSpPr>
          <p:nvPr>
            <p:ph type="title"/>
          </p:nvPr>
        </p:nvSpPr>
        <p:spPr>
          <a:xfrm>
            <a:off x="1096963" y="1463675"/>
            <a:ext cx="31272162" cy="2681288"/>
          </a:xfrm>
          <a:prstGeom prst="rect">
            <a:avLst/>
          </a:prstGeom>
        </p:spPr>
        <p:txBody>
          <a:bodyPr vert="horz" lIns="313502" tIns="156751" rIns="313502" bIns="156751"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1851660" y="3362875"/>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
        <p:nvSpPr>
          <p:cNvPr id="12" name="Straight Connector 11"/>
          <p:cNvSpPr>
            <a:spLocks noChangeShapeType="1"/>
          </p:cNvSpPr>
          <p:nvPr/>
        </p:nvSpPr>
        <p:spPr bwMode="auto">
          <a:xfrm>
            <a:off x="1851660" y="3385557"/>
            <a:ext cx="31066740" cy="7619"/>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313502" tIns="156751" rIns="313502" bIns="156751"/>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fontAlgn="base">
        <a:spcBef>
          <a:spcPct val="0"/>
        </a:spcBef>
        <a:spcAft>
          <a:spcPct val="0"/>
        </a:spcAft>
        <a:defRPr sz="123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12300">
          <a:solidFill>
            <a:schemeClr val="tx2"/>
          </a:solidFill>
          <a:latin typeface="Franklin Gothic Medium" pitchFamily="-112" charset="0"/>
        </a:defRPr>
      </a:lvl2pPr>
      <a:lvl3pPr algn="l" rtl="0" fontAlgn="base">
        <a:spcBef>
          <a:spcPct val="0"/>
        </a:spcBef>
        <a:spcAft>
          <a:spcPct val="0"/>
        </a:spcAft>
        <a:defRPr sz="12300">
          <a:solidFill>
            <a:schemeClr val="tx2"/>
          </a:solidFill>
          <a:latin typeface="Franklin Gothic Medium" pitchFamily="-112" charset="0"/>
        </a:defRPr>
      </a:lvl3pPr>
      <a:lvl4pPr algn="l" rtl="0" fontAlgn="base">
        <a:spcBef>
          <a:spcPct val="0"/>
        </a:spcBef>
        <a:spcAft>
          <a:spcPct val="0"/>
        </a:spcAft>
        <a:defRPr sz="12300">
          <a:solidFill>
            <a:schemeClr val="tx2"/>
          </a:solidFill>
          <a:latin typeface="Franklin Gothic Medium" pitchFamily="-112" charset="0"/>
        </a:defRPr>
      </a:lvl4pPr>
      <a:lvl5pPr algn="l" rtl="0" fontAlgn="base">
        <a:spcBef>
          <a:spcPct val="0"/>
        </a:spcBef>
        <a:spcAft>
          <a:spcPct val="0"/>
        </a:spcAft>
        <a:defRPr sz="12300">
          <a:solidFill>
            <a:schemeClr val="tx2"/>
          </a:solidFill>
          <a:latin typeface="Franklin Gothic Medium" pitchFamily="-112" charset="0"/>
        </a:defRPr>
      </a:lvl5pPr>
      <a:lvl6pPr marL="457200" algn="l" rtl="0" fontAlgn="base">
        <a:spcBef>
          <a:spcPct val="0"/>
        </a:spcBef>
        <a:spcAft>
          <a:spcPct val="0"/>
        </a:spcAft>
        <a:defRPr sz="12300">
          <a:solidFill>
            <a:schemeClr val="tx2"/>
          </a:solidFill>
          <a:latin typeface="Franklin Gothic Medium" pitchFamily="-112" charset="0"/>
        </a:defRPr>
      </a:lvl6pPr>
      <a:lvl7pPr marL="914400" algn="l" rtl="0" fontAlgn="base">
        <a:spcBef>
          <a:spcPct val="0"/>
        </a:spcBef>
        <a:spcAft>
          <a:spcPct val="0"/>
        </a:spcAft>
        <a:defRPr sz="12300">
          <a:solidFill>
            <a:schemeClr val="tx2"/>
          </a:solidFill>
          <a:latin typeface="Franklin Gothic Medium" pitchFamily="-112" charset="0"/>
        </a:defRPr>
      </a:lvl7pPr>
      <a:lvl8pPr marL="1371600" algn="l" rtl="0" fontAlgn="base">
        <a:spcBef>
          <a:spcPct val="0"/>
        </a:spcBef>
        <a:spcAft>
          <a:spcPct val="0"/>
        </a:spcAft>
        <a:defRPr sz="12300">
          <a:solidFill>
            <a:schemeClr val="tx2"/>
          </a:solidFill>
          <a:latin typeface="Franklin Gothic Medium" pitchFamily="-112" charset="0"/>
        </a:defRPr>
      </a:lvl8pPr>
      <a:lvl9pPr marL="1828800" algn="l" rtl="0" fontAlgn="base">
        <a:spcBef>
          <a:spcPct val="0"/>
        </a:spcBef>
        <a:spcAft>
          <a:spcPct val="0"/>
        </a:spcAft>
        <a:defRPr sz="12300">
          <a:solidFill>
            <a:schemeClr val="tx2"/>
          </a:solidFill>
          <a:latin typeface="Franklin Gothic Medium" pitchFamily="-112" charset="0"/>
        </a:defRPr>
      </a:lvl9pPr>
    </p:titleStyle>
    <p:bodyStyle>
      <a:lvl1pPr marL="1174750" indent="-1174750" algn="l" rtl="0" fontAlgn="base">
        <a:spcBef>
          <a:spcPct val="20000"/>
        </a:spcBef>
        <a:spcAft>
          <a:spcPct val="0"/>
        </a:spcAft>
        <a:buClr>
          <a:schemeClr val="accent1"/>
        </a:buClr>
        <a:buSzPct val="70000"/>
        <a:buFont typeface="Wingdings 2" pitchFamily="-112" charset="2"/>
        <a:buChar char=""/>
        <a:defRPr sz="11000" kern="1200">
          <a:solidFill>
            <a:schemeClr val="tx2"/>
          </a:solidFill>
          <a:latin typeface="+mn-lt"/>
          <a:ea typeface="+mn-ea"/>
          <a:cs typeface="+mn-cs"/>
        </a:defRPr>
      </a:lvl1pPr>
      <a:lvl2pPr marL="2546350" indent="-979488" algn="l" rtl="0" fontAlgn="base">
        <a:spcBef>
          <a:spcPct val="20000"/>
        </a:spcBef>
        <a:spcAft>
          <a:spcPct val="0"/>
        </a:spcAft>
        <a:buClr>
          <a:schemeClr val="accent1"/>
        </a:buClr>
        <a:buSzPct val="70000"/>
        <a:buFont typeface="Wingdings 2" pitchFamily="-112" charset="2"/>
        <a:buChar char=""/>
        <a:defRPr sz="9600" kern="1200">
          <a:solidFill>
            <a:schemeClr val="tx2"/>
          </a:solidFill>
          <a:latin typeface="+mn-lt"/>
          <a:ea typeface="ＭＳ Ｐゴシック" pitchFamily="-112" charset="-128"/>
          <a:cs typeface="+mn-cs"/>
        </a:defRPr>
      </a:lvl2pPr>
      <a:lvl3pPr marL="3917950" indent="-782638" algn="l" rtl="0" fontAlgn="base">
        <a:spcBef>
          <a:spcPct val="20000"/>
        </a:spcBef>
        <a:spcAft>
          <a:spcPct val="0"/>
        </a:spcAft>
        <a:buClr>
          <a:schemeClr val="accent1"/>
        </a:buClr>
        <a:buSzPct val="70000"/>
        <a:buFont typeface="Wingdings 2" pitchFamily="-112" charset="2"/>
        <a:buChar char=""/>
        <a:defRPr sz="8200" kern="1200">
          <a:solidFill>
            <a:schemeClr val="tx2"/>
          </a:solidFill>
          <a:latin typeface="+mn-lt"/>
          <a:ea typeface="ＭＳ Ｐゴシック" pitchFamily="-112" charset="-128"/>
          <a:cs typeface="+mn-cs"/>
        </a:defRPr>
      </a:lvl3pPr>
      <a:lvl4pPr marL="5484813" indent="-782638" algn="l" rtl="0" fontAlgn="base">
        <a:spcBef>
          <a:spcPct val="20000"/>
        </a:spcBef>
        <a:spcAft>
          <a:spcPct val="0"/>
        </a:spcAft>
        <a:buClr>
          <a:schemeClr val="accent1"/>
        </a:buClr>
        <a:buSzPct val="70000"/>
        <a:buFont typeface="Wingdings 2" pitchFamily="-112" charset="2"/>
        <a:buChar char=""/>
        <a:defRPr sz="6900" kern="1200">
          <a:solidFill>
            <a:schemeClr val="tx2"/>
          </a:solidFill>
          <a:latin typeface="+mn-lt"/>
          <a:ea typeface="ＭＳ Ｐゴシック" pitchFamily="-112" charset="-128"/>
          <a:cs typeface="+mn-cs"/>
        </a:defRPr>
      </a:lvl4pPr>
      <a:lvl5pPr marL="7053263" indent="-782638" algn="l" rtl="0" fontAlgn="base">
        <a:spcBef>
          <a:spcPct val="20000"/>
        </a:spcBef>
        <a:spcAft>
          <a:spcPct val="0"/>
        </a:spcAft>
        <a:buClr>
          <a:schemeClr val="accent1"/>
        </a:buClr>
        <a:buSzPct val="60000"/>
        <a:buFont typeface="Wingdings 2" pitchFamily="-112" charset="2"/>
        <a:buChar char=""/>
        <a:defRPr sz="6200" kern="1200">
          <a:solidFill>
            <a:schemeClr val="tx2"/>
          </a:solidFill>
          <a:latin typeface="+mn-lt"/>
          <a:ea typeface="ＭＳ Ｐゴシック" pitchFamily="-112" charset="-128"/>
          <a:cs typeface="+mn-cs"/>
        </a:defRPr>
      </a:lvl5pPr>
      <a:lvl6pPr marL="8621306" indent="-783755" algn="l" rtl="0" eaLnBrk="1" latinLnBrk="0" hangingPunct="1">
        <a:spcBef>
          <a:spcPct val="20000"/>
        </a:spcBef>
        <a:buClr>
          <a:schemeClr val="accent1"/>
        </a:buClr>
        <a:buSzPct val="60000"/>
        <a:buFont typeface="Wingdings 2"/>
        <a:buChar char=""/>
        <a:defRPr kumimoji="0" sz="6200" kern="1200">
          <a:solidFill>
            <a:schemeClr val="tx2"/>
          </a:solidFill>
          <a:latin typeface="+mn-lt"/>
          <a:ea typeface="+mn-ea"/>
          <a:cs typeface="+mn-cs"/>
        </a:defRPr>
      </a:lvl6pPr>
      <a:lvl7pPr marL="10188816" indent="-783755" algn="l" rtl="0" eaLnBrk="1" latinLnBrk="0" hangingPunct="1">
        <a:spcBef>
          <a:spcPct val="20000"/>
        </a:spcBef>
        <a:buClr>
          <a:schemeClr val="accent1"/>
        </a:buClr>
        <a:buSzPct val="60000"/>
        <a:buFont typeface="Wingdings 2"/>
        <a:buChar char=""/>
        <a:defRPr kumimoji="0" sz="5500" kern="1200">
          <a:solidFill>
            <a:schemeClr val="tx2"/>
          </a:solidFill>
          <a:latin typeface="+mn-lt"/>
          <a:ea typeface="+mn-ea"/>
          <a:cs typeface="+mn-cs"/>
        </a:defRPr>
      </a:lvl7pPr>
      <a:lvl8pPr marL="11756327" indent="-783755" algn="l" rtl="0" eaLnBrk="1" latinLnBrk="0" hangingPunct="1">
        <a:spcBef>
          <a:spcPct val="20000"/>
        </a:spcBef>
        <a:buClr>
          <a:schemeClr val="accent1"/>
        </a:buClr>
        <a:buSzPct val="60000"/>
        <a:buFont typeface="Wingdings 2"/>
        <a:buChar char=""/>
        <a:defRPr kumimoji="0" sz="5500" kern="1200" baseline="0">
          <a:solidFill>
            <a:schemeClr val="tx2"/>
          </a:solidFill>
          <a:latin typeface="+mn-lt"/>
          <a:ea typeface="+mn-ea"/>
          <a:cs typeface="+mn-cs"/>
        </a:defRPr>
      </a:lvl8pPr>
      <a:lvl9pPr marL="13323837" indent="-783755" algn="l" rtl="0" eaLnBrk="1" latinLnBrk="0" hangingPunct="1">
        <a:spcBef>
          <a:spcPct val="20000"/>
        </a:spcBef>
        <a:buClr>
          <a:schemeClr val="accent1"/>
        </a:buClr>
        <a:buSzPct val="60000"/>
        <a:buFont typeface="Wingdings 2"/>
        <a:buChar char=""/>
        <a:defRPr kumimoji="0" sz="48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567510" algn="l" rtl="0" eaLnBrk="1" latinLnBrk="0" hangingPunct="1">
        <a:defRPr kumimoji="0" kern="1200">
          <a:solidFill>
            <a:schemeClr val="tx1"/>
          </a:solidFill>
          <a:latin typeface="+mn-lt"/>
          <a:ea typeface="+mn-ea"/>
          <a:cs typeface="+mn-cs"/>
        </a:defRPr>
      </a:lvl2pPr>
      <a:lvl3pPr marL="3135020" algn="l" rtl="0" eaLnBrk="1" latinLnBrk="0" hangingPunct="1">
        <a:defRPr kumimoji="0" kern="1200">
          <a:solidFill>
            <a:schemeClr val="tx1"/>
          </a:solidFill>
          <a:latin typeface="+mn-lt"/>
          <a:ea typeface="+mn-ea"/>
          <a:cs typeface="+mn-cs"/>
        </a:defRPr>
      </a:lvl3pPr>
      <a:lvl4pPr marL="4702531" algn="l" rtl="0" eaLnBrk="1" latinLnBrk="0" hangingPunct="1">
        <a:defRPr kumimoji="0" kern="1200">
          <a:solidFill>
            <a:schemeClr val="tx1"/>
          </a:solidFill>
          <a:latin typeface="+mn-lt"/>
          <a:ea typeface="+mn-ea"/>
          <a:cs typeface="+mn-cs"/>
        </a:defRPr>
      </a:lvl4pPr>
      <a:lvl5pPr marL="6270041" algn="l" rtl="0" eaLnBrk="1" latinLnBrk="0" hangingPunct="1">
        <a:defRPr kumimoji="0" kern="1200">
          <a:solidFill>
            <a:schemeClr val="tx1"/>
          </a:solidFill>
          <a:latin typeface="+mn-lt"/>
          <a:ea typeface="+mn-ea"/>
          <a:cs typeface="+mn-cs"/>
        </a:defRPr>
      </a:lvl5pPr>
      <a:lvl6pPr marL="7837551" algn="l" rtl="0" eaLnBrk="1" latinLnBrk="0" hangingPunct="1">
        <a:defRPr kumimoji="0" kern="1200">
          <a:solidFill>
            <a:schemeClr val="tx1"/>
          </a:solidFill>
          <a:latin typeface="+mn-lt"/>
          <a:ea typeface="+mn-ea"/>
          <a:cs typeface="+mn-cs"/>
        </a:defRPr>
      </a:lvl6pPr>
      <a:lvl7pPr marL="9405061" algn="l" rtl="0" eaLnBrk="1" latinLnBrk="0" hangingPunct="1">
        <a:defRPr kumimoji="0" kern="1200">
          <a:solidFill>
            <a:schemeClr val="tx1"/>
          </a:solidFill>
          <a:latin typeface="+mn-lt"/>
          <a:ea typeface="+mn-ea"/>
          <a:cs typeface="+mn-cs"/>
        </a:defRPr>
      </a:lvl7pPr>
      <a:lvl8pPr marL="10972571" algn="l" rtl="0" eaLnBrk="1" latinLnBrk="0" hangingPunct="1">
        <a:defRPr kumimoji="0" kern="1200">
          <a:solidFill>
            <a:schemeClr val="tx1"/>
          </a:solidFill>
          <a:latin typeface="+mn-lt"/>
          <a:ea typeface="+mn-ea"/>
          <a:cs typeface="+mn-cs"/>
        </a:defRPr>
      </a:lvl8pPr>
      <a:lvl9pPr marL="1254008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30"/>
          <p:cNvSpPr>
            <a:spLocks noChangeArrowheads="1"/>
          </p:cNvSpPr>
          <p:nvPr/>
        </p:nvSpPr>
        <p:spPr bwMode="auto">
          <a:xfrm>
            <a:off x="24493538" y="11618913"/>
            <a:ext cx="7772400" cy="8294687"/>
          </a:xfrm>
          <a:prstGeom prst="roundRect">
            <a:avLst>
              <a:gd name="adj" fmla="val 0"/>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15" name="AutoShape 31"/>
          <p:cNvSpPr>
            <a:spLocks noChangeArrowheads="1"/>
          </p:cNvSpPr>
          <p:nvPr/>
        </p:nvSpPr>
        <p:spPr bwMode="auto">
          <a:xfrm>
            <a:off x="8486775" y="12806363"/>
            <a:ext cx="7772400" cy="8740775"/>
          </a:xfrm>
          <a:prstGeom prst="roundRect">
            <a:avLst>
              <a:gd name="adj" fmla="val 19"/>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16" name="AutoShape 4"/>
          <p:cNvSpPr>
            <a:spLocks noChangeArrowheads="1"/>
          </p:cNvSpPr>
          <p:nvPr/>
        </p:nvSpPr>
        <p:spPr bwMode="auto">
          <a:xfrm>
            <a:off x="482600" y="12806363"/>
            <a:ext cx="7772400" cy="8740775"/>
          </a:xfrm>
          <a:prstGeom prst="roundRect">
            <a:avLst>
              <a:gd name="adj" fmla="val 0"/>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17" name="AutoShape 31"/>
          <p:cNvSpPr>
            <a:spLocks noChangeArrowheads="1"/>
          </p:cNvSpPr>
          <p:nvPr/>
        </p:nvSpPr>
        <p:spPr bwMode="auto">
          <a:xfrm>
            <a:off x="16573500" y="4102100"/>
            <a:ext cx="15678150" cy="7251700"/>
          </a:xfrm>
          <a:prstGeom prst="roundRect">
            <a:avLst>
              <a:gd name="adj" fmla="val 19"/>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18" name="AutoShape 31"/>
          <p:cNvSpPr>
            <a:spLocks noChangeArrowheads="1"/>
          </p:cNvSpPr>
          <p:nvPr/>
        </p:nvSpPr>
        <p:spPr bwMode="auto">
          <a:xfrm>
            <a:off x="8518525" y="4067175"/>
            <a:ext cx="7772400" cy="8529638"/>
          </a:xfrm>
          <a:prstGeom prst="roundRect">
            <a:avLst>
              <a:gd name="adj" fmla="val 19"/>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19" name="AutoShape 31"/>
          <p:cNvSpPr>
            <a:spLocks noChangeArrowheads="1"/>
          </p:cNvSpPr>
          <p:nvPr/>
        </p:nvSpPr>
        <p:spPr bwMode="auto">
          <a:xfrm>
            <a:off x="16573500" y="11601450"/>
            <a:ext cx="7772400" cy="9944100"/>
          </a:xfrm>
          <a:prstGeom prst="roundRect">
            <a:avLst>
              <a:gd name="adj" fmla="val 19"/>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20" name="AutoShape 4"/>
          <p:cNvSpPr>
            <a:spLocks noChangeArrowheads="1"/>
          </p:cNvSpPr>
          <p:nvPr/>
        </p:nvSpPr>
        <p:spPr bwMode="auto">
          <a:xfrm>
            <a:off x="457200" y="4102100"/>
            <a:ext cx="7772400" cy="6375400"/>
          </a:xfrm>
          <a:prstGeom prst="roundRect">
            <a:avLst>
              <a:gd name="adj" fmla="val 0"/>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321" name="Text Box 9"/>
          <p:cNvSpPr txBox="1">
            <a:spLocks noChangeArrowheads="1"/>
          </p:cNvSpPr>
          <p:nvPr/>
        </p:nvSpPr>
        <p:spPr bwMode="auto">
          <a:xfrm>
            <a:off x="701675" y="5078413"/>
            <a:ext cx="7324725" cy="5298145"/>
          </a:xfrm>
          <a:prstGeom prst="rect">
            <a:avLst/>
          </a:prstGeom>
          <a:noFill/>
          <a:ln w="9525">
            <a:noFill/>
            <a:miter lim="800000"/>
            <a:headEnd/>
            <a:tailEnd/>
          </a:ln>
          <a:effectLst/>
        </p:spPr>
        <p:txBody>
          <a:bodyPr lIns="65306" tIns="32653" rIns="65306" bIns="32653">
            <a:prstTxWarp prst="textNoShape">
              <a:avLst/>
            </a:prstTxWarp>
            <a:spAutoFit/>
          </a:bodyPr>
          <a:lstStyle/>
          <a:p>
            <a:pPr algn="l" defTabSz="3135313"/>
            <a:r>
              <a:rPr lang="en-US" sz="2000" dirty="0" smtClean="0">
                <a:latin typeface="Times New Roman" pitchFamily="-112" charset="0"/>
              </a:rPr>
              <a:t>Breastfed </a:t>
            </a:r>
            <a:r>
              <a:rPr lang="en-US" sz="2000" dirty="0">
                <a:latin typeface="Times New Roman" pitchFamily="-112" charset="0"/>
              </a:rPr>
              <a:t>children have reduced rates of GI </a:t>
            </a:r>
            <a:r>
              <a:rPr lang="en-US" sz="2000" dirty="0" smtClean="0">
                <a:latin typeface="Times New Roman" pitchFamily="-112" charset="0"/>
              </a:rPr>
              <a:t>infection, </a:t>
            </a:r>
            <a:r>
              <a:rPr lang="en-US" sz="2000" dirty="0">
                <a:latin typeface="Times New Roman" pitchFamily="-112" charset="0"/>
              </a:rPr>
              <a:t>respiratory </a:t>
            </a:r>
            <a:r>
              <a:rPr lang="en-US" sz="2000" dirty="0" smtClean="0">
                <a:latin typeface="Times New Roman" pitchFamily="-112" charset="0"/>
              </a:rPr>
              <a:t>disease, hospitalization, </a:t>
            </a:r>
            <a:r>
              <a:rPr lang="en-US" sz="2000" dirty="0">
                <a:latin typeface="Times New Roman" pitchFamily="-112" charset="0"/>
              </a:rPr>
              <a:t>obesity and type 2 diabetes.</a:t>
            </a:r>
            <a:r>
              <a:rPr lang="en-US" sz="2000" dirty="0" smtClean="0">
                <a:latin typeface="Times New Roman" pitchFamily="-112" charset="0"/>
              </a:rPr>
              <a:t>  Mothers </a:t>
            </a:r>
            <a:r>
              <a:rPr lang="en-US" sz="2000" dirty="0">
                <a:latin typeface="Times New Roman" pitchFamily="-112" charset="0"/>
              </a:rPr>
              <a:t>who breastfeed also experience reduced risks of developing type 2 diabetes, breast cancer and ovarian cancer.</a:t>
            </a:r>
            <a:r>
              <a:rPr lang="en-US" sz="2000" dirty="0" smtClean="0">
                <a:latin typeface="Times New Roman" pitchFamily="-112" charset="0"/>
              </a:rPr>
              <a:t>  African</a:t>
            </a:r>
            <a:r>
              <a:rPr lang="en-US" sz="2000" dirty="0">
                <a:latin typeface="Times New Roman" pitchFamily="-112" charset="0"/>
              </a:rPr>
              <a:t>-Americans have higher rates</a:t>
            </a:r>
            <a:r>
              <a:rPr lang="en-US" sz="2000" dirty="0" smtClean="0">
                <a:latin typeface="Times New Roman" pitchFamily="-112" charset="0"/>
              </a:rPr>
              <a:t> of diabetes</a:t>
            </a:r>
            <a:r>
              <a:rPr lang="en-US" sz="2000" dirty="0">
                <a:latin typeface="Times New Roman" pitchFamily="-112" charset="0"/>
              </a:rPr>
              <a:t>, obesity, death from breast </a:t>
            </a:r>
            <a:r>
              <a:rPr lang="en-US" sz="2000" dirty="0" smtClean="0">
                <a:latin typeface="Times New Roman" pitchFamily="-112" charset="0"/>
              </a:rPr>
              <a:t>cancer </a:t>
            </a:r>
            <a:r>
              <a:rPr lang="en-US" sz="2000" dirty="0">
                <a:latin typeface="Times New Roman" pitchFamily="-112" charset="0"/>
              </a:rPr>
              <a:t>that </a:t>
            </a:r>
            <a:r>
              <a:rPr lang="en-US" sz="2000" dirty="0" smtClean="0">
                <a:latin typeface="Times New Roman" pitchFamily="-112" charset="0"/>
              </a:rPr>
              <a:t>are potentially modifiable </a:t>
            </a:r>
            <a:r>
              <a:rPr lang="en-US" sz="2000" dirty="0">
                <a:latin typeface="Times New Roman" pitchFamily="-112" charset="0"/>
              </a:rPr>
              <a:t>by breastfeeding.</a:t>
            </a:r>
          </a:p>
          <a:p>
            <a:pPr algn="l" defTabSz="3135313"/>
            <a:endParaRPr lang="en-US" sz="2000" dirty="0">
              <a:latin typeface="Times New Roman" pitchFamily="-112" charset="0"/>
            </a:endParaRPr>
          </a:p>
          <a:p>
            <a:pPr algn="l" defTabSz="3135313"/>
            <a:r>
              <a:rPr lang="en-US" sz="2000" dirty="0">
                <a:latin typeface="Times New Roman" pitchFamily="-112" charset="0"/>
              </a:rPr>
              <a:t>The state of Louisiana has the </a:t>
            </a:r>
            <a:r>
              <a:rPr lang="en-US" sz="2000" b="1" dirty="0">
                <a:latin typeface="Times New Roman" pitchFamily="-112" charset="0"/>
              </a:rPr>
              <a:t>lowest</a:t>
            </a:r>
            <a:r>
              <a:rPr lang="en-US" sz="2000" dirty="0">
                <a:latin typeface="Times New Roman" pitchFamily="-112" charset="0"/>
              </a:rPr>
              <a:t> rates of </a:t>
            </a:r>
            <a:r>
              <a:rPr lang="en-US" sz="2000" dirty="0" smtClean="0">
                <a:latin typeface="Times New Roman" pitchFamily="-112" charset="0"/>
              </a:rPr>
              <a:t>breastfeeding in the nation and a large disparity </a:t>
            </a:r>
            <a:r>
              <a:rPr lang="en-US" sz="2000" dirty="0">
                <a:latin typeface="Times New Roman" pitchFamily="-112" charset="0"/>
              </a:rPr>
              <a:t>in breastfeeding initiation rates by race: 59.8% of non-</a:t>
            </a:r>
            <a:r>
              <a:rPr lang="en-US" sz="2000" dirty="0" err="1">
                <a:latin typeface="Times New Roman" pitchFamily="-112" charset="0"/>
              </a:rPr>
              <a:t>hispanic</a:t>
            </a:r>
            <a:r>
              <a:rPr lang="en-US" sz="2000" dirty="0">
                <a:latin typeface="Times New Roman" pitchFamily="-112" charset="0"/>
              </a:rPr>
              <a:t> white women initiate breastfeeding, compared to only 31.8% of non-</a:t>
            </a:r>
            <a:r>
              <a:rPr lang="en-US" sz="2000" dirty="0" err="1">
                <a:latin typeface="Times New Roman" pitchFamily="-112" charset="0"/>
              </a:rPr>
              <a:t>hispanic</a:t>
            </a:r>
            <a:r>
              <a:rPr lang="en-US" sz="2000" dirty="0">
                <a:latin typeface="Times New Roman" pitchFamily="-112" charset="0"/>
              </a:rPr>
              <a:t> African-American women</a:t>
            </a:r>
          </a:p>
          <a:p>
            <a:pPr algn="l" defTabSz="3135313"/>
            <a:endParaRPr lang="en-US" sz="2000" dirty="0">
              <a:latin typeface="Times New Roman" pitchFamily="-112" charset="0"/>
            </a:endParaRPr>
          </a:p>
          <a:p>
            <a:pPr algn="l" defTabSz="3135313"/>
            <a:r>
              <a:rPr lang="en-US" sz="2000" dirty="0">
                <a:latin typeface="Times New Roman" pitchFamily="-112" charset="0"/>
              </a:rPr>
              <a:t>Healthy people 2020 breastfeeding objectives:</a:t>
            </a:r>
          </a:p>
          <a:p>
            <a:pPr algn="l" defTabSz="3135313"/>
            <a:r>
              <a:rPr lang="en-US" sz="2000" dirty="0">
                <a:latin typeface="Times New Roman" pitchFamily="-112" charset="0"/>
              </a:rPr>
              <a:t>MICH-21: </a:t>
            </a:r>
            <a:r>
              <a:rPr lang="en-US" sz="2000" b="1" dirty="0">
                <a:latin typeface="Times New Roman" pitchFamily="-112" charset="0"/>
              </a:rPr>
              <a:t>Increase the proportion of infants who are breastfed</a:t>
            </a:r>
          </a:p>
          <a:p>
            <a:pPr algn="l" defTabSz="3135313"/>
            <a:r>
              <a:rPr lang="en-US" sz="2000" dirty="0">
                <a:latin typeface="Times New Roman" pitchFamily="-112" charset="0"/>
              </a:rPr>
              <a:t>         MICH-21.1 Ever	         (Target 81.9%, Louisiana 48.9%)</a:t>
            </a:r>
          </a:p>
          <a:p>
            <a:pPr algn="l" defTabSz="3135313"/>
            <a:r>
              <a:rPr lang="en-US" sz="2000" dirty="0">
                <a:latin typeface="Times New Roman" pitchFamily="-112" charset="0"/>
              </a:rPr>
              <a:t>         MICH-21.2 At 6 months          (Target 60.6%, Louisiana 18.2%)</a:t>
            </a:r>
          </a:p>
          <a:p>
            <a:pPr algn="l" defTabSz="3135313"/>
            <a:r>
              <a:rPr lang="en-US" sz="2000" dirty="0">
                <a:latin typeface="Times New Roman" pitchFamily="-112" charset="0"/>
              </a:rPr>
              <a:t>         MICH-21.3 At 1 year               (Target 34.1%, Louisiana 7%)</a:t>
            </a:r>
          </a:p>
        </p:txBody>
      </p:sp>
      <p:sp>
        <p:nvSpPr>
          <p:cNvPr id="13322" name="AutoShape 13"/>
          <p:cNvSpPr>
            <a:spLocks noChangeArrowheads="1"/>
          </p:cNvSpPr>
          <p:nvPr/>
        </p:nvSpPr>
        <p:spPr bwMode="auto">
          <a:xfrm>
            <a:off x="514350" y="254000"/>
            <a:ext cx="31889700" cy="3505200"/>
          </a:xfrm>
          <a:prstGeom prst="roundRect">
            <a:avLst>
              <a:gd name="adj" fmla="val 0"/>
            </a:avLst>
          </a:prstGeom>
          <a:solidFill>
            <a:schemeClr val="accent1">
              <a:lumMod val="20000"/>
              <a:lumOff val="80000"/>
            </a:schemeClr>
          </a:solidFill>
          <a:ln w="38100">
            <a:solidFill>
              <a:schemeClr val="bg1"/>
            </a:solidFill>
            <a:round/>
            <a:headEnd/>
            <a:tailEnd/>
          </a:ln>
        </p:spPr>
        <p:txBody>
          <a:bodyPr wrap="none" lIns="65306" tIns="32653" rIns="65306" bIns="32653" anchor="ctr">
            <a:prstTxWarp prst="textNoShape">
              <a:avLst/>
            </a:prstTxWarp>
          </a:bodyPr>
          <a:lstStyle/>
          <a:p>
            <a:pPr defTabSz="3135313"/>
            <a:endParaRPr lang="en-US">
              <a:solidFill>
                <a:schemeClr val="bg1"/>
              </a:solidFill>
            </a:endParaRPr>
          </a:p>
        </p:txBody>
      </p:sp>
      <p:sp>
        <p:nvSpPr>
          <p:cNvPr id="13323" name="Text Box 14"/>
          <p:cNvSpPr txBox="1">
            <a:spLocks noChangeArrowheads="1"/>
          </p:cNvSpPr>
          <p:nvPr/>
        </p:nvSpPr>
        <p:spPr bwMode="auto">
          <a:xfrm>
            <a:off x="914400" y="517525"/>
            <a:ext cx="30689550" cy="3220654"/>
          </a:xfrm>
          <a:prstGeom prst="rect">
            <a:avLst/>
          </a:prstGeom>
          <a:noFill/>
          <a:ln w="9525">
            <a:noFill/>
            <a:miter lim="800000"/>
            <a:headEnd/>
            <a:tailEnd/>
          </a:ln>
          <a:effectLst/>
        </p:spPr>
        <p:txBody>
          <a:bodyPr lIns="65306" tIns="32653" rIns="65306" bIns="32653">
            <a:prstTxWarp prst="textNoShape">
              <a:avLst/>
            </a:prstTxWarp>
            <a:spAutoFit/>
          </a:bodyPr>
          <a:lstStyle/>
          <a:p>
            <a:pPr defTabSz="3135313"/>
            <a:r>
              <a:rPr lang="en-US" sz="8800" b="1" dirty="0">
                <a:latin typeface="Times New Roman" pitchFamily="-112" charset="0"/>
                <a:ea typeface="Times New Roman" pitchFamily="-112" charset="0"/>
                <a:cs typeface="Times New Roman" pitchFamily="-112" charset="0"/>
              </a:rPr>
              <a:t>Racial Disparities in Breastfeeding Support</a:t>
            </a:r>
          </a:p>
          <a:p>
            <a:pPr defTabSz="3135313"/>
            <a:r>
              <a:rPr lang="en-US" sz="4500" b="1" dirty="0" smtClean="0">
                <a:latin typeface="Times New Roman" pitchFamily="-112" charset="0"/>
                <a:ea typeface="Times New Roman" pitchFamily="-112" charset="0"/>
                <a:cs typeface="Times New Roman" pitchFamily="-112" charset="0"/>
              </a:rPr>
              <a:t>Lauren </a:t>
            </a:r>
            <a:r>
              <a:rPr lang="en-US" sz="4500" b="1" dirty="0" err="1">
                <a:latin typeface="Times New Roman" pitchFamily="-112" charset="0"/>
                <a:ea typeface="Times New Roman" pitchFamily="-112" charset="0"/>
                <a:cs typeface="Times New Roman" pitchFamily="-112" charset="0"/>
              </a:rPr>
              <a:t>Zerbib</a:t>
            </a:r>
            <a:r>
              <a:rPr lang="en-US" sz="4500" b="1" dirty="0">
                <a:latin typeface="Times New Roman" pitchFamily="-112" charset="0"/>
                <a:ea typeface="Times New Roman" pitchFamily="-112" charset="0"/>
                <a:cs typeface="Times New Roman" pitchFamily="-112" charset="0"/>
              </a:rPr>
              <a:t>, </a:t>
            </a:r>
            <a:r>
              <a:rPr lang="en-US" sz="4500" b="1" dirty="0" smtClean="0">
                <a:latin typeface="Times New Roman" pitchFamily="-112" charset="0"/>
                <a:ea typeface="Times New Roman" pitchFamily="-112" charset="0"/>
                <a:cs typeface="Times New Roman" pitchFamily="-112" charset="0"/>
              </a:rPr>
              <a:t>MD Candidate</a:t>
            </a:r>
            <a:r>
              <a:rPr lang="en-US" sz="4500" b="1" baseline="30000" dirty="0">
                <a:latin typeface="Times New Roman" pitchFamily="-112" charset="0"/>
                <a:ea typeface="Times New Roman" pitchFamily="-112" charset="0"/>
                <a:cs typeface="Times New Roman" pitchFamily="-112" charset="0"/>
              </a:rPr>
              <a:t>1</a:t>
            </a:r>
            <a:r>
              <a:rPr lang="en-US" sz="4500" b="1" dirty="0" smtClean="0">
                <a:latin typeface="Times New Roman" pitchFamily="-112" charset="0"/>
                <a:ea typeface="Times New Roman" pitchFamily="-112" charset="0"/>
                <a:cs typeface="Times New Roman" pitchFamily="-112" charset="0"/>
              </a:rPr>
              <a:t>, </a:t>
            </a:r>
            <a:r>
              <a:rPr lang="en-US" sz="4500" b="1" dirty="0">
                <a:latin typeface="Times New Roman" pitchFamily="-112" charset="0"/>
                <a:ea typeface="Times New Roman" pitchFamily="-112" charset="0"/>
                <a:cs typeface="Times New Roman" pitchFamily="-112" charset="0"/>
              </a:rPr>
              <a:t>Brian </a:t>
            </a:r>
            <a:r>
              <a:rPr lang="en-US" sz="4500" b="1" dirty="0" err="1">
                <a:latin typeface="Times New Roman" pitchFamily="-112" charset="0"/>
                <a:ea typeface="Times New Roman" pitchFamily="-112" charset="0"/>
                <a:cs typeface="Times New Roman" pitchFamily="-112" charset="0"/>
              </a:rPr>
              <a:t>Luckett</a:t>
            </a:r>
            <a:r>
              <a:rPr lang="en-US" sz="4500" b="1" dirty="0">
                <a:latin typeface="Times New Roman" pitchFamily="-112" charset="0"/>
                <a:ea typeface="Times New Roman" pitchFamily="-112" charset="0"/>
                <a:cs typeface="Times New Roman" pitchFamily="-112" charset="0"/>
              </a:rPr>
              <a:t>, </a:t>
            </a:r>
            <a:r>
              <a:rPr lang="en-US" sz="4500" b="1" dirty="0" smtClean="0">
                <a:latin typeface="Times New Roman" pitchFamily="-112" charset="0"/>
                <a:ea typeface="Times New Roman" pitchFamily="-112" charset="0"/>
                <a:cs typeface="Times New Roman" pitchFamily="-112" charset="0"/>
              </a:rPr>
              <a:t>PhD</a:t>
            </a:r>
            <a:r>
              <a:rPr lang="en-US" sz="4500" b="1" baseline="30000" dirty="0" smtClean="0">
                <a:latin typeface="Times New Roman" pitchFamily="-112" charset="0"/>
                <a:ea typeface="Times New Roman" pitchFamily="-112" charset="0"/>
                <a:cs typeface="Times New Roman" pitchFamily="-112" charset="0"/>
              </a:rPr>
              <a:t>2</a:t>
            </a:r>
            <a:r>
              <a:rPr lang="en-US" sz="4500" b="1" dirty="0" smtClean="0">
                <a:latin typeface="Times New Roman" pitchFamily="-112" charset="0"/>
                <a:ea typeface="Times New Roman" pitchFamily="-112" charset="0"/>
                <a:cs typeface="Times New Roman" pitchFamily="-112" charset="0"/>
              </a:rPr>
              <a:t> </a:t>
            </a:r>
            <a:r>
              <a:rPr lang="en-US" sz="4500" b="1" dirty="0">
                <a:latin typeface="Times New Roman" pitchFamily="-112" charset="0"/>
                <a:ea typeface="Times New Roman" pitchFamily="-112" charset="0"/>
                <a:cs typeface="Times New Roman" pitchFamily="-112" charset="0"/>
              </a:rPr>
              <a:t>, Rebekah Gee, MD, MPH, </a:t>
            </a:r>
            <a:r>
              <a:rPr lang="en-US" sz="4500" b="1" dirty="0" smtClean="0">
                <a:latin typeface="Times New Roman" pitchFamily="-112" charset="0"/>
                <a:ea typeface="Times New Roman" pitchFamily="-112" charset="0"/>
                <a:cs typeface="Times New Roman" pitchFamily="-112" charset="0"/>
              </a:rPr>
              <a:t>MSHPR</a:t>
            </a:r>
            <a:r>
              <a:rPr lang="en-US" sz="4500" b="1" baseline="30000" dirty="0">
                <a:latin typeface="Times New Roman" pitchFamily="-112" charset="0"/>
                <a:ea typeface="Times New Roman" pitchFamily="-112" charset="0"/>
                <a:cs typeface="Times New Roman" pitchFamily="-112" charset="0"/>
              </a:rPr>
              <a:t>2</a:t>
            </a:r>
            <a:endParaRPr lang="en-US" sz="4500" b="1" dirty="0" smtClean="0">
              <a:latin typeface="Times New Roman" pitchFamily="-112" charset="0"/>
              <a:ea typeface="Times New Roman" pitchFamily="-112" charset="0"/>
              <a:cs typeface="Times New Roman" pitchFamily="-112" charset="0"/>
            </a:endParaRPr>
          </a:p>
          <a:p>
            <a:pPr defTabSz="3135313"/>
            <a:r>
              <a:rPr lang="en-US" sz="3600" b="1" baseline="30000" dirty="0">
                <a:latin typeface="Times New Roman" pitchFamily="-112" charset="0"/>
                <a:ea typeface="Times New Roman" pitchFamily="-112" charset="0"/>
                <a:cs typeface="Times New Roman" pitchFamily="-112" charset="0"/>
              </a:rPr>
              <a:t>1</a:t>
            </a:r>
            <a:r>
              <a:rPr lang="en-US" sz="3600" b="1" i="1" dirty="0" smtClean="0">
                <a:latin typeface="Times New Roman" pitchFamily="-112" charset="0"/>
                <a:ea typeface="Times New Roman" pitchFamily="-112" charset="0"/>
                <a:cs typeface="Times New Roman" pitchFamily="-112" charset="0"/>
              </a:rPr>
              <a:t>Tulane University School of Medicine, New Orleans LA</a:t>
            </a:r>
          </a:p>
          <a:p>
            <a:pPr defTabSz="3135313"/>
            <a:r>
              <a:rPr lang="en-US" sz="3600" b="1" baseline="30000" dirty="0" smtClean="0">
                <a:latin typeface="Times New Roman" pitchFamily="-112" charset="0"/>
                <a:ea typeface="Times New Roman" pitchFamily="-112" charset="0"/>
                <a:cs typeface="Times New Roman" pitchFamily="-112" charset="0"/>
              </a:rPr>
              <a:t>2</a:t>
            </a:r>
            <a:r>
              <a:rPr lang="en-US" sz="3600" b="1" i="1" dirty="0" smtClean="0">
                <a:latin typeface="Times New Roman" pitchFamily="-112" charset="0"/>
                <a:ea typeface="Times New Roman" pitchFamily="-112" charset="0"/>
                <a:cs typeface="Times New Roman" pitchFamily="-112" charset="0"/>
              </a:rPr>
              <a:t>Departments </a:t>
            </a:r>
            <a:r>
              <a:rPr lang="en-US" sz="3600" b="1" i="1" dirty="0">
                <a:latin typeface="Times New Roman" pitchFamily="-112" charset="0"/>
                <a:ea typeface="Times New Roman" pitchFamily="-112" charset="0"/>
                <a:cs typeface="Times New Roman" pitchFamily="-112" charset="0"/>
              </a:rPr>
              <a:t>of </a:t>
            </a:r>
            <a:r>
              <a:rPr lang="en-US" sz="3600" b="1" i="1" dirty="0" smtClean="0">
                <a:latin typeface="Times New Roman" pitchFamily="-112" charset="0"/>
                <a:ea typeface="Times New Roman" pitchFamily="-112" charset="0"/>
                <a:cs typeface="Times New Roman" pitchFamily="-112" charset="0"/>
              </a:rPr>
              <a:t>Health </a:t>
            </a:r>
            <a:r>
              <a:rPr lang="en-US" sz="3600" b="1" i="1" dirty="0">
                <a:latin typeface="Times New Roman" pitchFamily="-112" charset="0"/>
                <a:ea typeface="Times New Roman" pitchFamily="-112" charset="0"/>
                <a:cs typeface="Times New Roman" pitchFamily="-112" charset="0"/>
              </a:rPr>
              <a:t>Policy and Systems Management, Louisiana State University School of Public Health, New Orleans, LA , </a:t>
            </a:r>
          </a:p>
        </p:txBody>
      </p:sp>
      <p:sp>
        <p:nvSpPr>
          <p:cNvPr id="13324" name="Text Box 42"/>
          <p:cNvSpPr txBox="1">
            <a:spLocks noChangeArrowheads="1"/>
          </p:cNvSpPr>
          <p:nvPr/>
        </p:nvSpPr>
        <p:spPr bwMode="auto">
          <a:xfrm>
            <a:off x="482600" y="4165600"/>
            <a:ext cx="7746999" cy="912813"/>
          </a:xfrm>
          <a:prstGeom prst="rect">
            <a:avLst/>
          </a:prstGeom>
          <a:noFill/>
          <a:ln w="9525">
            <a:noFill/>
            <a:miter lim="800000"/>
            <a:headEnd/>
            <a:tailEnd/>
          </a:ln>
          <a:effectLst/>
        </p:spPr>
        <p:txBody>
          <a:bodyPr wrap="square" lIns="65306" tIns="32653" rIns="65306" bIns="32653">
            <a:prstTxWarp prst="textNoShape">
              <a:avLst/>
            </a:prstTxWarp>
            <a:spAutoFit/>
          </a:bodyPr>
          <a:lstStyle/>
          <a:p>
            <a:pPr defTabSz="3135313">
              <a:spcBef>
                <a:spcPct val="50000"/>
              </a:spcBef>
            </a:pPr>
            <a:r>
              <a:rPr lang="en-US" sz="5500" b="1" dirty="0">
                <a:latin typeface="Times New Roman" pitchFamily="-112" charset="0"/>
                <a:ea typeface="Times New Roman" pitchFamily="-112" charset="0"/>
                <a:cs typeface="Times New Roman" pitchFamily="-112" charset="0"/>
              </a:rPr>
              <a:t>Background</a:t>
            </a:r>
          </a:p>
        </p:txBody>
      </p:sp>
      <p:sp>
        <p:nvSpPr>
          <p:cNvPr id="13325" name="Text Box 51"/>
          <p:cNvSpPr txBox="1">
            <a:spLocks noChangeArrowheads="1"/>
          </p:cNvSpPr>
          <p:nvPr/>
        </p:nvSpPr>
        <p:spPr bwMode="auto">
          <a:xfrm>
            <a:off x="8737600" y="5105400"/>
            <a:ext cx="7334250" cy="7452581"/>
          </a:xfrm>
          <a:prstGeom prst="rect">
            <a:avLst/>
          </a:prstGeom>
          <a:noFill/>
          <a:ln w="9525">
            <a:noFill/>
            <a:miter lim="800000"/>
            <a:headEnd/>
            <a:tailEnd/>
          </a:ln>
          <a:effectLst/>
        </p:spPr>
        <p:txBody>
          <a:bodyPr lIns="65306" tIns="32653" rIns="65306" bIns="32653">
            <a:prstTxWarp prst="textNoShape">
              <a:avLst/>
            </a:prstTxWarp>
            <a:spAutoFit/>
          </a:bodyPr>
          <a:lstStyle/>
          <a:p>
            <a:pPr marL="342900" indent="-342900" algn="l" defTabSz="3135313">
              <a:buFont typeface="Arial" pitchFamily="34" charset="0"/>
              <a:buChar char="•"/>
            </a:pPr>
            <a:r>
              <a:rPr lang="en-US" sz="2000" dirty="0" smtClean="0">
                <a:latin typeface="Times New Roman" pitchFamily="-112" charset="0"/>
              </a:rPr>
              <a:t>Louisiana </a:t>
            </a:r>
            <a:r>
              <a:rPr lang="en-US" sz="2000" dirty="0">
                <a:latin typeface="Times New Roman" pitchFamily="-112" charset="0"/>
              </a:rPr>
              <a:t>Pregnancy Risk Assessment Monitoring System 2007-2008 data </a:t>
            </a:r>
            <a:r>
              <a:rPr lang="en-US" sz="2000" dirty="0" smtClean="0">
                <a:latin typeface="Times New Roman" pitchFamily="-112" charset="0"/>
              </a:rPr>
              <a:t>(</a:t>
            </a:r>
            <a:r>
              <a:rPr lang="en-US" sz="2000" dirty="0" err="1">
                <a:latin typeface="Times New Roman" pitchFamily="-112" charset="0"/>
              </a:rPr>
              <a:t>LaPRAMS</a:t>
            </a:r>
            <a:r>
              <a:rPr lang="en-US" sz="2000" dirty="0">
                <a:latin typeface="Times New Roman" pitchFamily="-112" charset="0"/>
              </a:rPr>
              <a:t>, n=2534) </a:t>
            </a:r>
            <a:r>
              <a:rPr lang="en-US" sz="2000" dirty="0" smtClean="0">
                <a:latin typeface="Times New Roman" pitchFamily="-112" charset="0"/>
              </a:rPr>
              <a:t>were </a:t>
            </a:r>
            <a:r>
              <a:rPr lang="en-US" sz="2000" dirty="0">
                <a:latin typeface="Times New Roman" pitchFamily="-112" charset="0"/>
              </a:rPr>
              <a:t>used to estimate the effect of African-American race on the experience of hospital breastfeeding </a:t>
            </a:r>
            <a:r>
              <a:rPr lang="en-US" sz="2000" dirty="0" smtClean="0">
                <a:latin typeface="Times New Roman" pitchFamily="-112" charset="0"/>
              </a:rPr>
              <a:t>support (</a:t>
            </a:r>
            <a:r>
              <a:rPr lang="en-US" sz="2000" b="1" dirty="0" smtClean="0">
                <a:latin typeface="Times New Roman" pitchFamily="-112" charset="0"/>
              </a:rPr>
              <a:t>Table 2</a:t>
            </a:r>
            <a:r>
              <a:rPr lang="en-US" sz="2000" dirty="0" smtClean="0">
                <a:latin typeface="Times New Roman" pitchFamily="-112" charset="0"/>
              </a:rPr>
              <a:t>). </a:t>
            </a:r>
            <a:endParaRPr lang="en-US" sz="2000" dirty="0">
              <a:latin typeface="Times New Roman" pitchFamily="-112" charset="0"/>
            </a:endParaRPr>
          </a:p>
          <a:p>
            <a:pPr algn="l" defTabSz="3135313"/>
            <a:endParaRPr lang="en-US" sz="2000" dirty="0">
              <a:latin typeface="Times New Roman" pitchFamily="-112" charset="0"/>
              <a:ea typeface="Times New Roman" pitchFamily="-112" charset="0"/>
              <a:cs typeface="Times New Roman" pitchFamily="-112" charset="0"/>
            </a:endParaRPr>
          </a:p>
          <a:p>
            <a:pPr marL="342900" indent="-342900" algn="l" defTabSz="3135313">
              <a:buFont typeface="Arial" pitchFamily="34" charset="0"/>
              <a:buChar char="•"/>
            </a:pPr>
            <a:r>
              <a:rPr lang="en-US" sz="2000" dirty="0">
                <a:latin typeface="Times New Roman" pitchFamily="-112" charset="0"/>
              </a:rPr>
              <a:t>African-American respondents </a:t>
            </a:r>
            <a:r>
              <a:rPr lang="en-US" sz="2000" dirty="0" smtClean="0">
                <a:latin typeface="Times New Roman" pitchFamily="-112" charset="0"/>
              </a:rPr>
              <a:t>accounted for </a:t>
            </a:r>
            <a:r>
              <a:rPr lang="en-US" sz="2000" dirty="0">
                <a:latin typeface="Times New Roman" pitchFamily="-112" charset="0"/>
              </a:rPr>
              <a:t>39.5% of weighted </a:t>
            </a:r>
            <a:r>
              <a:rPr lang="en-US" sz="2000" dirty="0" smtClean="0">
                <a:latin typeface="Times New Roman" pitchFamily="-112" charset="0"/>
              </a:rPr>
              <a:t>respondents., and “other </a:t>
            </a:r>
            <a:r>
              <a:rPr lang="en-US" sz="2000" dirty="0">
                <a:latin typeface="Times New Roman" pitchFamily="-112" charset="0"/>
              </a:rPr>
              <a:t>race” </a:t>
            </a:r>
            <a:r>
              <a:rPr lang="en-US" sz="2000" dirty="0" smtClean="0">
                <a:latin typeface="Times New Roman" pitchFamily="-112" charset="0"/>
              </a:rPr>
              <a:t>consisted </a:t>
            </a:r>
            <a:r>
              <a:rPr lang="en-US" sz="2000" dirty="0">
                <a:latin typeface="Times New Roman" pitchFamily="-112" charset="0"/>
              </a:rPr>
              <a:t>of </a:t>
            </a:r>
            <a:r>
              <a:rPr lang="en-US" sz="2000" dirty="0" smtClean="0">
                <a:latin typeface="Times New Roman" pitchFamily="-112" charset="0"/>
              </a:rPr>
              <a:t>white, 57.3%,  Asian, 1.5%, Native-American, 0.6%, </a:t>
            </a:r>
            <a:r>
              <a:rPr lang="en-US" sz="2000" dirty="0">
                <a:latin typeface="Times New Roman" pitchFamily="-112" charset="0"/>
              </a:rPr>
              <a:t>and other non-white </a:t>
            </a:r>
            <a:r>
              <a:rPr lang="en-US" sz="2000" dirty="0" smtClean="0">
                <a:latin typeface="Times New Roman" pitchFamily="-112" charset="0"/>
              </a:rPr>
              <a:t>women, 1.2%. </a:t>
            </a:r>
            <a:endParaRPr lang="en-US" sz="2000" dirty="0">
              <a:latin typeface="Times New Roman" pitchFamily="-112" charset="0"/>
            </a:endParaRPr>
          </a:p>
          <a:p>
            <a:pPr algn="l" defTabSz="3135313"/>
            <a:endParaRPr lang="en-US" sz="2000" dirty="0">
              <a:latin typeface="Times New Roman" pitchFamily="-112" charset="0"/>
            </a:endParaRPr>
          </a:p>
          <a:p>
            <a:pPr marL="342900" indent="-342900" algn="l" defTabSz="3135313">
              <a:buFont typeface="Arial" pitchFamily="34" charset="0"/>
              <a:buChar char="•"/>
            </a:pPr>
            <a:r>
              <a:rPr lang="en-US" sz="2000" dirty="0" err="1">
                <a:latin typeface="Times New Roman" pitchFamily="-112" charset="0"/>
                <a:ea typeface="Times New Roman" pitchFamily="-112" charset="0"/>
                <a:cs typeface="Times New Roman" pitchFamily="-112" charset="0"/>
              </a:rPr>
              <a:t>LaPRAMS</a:t>
            </a:r>
            <a:r>
              <a:rPr lang="en-US" sz="2000" dirty="0">
                <a:latin typeface="Times New Roman" pitchFamily="-112" charset="0"/>
                <a:ea typeface="Times New Roman" pitchFamily="-112" charset="0"/>
                <a:cs typeface="Times New Roman" pitchFamily="-112" charset="0"/>
              </a:rPr>
              <a:t> questionnaire reflects the UNICEF/WHO designation of “Baby-friendly” hospitals.</a:t>
            </a:r>
            <a:r>
              <a:rPr lang="en-US" sz="2000" dirty="0" smtClean="0">
                <a:latin typeface="Times New Roman" pitchFamily="-112" charset="0"/>
                <a:ea typeface="Times New Roman" pitchFamily="-112" charset="0"/>
                <a:cs typeface="Times New Roman" pitchFamily="-112" charset="0"/>
              </a:rPr>
              <a:t>  Louisiana </a:t>
            </a:r>
            <a:r>
              <a:rPr lang="en-US" sz="2000" dirty="0">
                <a:latin typeface="Times New Roman" pitchFamily="-112" charset="0"/>
                <a:ea typeface="Times New Roman" pitchFamily="-112" charset="0"/>
                <a:cs typeface="Times New Roman" pitchFamily="-112" charset="0"/>
              </a:rPr>
              <a:t>has a similar program that designates hospitals “GIFT Certified” (Guided Infant Feeding Techniques) if they follow </a:t>
            </a:r>
            <a:r>
              <a:rPr lang="en-US" sz="2000" dirty="0" smtClean="0">
                <a:latin typeface="Times New Roman" pitchFamily="-112" charset="0"/>
                <a:ea typeface="Times New Roman" pitchFamily="-112" charset="0"/>
                <a:cs typeface="Times New Roman" pitchFamily="-112" charset="0"/>
              </a:rPr>
              <a:t>ten specific steps (</a:t>
            </a:r>
            <a:r>
              <a:rPr lang="en-US" sz="2000" b="1" dirty="0" smtClean="0">
                <a:latin typeface="Times New Roman" pitchFamily="-112" charset="0"/>
                <a:ea typeface="Times New Roman" pitchFamily="-112" charset="0"/>
                <a:cs typeface="Times New Roman" pitchFamily="-112" charset="0"/>
              </a:rPr>
              <a:t>Box 1)</a:t>
            </a:r>
            <a:r>
              <a:rPr lang="en-US" sz="2000" dirty="0" smtClean="0">
                <a:latin typeface="Times New Roman" pitchFamily="-112" charset="0"/>
                <a:ea typeface="Times New Roman" pitchFamily="-112" charset="0"/>
                <a:cs typeface="Times New Roman" pitchFamily="-112" charset="0"/>
              </a:rPr>
              <a:t>.</a:t>
            </a:r>
            <a:endParaRPr lang="en-US" sz="2000" dirty="0">
              <a:latin typeface="Times New Roman" pitchFamily="-112" charset="0"/>
              <a:ea typeface="Times New Roman" pitchFamily="-112" charset="0"/>
              <a:cs typeface="Times New Roman" pitchFamily="-112" charset="0"/>
            </a:endParaRPr>
          </a:p>
          <a:p>
            <a:pPr algn="l" defTabSz="3135313"/>
            <a:endParaRPr lang="en-US" sz="2000" dirty="0">
              <a:latin typeface="Times New Roman" pitchFamily="-112" charset="0"/>
            </a:endParaRPr>
          </a:p>
          <a:p>
            <a:pPr marL="342900" indent="-342900" algn="l" defTabSz="3135313">
              <a:buFont typeface="Arial" pitchFamily="34" charset="0"/>
              <a:buChar char="•"/>
            </a:pPr>
            <a:r>
              <a:rPr lang="en-US" sz="2000" dirty="0">
                <a:latin typeface="Times New Roman" pitchFamily="-112" charset="0"/>
              </a:rPr>
              <a:t>Breastfeeding initiation was determined by affirmative response to</a:t>
            </a:r>
            <a:r>
              <a:rPr lang="en-US" sz="2000" dirty="0" smtClean="0">
                <a:latin typeface="Times New Roman" pitchFamily="-112" charset="0"/>
              </a:rPr>
              <a:t>: “</a:t>
            </a:r>
            <a:r>
              <a:rPr lang="en-US" sz="2000" i="1" dirty="0">
                <a:latin typeface="Times New Roman" pitchFamily="-112" charset="0"/>
              </a:rPr>
              <a:t>Did you ever breastfeed or pump breast milk to feed your new baby after delivery</a:t>
            </a:r>
            <a:r>
              <a:rPr lang="en-US" sz="2000" dirty="0">
                <a:latin typeface="Times New Roman" pitchFamily="-112" charset="0"/>
              </a:rPr>
              <a:t>?” If the woman reported “</a:t>
            </a:r>
            <a:r>
              <a:rPr lang="en-US" sz="2000" i="1" dirty="0">
                <a:latin typeface="Times New Roman" pitchFamily="-112" charset="0"/>
              </a:rPr>
              <a:t>yes</a:t>
            </a:r>
            <a:r>
              <a:rPr lang="en-US" sz="2000" dirty="0">
                <a:latin typeface="Times New Roman" pitchFamily="-112" charset="0"/>
              </a:rPr>
              <a:t>,” she was then asked ten </a:t>
            </a:r>
            <a:r>
              <a:rPr lang="en-US" sz="2000" dirty="0" smtClean="0">
                <a:latin typeface="Times New Roman" pitchFamily="-112" charset="0"/>
              </a:rPr>
              <a:t>Baby-friendly </a:t>
            </a:r>
            <a:r>
              <a:rPr lang="en-US" sz="2000" dirty="0">
                <a:latin typeface="Times New Roman" pitchFamily="-112" charset="0"/>
              </a:rPr>
              <a:t>or </a:t>
            </a:r>
            <a:r>
              <a:rPr lang="en-US" sz="2000" dirty="0" smtClean="0">
                <a:latin typeface="Times New Roman" pitchFamily="-112" charset="0"/>
              </a:rPr>
              <a:t>GIFT </a:t>
            </a:r>
            <a:r>
              <a:rPr lang="en-US" sz="2000" dirty="0">
                <a:latin typeface="Times New Roman" pitchFamily="-112" charset="0"/>
              </a:rPr>
              <a:t>hospital questions (</a:t>
            </a:r>
            <a:r>
              <a:rPr lang="en-US" sz="2000" b="1" dirty="0">
                <a:latin typeface="Times New Roman" pitchFamily="-112" charset="0"/>
              </a:rPr>
              <a:t>Table 2</a:t>
            </a:r>
            <a:r>
              <a:rPr lang="en-US" sz="2000" dirty="0">
                <a:latin typeface="Times New Roman" pitchFamily="-112" charset="0"/>
              </a:rPr>
              <a:t>).</a:t>
            </a:r>
          </a:p>
          <a:p>
            <a:pPr algn="l" defTabSz="3135313"/>
            <a:endParaRPr lang="en-US" sz="2000" dirty="0">
              <a:latin typeface="Times New Roman" pitchFamily="-112" charset="0"/>
            </a:endParaRPr>
          </a:p>
          <a:p>
            <a:pPr marL="342900" indent="-342900" algn="l" defTabSz="3135313">
              <a:buFont typeface="Arial" pitchFamily="34" charset="0"/>
              <a:buChar char="•"/>
            </a:pPr>
            <a:r>
              <a:rPr lang="en-US" sz="2000" dirty="0">
                <a:latin typeface="Times New Roman" pitchFamily="-112" charset="0"/>
              </a:rPr>
              <a:t>Weighted logistic regression was used for effect of race on hospital experience of breastfeeding support</a:t>
            </a:r>
            <a:r>
              <a:rPr lang="en-US" sz="2000" dirty="0" smtClean="0">
                <a:latin typeface="Times New Roman" pitchFamily="-112" charset="0"/>
              </a:rPr>
              <a:t>.  </a:t>
            </a:r>
            <a:r>
              <a:rPr lang="en-US" sz="2000" dirty="0">
                <a:latin typeface="Times New Roman" pitchFamily="-112" charset="0"/>
              </a:rPr>
              <a:t>Chi-square tests were used for differences in sample characteristics between African-American </a:t>
            </a:r>
            <a:r>
              <a:rPr lang="en-US" sz="2000" dirty="0" smtClean="0">
                <a:latin typeface="Times New Roman" pitchFamily="-112" charset="0"/>
              </a:rPr>
              <a:t>respondents </a:t>
            </a:r>
            <a:r>
              <a:rPr lang="en-US" sz="2000" dirty="0">
                <a:latin typeface="Times New Roman" pitchFamily="-112" charset="0"/>
              </a:rPr>
              <a:t>versus other races.</a:t>
            </a:r>
            <a:r>
              <a:rPr lang="en-US" sz="2000" dirty="0" smtClean="0">
                <a:latin typeface="Times New Roman" pitchFamily="-112" charset="0"/>
              </a:rPr>
              <a:t>  All </a:t>
            </a:r>
            <a:r>
              <a:rPr lang="en-US" sz="2000" dirty="0">
                <a:latin typeface="Times New Roman" pitchFamily="-112" charset="0"/>
              </a:rPr>
              <a:t>analyses </a:t>
            </a:r>
            <a:r>
              <a:rPr lang="en-US" sz="2000" dirty="0" smtClean="0">
                <a:latin typeface="Times New Roman" pitchFamily="-112" charset="0"/>
              </a:rPr>
              <a:t>used </a:t>
            </a:r>
            <a:r>
              <a:rPr lang="en-US" sz="2000" dirty="0">
                <a:latin typeface="Times New Roman" pitchFamily="-112" charset="0"/>
              </a:rPr>
              <a:t>SAS-callable SUDAAN 10.0.</a:t>
            </a:r>
          </a:p>
        </p:txBody>
      </p:sp>
      <p:sp>
        <p:nvSpPr>
          <p:cNvPr id="13326" name="Text Box 52"/>
          <p:cNvSpPr txBox="1">
            <a:spLocks noChangeArrowheads="1"/>
          </p:cNvSpPr>
          <p:nvPr/>
        </p:nvSpPr>
        <p:spPr bwMode="auto">
          <a:xfrm>
            <a:off x="8518525" y="4141788"/>
            <a:ext cx="7772400" cy="912812"/>
          </a:xfrm>
          <a:prstGeom prst="rect">
            <a:avLst/>
          </a:prstGeom>
          <a:noFill/>
          <a:ln w="9525">
            <a:noFill/>
            <a:miter lim="800000"/>
            <a:headEnd/>
            <a:tailEnd/>
          </a:ln>
          <a:effectLst/>
        </p:spPr>
        <p:txBody>
          <a:bodyPr wrap="square" lIns="65306" tIns="32653" rIns="65306" bIns="32653">
            <a:prstTxWarp prst="textNoShape">
              <a:avLst/>
            </a:prstTxWarp>
            <a:spAutoFit/>
          </a:bodyPr>
          <a:lstStyle/>
          <a:p>
            <a:pPr defTabSz="3135313">
              <a:spcBef>
                <a:spcPct val="50000"/>
              </a:spcBef>
            </a:pPr>
            <a:r>
              <a:rPr lang="en-US" sz="5500" b="1" dirty="0">
                <a:latin typeface="Times New Roman" pitchFamily="-112" charset="0"/>
                <a:ea typeface="Times New Roman" pitchFamily="-112" charset="0"/>
                <a:cs typeface="Times New Roman" pitchFamily="-112" charset="0"/>
              </a:rPr>
              <a:t>Materials &amp; Methods</a:t>
            </a:r>
          </a:p>
        </p:txBody>
      </p:sp>
      <p:sp>
        <p:nvSpPr>
          <p:cNvPr id="13327" name="Text Box 54"/>
          <p:cNvSpPr txBox="1">
            <a:spLocks noChangeArrowheads="1"/>
          </p:cNvSpPr>
          <p:nvPr/>
        </p:nvSpPr>
        <p:spPr bwMode="auto">
          <a:xfrm>
            <a:off x="16773525" y="11650663"/>
            <a:ext cx="7372350" cy="912812"/>
          </a:xfrm>
          <a:prstGeom prst="rect">
            <a:avLst/>
          </a:prstGeom>
          <a:noFill/>
          <a:ln w="9525">
            <a:noFill/>
            <a:miter lim="800000"/>
            <a:headEnd/>
            <a:tailEnd/>
          </a:ln>
          <a:effectLst/>
        </p:spPr>
        <p:txBody>
          <a:bodyPr lIns="65306" tIns="32653" rIns="65306" bIns="32653">
            <a:prstTxWarp prst="textNoShape">
              <a:avLst/>
            </a:prstTxWarp>
            <a:spAutoFit/>
          </a:bodyPr>
          <a:lstStyle/>
          <a:p>
            <a:pPr defTabSz="3135313">
              <a:spcBef>
                <a:spcPct val="50000"/>
              </a:spcBef>
            </a:pPr>
            <a:r>
              <a:rPr lang="en-US" sz="5500" b="1" dirty="0">
                <a:latin typeface="Times New Roman" pitchFamily="-112" charset="0"/>
                <a:ea typeface="Times New Roman" pitchFamily="-112" charset="0"/>
                <a:cs typeface="Times New Roman" pitchFamily="-112" charset="0"/>
              </a:rPr>
              <a:t>Comments</a:t>
            </a:r>
          </a:p>
        </p:txBody>
      </p:sp>
      <p:sp>
        <p:nvSpPr>
          <p:cNvPr id="13328" name="Text Box 9"/>
          <p:cNvSpPr txBox="1">
            <a:spLocks noChangeArrowheads="1"/>
          </p:cNvSpPr>
          <p:nvPr/>
        </p:nvSpPr>
        <p:spPr bwMode="auto">
          <a:xfrm>
            <a:off x="514350" y="13041313"/>
            <a:ext cx="7740650" cy="496887"/>
          </a:xfrm>
          <a:prstGeom prst="rect">
            <a:avLst/>
          </a:prstGeom>
          <a:noFill/>
          <a:ln w="9525">
            <a:noFill/>
            <a:miter lim="800000"/>
            <a:headEnd/>
            <a:tailEnd/>
          </a:ln>
        </p:spPr>
        <p:txBody>
          <a:bodyPr lIns="65306" tIns="32653" rIns="65306" bIns="32653">
            <a:prstTxWarp prst="textNoShape">
              <a:avLst/>
            </a:prstTxWarp>
            <a:spAutoFit/>
          </a:bodyPr>
          <a:lstStyle/>
          <a:p>
            <a:pPr defTabSz="3135313"/>
            <a:r>
              <a:rPr lang="en-US" sz="2800" b="1">
                <a:latin typeface="Times New Roman" pitchFamily="-112" charset="0"/>
              </a:rPr>
              <a:t>Table 1: </a:t>
            </a:r>
            <a:r>
              <a:rPr lang="en-US" sz="2800">
                <a:latin typeface="Times New Roman" pitchFamily="-112" charset="0"/>
              </a:rPr>
              <a:t>Characteristics of LAPRAMS respondents</a:t>
            </a:r>
          </a:p>
        </p:txBody>
      </p:sp>
      <p:sp>
        <p:nvSpPr>
          <p:cNvPr id="22" name="Text Box 51"/>
          <p:cNvSpPr txBox="1">
            <a:spLocks noChangeArrowheads="1"/>
          </p:cNvSpPr>
          <p:nvPr/>
        </p:nvSpPr>
        <p:spPr bwMode="auto">
          <a:xfrm>
            <a:off x="8724900" y="13995400"/>
            <a:ext cx="7305675" cy="71448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5306" tIns="32653" rIns="65306" bIns="32653">
            <a:spAutoFit/>
          </a:bodyPr>
          <a:lstStyle>
            <a:lvl1pPr algn="l" defTabSz="3135313">
              <a:defRPr>
                <a:solidFill>
                  <a:schemeClr val="tx1"/>
                </a:solidFill>
                <a:latin typeface="Arial" charset="0"/>
              </a:defRPr>
            </a:lvl1pPr>
            <a:lvl2pPr marL="327025" algn="l" defTabSz="3135313">
              <a:defRPr>
                <a:solidFill>
                  <a:schemeClr val="tx1"/>
                </a:solidFill>
                <a:latin typeface="Arial" charset="0"/>
              </a:defRPr>
            </a:lvl2pPr>
            <a:lvl3pPr marL="652463" algn="l" defTabSz="3135313">
              <a:defRPr>
                <a:solidFill>
                  <a:schemeClr val="tx1"/>
                </a:solidFill>
                <a:latin typeface="Arial" charset="0"/>
              </a:defRPr>
            </a:lvl3pPr>
            <a:lvl4pPr marL="979488" algn="l" defTabSz="3135313">
              <a:defRPr>
                <a:solidFill>
                  <a:schemeClr val="tx1"/>
                </a:solidFill>
                <a:latin typeface="Arial" charset="0"/>
              </a:defRPr>
            </a:lvl4pPr>
            <a:lvl5pPr marL="1306513" algn="l" defTabSz="3135313">
              <a:defRPr>
                <a:solidFill>
                  <a:schemeClr val="tx1"/>
                </a:solidFill>
                <a:latin typeface="Arial" charset="0"/>
              </a:defRPr>
            </a:lvl5pPr>
            <a:lvl6pPr marL="1763713" defTabSz="3135313" fontAlgn="base">
              <a:spcBef>
                <a:spcPct val="0"/>
              </a:spcBef>
              <a:spcAft>
                <a:spcPct val="0"/>
              </a:spcAft>
              <a:defRPr>
                <a:solidFill>
                  <a:schemeClr val="tx1"/>
                </a:solidFill>
                <a:latin typeface="Arial" charset="0"/>
              </a:defRPr>
            </a:lvl6pPr>
            <a:lvl7pPr marL="2220913" defTabSz="3135313" fontAlgn="base">
              <a:spcBef>
                <a:spcPct val="0"/>
              </a:spcBef>
              <a:spcAft>
                <a:spcPct val="0"/>
              </a:spcAft>
              <a:defRPr>
                <a:solidFill>
                  <a:schemeClr val="tx1"/>
                </a:solidFill>
                <a:latin typeface="Arial" charset="0"/>
              </a:defRPr>
            </a:lvl7pPr>
            <a:lvl8pPr marL="2678113" defTabSz="3135313" fontAlgn="base">
              <a:spcBef>
                <a:spcPct val="0"/>
              </a:spcBef>
              <a:spcAft>
                <a:spcPct val="0"/>
              </a:spcAft>
              <a:defRPr>
                <a:solidFill>
                  <a:schemeClr val="tx1"/>
                </a:solidFill>
                <a:latin typeface="Arial" charset="0"/>
              </a:defRPr>
            </a:lvl8pPr>
            <a:lvl9pPr marL="3135313" defTabSz="3135313" fontAlgn="base">
              <a:spcBef>
                <a:spcPct val="0"/>
              </a:spcBef>
              <a:spcAft>
                <a:spcPct val="0"/>
              </a:spcAft>
              <a:defRPr>
                <a:solidFill>
                  <a:schemeClr val="tx1"/>
                </a:solidFill>
                <a:latin typeface="Arial" charset="0"/>
              </a:defRPr>
            </a:lvl9pPr>
          </a:lstStyle>
          <a:p>
            <a:pPr marL="342900" indent="-342900">
              <a:buFont typeface="Arial" pitchFamily="34" charset="0"/>
              <a:buChar char="•"/>
              <a:defRPr/>
            </a:pPr>
            <a:r>
              <a:rPr lang="en-US" sz="2000" dirty="0" smtClean="0">
                <a:latin typeface="Times New Roman" pitchFamily="18" charset="0"/>
              </a:rPr>
              <a:t>African-American expectant women were more likely to receive counseling on breastfeeding prior to delivery than women of other races (OR=1.39, 95% CI:1.02-1.91).</a:t>
            </a:r>
          </a:p>
          <a:p>
            <a:pPr>
              <a:defRPr/>
            </a:pPr>
            <a:endParaRPr lang="en-US" sz="2000" dirty="0" smtClean="0">
              <a:latin typeface="Times New Roman" pitchFamily="18" charset="0"/>
            </a:endParaRPr>
          </a:p>
          <a:p>
            <a:pPr marL="342900" indent="-342900">
              <a:buFont typeface="Arial" pitchFamily="34" charset="0"/>
              <a:buChar char="•"/>
              <a:defRPr/>
            </a:pPr>
            <a:r>
              <a:rPr lang="en-US" sz="2000" dirty="0" smtClean="0">
                <a:latin typeface="Times New Roman" pitchFamily="18" charset="0"/>
              </a:rPr>
              <a:t>African-American women were 60% less likely than women of other races to initiate breastfeeding or pump milk after adjusting for confounders (OR=0.40, 95% CI: 0.31-0.52).</a:t>
            </a:r>
          </a:p>
          <a:p>
            <a:pPr marL="342900" indent="-342900">
              <a:buFont typeface="Arial" pitchFamily="34" charset="0"/>
              <a:buChar char="•"/>
              <a:defRPr/>
            </a:pPr>
            <a:endParaRPr lang="en-US" sz="2000" dirty="0" smtClean="0">
              <a:latin typeface="Times New Roman" pitchFamily="18" charset="0"/>
            </a:endParaRPr>
          </a:p>
          <a:p>
            <a:pPr marL="342900" indent="-342900">
              <a:buFont typeface="Arial" pitchFamily="34" charset="0"/>
              <a:buChar char="•"/>
              <a:defRPr/>
            </a:pPr>
            <a:r>
              <a:rPr lang="en-US" sz="2000" dirty="0" smtClean="0">
                <a:latin typeface="Times New Roman" pitchFamily="18" charset="0"/>
              </a:rPr>
              <a:t>Breastfeeding counseling prior to delivery did not predict initiation (OR=1.28, 95% CI: 0.99-1.65).</a:t>
            </a:r>
          </a:p>
          <a:p>
            <a:pPr marL="342900" indent="-342900">
              <a:buFont typeface="Arial" pitchFamily="34" charset="0"/>
              <a:buChar char="•"/>
              <a:defRPr/>
            </a:pPr>
            <a:endParaRPr lang="en-US" sz="2000" dirty="0" smtClean="0">
              <a:latin typeface="Times New Roman" pitchFamily="18" charset="0"/>
            </a:endParaRPr>
          </a:p>
          <a:p>
            <a:pPr marL="342900" indent="-342900">
              <a:buFont typeface="Arial" pitchFamily="34" charset="0"/>
              <a:buChar char="•"/>
              <a:defRPr/>
            </a:pPr>
            <a:r>
              <a:rPr lang="en-US" sz="2000" b="1" dirty="0" smtClean="0">
                <a:latin typeface="Times New Roman" pitchFamily="18" charset="0"/>
              </a:rPr>
              <a:t>Table 2 </a:t>
            </a:r>
            <a:r>
              <a:rPr lang="en-US" sz="2000" dirty="0" smtClean="0">
                <a:latin typeface="Times New Roman" pitchFamily="18" charset="0"/>
              </a:rPr>
              <a:t>presents OR and 95% CI for the effect of African-American race in predicting whether a new mother received each of ten types of in-hospital breastfeeding support after delivery.</a:t>
            </a:r>
          </a:p>
          <a:p>
            <a:pPr marL="342900" indent="-342900">
              <a:buFont typeface="Arial" pitchFamily="34" charset="0"/>
              <a:buChar char="•"/>
              <a:defRPr/>
            </a:pPr>
            <a:endParaRPr lang="en-US" sz="2000" dirty="0" smtClean="0">
              <a:latin typeface="Times New Roman" pitchFamily="18" charset="0"/>
            </a:endParaRPr>
          </a:p>
          <a:p>
            <a:pPr marL="342900" indent="-342900">
              <a:buFont typeface="Arial" pitchFamily="34" charset="0"/>
              <a:buChar char="•"/>
              <a:defRPr/>
            </a:pPr>
            <a:r>
              <a:rPr lang="en-US" sz="2000" dirty="0" smtClean="0">
                <a:latin typeface="Times New Roman" pitchFamily="18" charset="0"/>
              </a:rPr>
              <a:t>African American respondents were significantly less likely to report that hospital staff helped to teach them how to breastfeed, instructed them how to breastfeed, instructed them to breastfeed on demand or provided a helpline number.</a:t>
            </a:r>
          </a:p>
          <a:p>
            <a:pPr marL="342900" indent="-342900">
              <a:buFont typeface="Arial" pitchFamily="34" charset="0"/>
              <a:buChar char="•"/>
              <a:defRPr/>
            </a:pPr>
            <a:endParaRPr lang="en-US" sz="2000" dirty="0" smtClean="0">
              <a:latin typeface="Times New Roman" pitchFamily="18" charset="0"/>
            </a:endParaRPr>
          </a:p>
          <a:p>
            <a:pPr marL="342900" indent="-342900">
              <a:buFont typeface="Arial" pitchFamily="34" charset="0"/>
              <a:buChar char="•"/>
              <a:defRPr/>
            </a:pPr>
            <a:r>
              <a:rPr lang="en-US" sz="2000" dirty="0" smtClean="0">
                <a:latin typeface="Times New Roman" pitchFamily="18" charset="0"/>
              </a:rPr>
              <a:t>All African-American respondents were significantly less likely than all respondents of other races to report that their baby stayed in the same hospital room with them. </a:t>
            </a:r>
          </a:p>
        </p:txBody>
      </p:sp>
      <p:sp>
        <p:nvSpPr>
          <p:cNvPr id="13330" name="Text Box 52"/>
          <p:cNvSpPr txBox="1">
            <a:spLocks noChangeArrowheads="1"/>
          </p:cNvSpPr>
          <p:nvPr/>
        </p:nvSpPr>
        <p:spPr bwMode="auto">
          <a:xfrm>
            <a:off x="8518525" y="12869863"/>
            <a:ext cx="7772399" cy="912812"/>
          </a:xfrm>
          <a:prstGeom prst="rect">
            <a:avLst/>
          </a:prstGeom>
          <a:noFill/>
          <a:ln w="9525">
            <a:noFill/>
            <a:miter lim="800000"/>
            <a:headEnd/>
            <a:tailEnd/>
          </a:ln>
          <a:effectLst/>
        </p:spPr>
        <p:txBody>
          <a:bodyPr wrap="square" lIns="65306" tIns="32653" rIns="65306" bIns="32653">
            <a:prstTxWarp prst="textNoShape">
              <a:avLst/>
            </a:prstTxWarp>
            <a:spAutoFit/>
          </a:bodyPr>
          <a:lstStyle/>
          <a:p>
            <a:pPr defTabSz="3135313">
              <a:spcBef>
                <a:spcPct val="50000"/>
              </a:spcBef>
            </a:pPr>
            <a:r>
              <a:rPr lang="en-US" sz="5500" b="1" dirty="0">
                <a:latin typeface="Times New Roman" pitchFamily="-112" charset="0"/>
                <a:ea typeface="Times New Roman" pitchFamily="-112" charset="0"/>
                <a:cs typeface="Times New Roman" pitchFamily="-112" charset="0"/>
              </a:rPr>
              <a:t>Results</a:t>
            </a:r>
          </a:p>
        </p:txBody>
      </p:sp>
      <p:graphicFrame>
        <p:nvGraphicFramePr>
          <p:cNvPr id="3" name="Table 2"/>
          <p:cNvGraphicFramePr>
            <a:graphicFrameLocks noGrp="1"/>
          </p:cNvGraphicFramePr>
          <p:nvPr>
            <p:extLst>
              <p:ext uri="{D42A27DB-BD31-4B8C-83A1-F6EECF244321}">
                <p14:modId xmlns:p14="http://schemas.microsoft.com/office/powerpoint/2010/main" xmlns="" val="156992325"/>
              </p:ext>
            </p:extLst>
          </p:nvPr>
        </p:nvGraphicFramePr>
        <p:xfrm>
          <a:off x="16840200" y="5356225"/>
          <a:ext cx="15144750" cy="5129213"/>
        </p:xfrm>
        <a:graphic>
          <a:graphicData uri="http://schemas.openxmlformats.org/drawingml/2006/table">
            <a:tbl>
              <a:tblPr/>
              <a:tblGrid>
                <a:gridCol w="6281738"/>
                <a:gridCol w="2716212"/>
                <a:gridCol w="2608263"/>
                <a:gridCol w="1398587"/>
                <a:gridCol w="2139950"/>
              </a:tblGrid>
              <a:tr h="5889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20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Mothers Who Initiated Breastfeeding/Pumping</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All Mothers</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r>
              <a:tr h="4127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Questionnaire Item</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Odds Ratio</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95% C. I.</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Odds Ratio</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95% C. I.</a:t>
                      </a:r>
                      <a:endParaRPr kumimoji="0" lang="en-US" sz="20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 Hospital staff provided information</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(0.28, 1.09)</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0.75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(0.56, 1.01)</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 Hospital staff helped teach</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0.90</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(0.58, 1.39)</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0.61</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(0.48, 0.78)</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 Staff provided instruction to breastfeed on demand</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0.75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(0.50, 1.14)</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0.57</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(0.44, 0.72)</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4. Hospital provided telephone information number</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0.60</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(0.38, 0.95)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0.57</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(0.45, 0.72)</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5. Hospital gave gift pack of formula</a:t>
                      </a:r>
                      <a:endParaRPr kumimoji="0" lang="en-US" sz="20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0.98</a:t>
                      </a:r>
                      <a:endParaRPr kumimoji="0" lang="en-US" sz="20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(0.59, 1.61)</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0.91</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(0.66, 1.25)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 Baby used a pacifier in hospital</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1.25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(0.86, 1.84)</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0.94</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(0.73, 1.20)</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 Baby stayed in same room at hospital</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0.66</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(0.45, 0.97)</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0.72</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(0.56, 0.92)</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8. Breastfed in first hour after delivery</a:t>
                      </a:r>
                      <a:endParaRPr kumimoji="0" lang="en-US" sz="20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0.95</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(0.67, 1.36)</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n/a</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9. Breastfed only in hospital</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0.59</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(0.41, 0.86)</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n/a</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4127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10. Breastfed while in hospital</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0.52</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(0.32, 0.83)</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n/a</a:t>
                      </a:r>
                      <a:endParaRPr kumimoji="0" lang="en-US" sz="20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20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549841743"/>
              </p:ext>
            </p:extLst>
          </p:nvPr>
        </p:nvGraphicFramePr>
        <p:xfrm>
          <a:off x="1368042" y="13663279"/>
          <a:ext cx="5520625" cy="7871614"/>
        </p:xfrm>
        <a:graphic>
          <a:graphicData uri="http://schemas.openxmlformats.org/drawingml/2006/table">
            <a:tbl>
              <a:tblPr/>
              <a:tblGrid>
                <a:gridCol w="1411741"/>
                <a:gridCol w="896110"/>
                <a:gridCol w="1836291"/>
                <a:gridCol w="1376483"/>
              </a:tblGrid>
              <a:tr h="29039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African-American</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Other Race</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Factor</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Level</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Weighted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Weighted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Age</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&lt;18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7.7</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2.7</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18-&lt;30</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77.5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67.5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30-&lt;40</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13.2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28.2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40+</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1.7</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1.6</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Married</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Yes</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20.8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66.8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No</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79.2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33.3</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High School Diploma</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Yes</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69.8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84.6</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No</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30.2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15.4</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Nulliparous</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Yes</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42.8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44.4</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No</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57.2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55.6</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Residence</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Rural</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36.9</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52.5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Urban</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63.1</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47.6</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Household Income</a:t>
                      </a:r>
                      <a:endParaRPr kumimoji="0" lang="en-US" sz="1600" b="1"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&lt;$20k</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61.2</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29.7</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&gt;=$20k</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38.8</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70.3</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90399">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WIC During Pregnancy</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Yes</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78.5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44.9</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No</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21.5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55.1</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Ever Breastfed</a:t>
                      </a:r>
                      <a:endParaRPr kumimoji="0" lang="en-US" sz="1600" b="1"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Yes</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31.9</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62.5</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7459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 </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No</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New Roman" pitchFamily="-112" charset="0"/>
                          <a:ea typeface="Times New Roman" pitchFamily="-112" charset="0"/>
                          <a:cs typeface="Times New Roman" pitchFamily="-112" charset="0"/>
                        </a:rPr>
                        <a:t>68.1</a:t>
                      </a:r>
                      <a:endParaRPr kumimoji="0" lang="en-US" sz="1600" b="0" i="0" u="none" strike="noStrike" cap="none" normalizeH="0" baseline="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12" charset="0"/>
                          <a:ea typeface="Times New Roman" pitchFamily="-112" charset="0"/>
                          <a:cs typeface="Times New Roman" pitchFamily="-112" charset="0"/>
                        </a:rPr>
                        <a:t>37.5</a:t>
                      </a:r>
                      <a:endParaRPr kumimoji="0" lang="en-US" sz="1600" b="0" i="0" u="none" strike="noStrike" cap="none" normalizeH="0" baseline="0" dirty="0">
                        <a:ln>
                          <a:noFill/>
                        </a:ln>
                        <a:solidFill>
                          <a:srgbClr val="000000"/>
                        </a:solidFill>
                        <a:effectLst/>
                        <a:latin typeface="Times New Roman" pitchFamily="-112" charset="0"/>
                        <a:ea typeface="Calibri" pitchFamily="-112" charset="0"/>
                        <a:cs typeface="Times New Roman" pitchFamily="-112"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13556" name="Text Box 9"/>
          <p:cNvSpPr txBox="1">
            <a:spLocks noChangeArrowheads="1"/>
          </p:cNvSpPr>
          <p:nvPr/>
        </p:nvSpPr>
        <p:spPr bwMode="auto">
          <a:xfrm>
            <a:off x="17078325" y="4379913"/>
            <a:ext cx="14754225" cy="927100"/>
          </a:xfrm>
          <a:prstGeom prst="rect">
            <a:avLst/>
          </a:prstGeom>
          <a:noFill/>
          <a:ln w="9525">
            <a:noFill/>
            <a:miter lim="800000"/>
            <a:headEnd/>
            <a:tailEnd/>
          </a:ln>
        </p:spPr>
        <p:txBody>
          <a:bodyPr lIns="65306" tIns="32653" rIns="65306" bIns="32653">
            <a:prstTxWarp prst="textNoShape">
              <a:avLst/>
            </a:prstTxWarp>
            <a:spAutoFit/>
          </a:bodyPr>
          <a:lstStyle/>
          <a:p>
            <a:pPr algn="l" defTabSz="3135313"/>
            <a:r>
              <a:rPr lang="en-US" sz="2800" b="1">
                <a:latin typeface="Times New Roman" pitchFamily="-112" charset="0"/>
                <a:ea typeface="Times New Roman" pitchFamily="-112" charset="0"/>
                <a:cs typeface="Times New Roman" pitchFamily="-112" charset="0"/>
              </a:rPr>
              <a:t>Table 2.  </a:t>
            </a:r>
            <a:r>
              <a:rPr lang="en-US" sz="2800">
                <a:latin typeface="Times New Roman" pitchFamily="-112" charset="0"/>
                <a:ea typeface="Times New Roman" pitchFamily="-112" charset="0"/>
                <a:cs typeface="Times New Roman" pitchFamily="-112" charset="0"/>
              </a:rPr>
              <a:t>Odds ratios and 95% confidence intervals for African-American race in predicting the experience of each of ten types of hospital-based support for breastfeeding.</a:t>
            </a:r>
          </a:p>
        </p:txBody>
      </p:sp>
      <p:sp>
        <p:nvSpPr>
          <p:cNvPr id="13557" name="Text Box 9"/>
          <p:cNvSpPr txBox="1">
            <a:spLocks noChangeArrowheads="1"/>
          </p:cNvSpPr>
          <p:nvPr/>
        </p:nvSpPr>
        <p:spPr bwMode="auto">
          <a:xfrm>
            <a:off x="16973550" y="10577513"/>
            <a:ext cx="14754225" cy="681037"/>
          </a:xfrm>
          <a:prstGeom prst="rect">
            <a:avLst/>
          </a:prstGeom>
          <a:noFill/>
          <a:ln w="9525">
            <a:noFill/>
            <a:miter lim="800000"/>
            <a:headEnd/>
            <a:tailEnd/>
          </a:ln>
        </p:spPr>
        <p:txBody>
          <a:bodyPr lIns="65306" tIns="32653" rIns="65306" bIns="32653">
            <a:prstTxWarp prst="textNoShape">
              <a:avLst/>
            </a:prstTxWarp>
            <a:spAutoFit/>
          </a:bodyPr>
          <a:lstStyle/>
          <a:p>
            <a:pPr algn="l" defTabSz="3135313"/>
            <a:r>
              <a:rPr lang="en-US" sz="2000" b="1" dirty="0">
                <a:latin typeface="Times New Roman" pitchFamily="-112" charset="0"/>
                <a:ea typeface="Times New Roman" pitchFamily="-112" charset="0"/>
                <a:cs typeface="Times New Roman" pitchFamily="-112" charset="0"/>
              </a:rPr>
              <a:t>All models adjusted for maternal age, marital status, education, household income, low birth weight, smoking during pregnancy, rural residence, receipt of WIC during pregnancy and previous births. </a:t>
            </a:r>
          </a:p>
        </p:txBody>
      </p:sp>
      <p:sp>
        <p:nvSpPr>
          <p:cNvPr id="13558" name="Text Box 53"/>
          <p:cNvSpPr txBox="1">
            <a:spLocks noChangeArrowheads="1"/>
          </p:cNvSpPr>
          <p:nvPr/>
        </p:nvSpPr>
        <p:spPr bwMode="auto">
          <a:xfrm>
            <a:off x="24507825" y="20094612"/>
            <a:ext cx="7758113" cy="1450938"/>
          </a:xfrm>
          <a:prstGeom prst="rect">
            <a:avLst/>
          </a:prstGeom>
          <a:noFill/>
          <a:ln w="9525">
            <a:noFill/>
            <a:miter lim="800000"/>
            <a:headEnd/>
            <a:tailEnd/>
          </a:ln>
          <a:effectLst/>
        </p:spPr>
        <p:txBody>
          <a:bodyPr lIns="65306" tIns="32653" rIns="65306" bIns="32653">
            <a:prstTxWarp prst="textNoShape">
              <a:avLst/>
            </a:prstTxWarp>
            <a:spAutoFit/>
          </a:bodyPr>
          <a:lstStyle/>
          <a:p>
            <a:pPr algn="l" defTabSz="3135313"/>
            <a:r>
              <a:rPr lang="en-US" sz="1500" dirty="0">
                <a:latin typeface="Times New Roman" pitchFamily="-112" charset="0"/>
              </a:rPr>
              <a:t>References available on request. </a:t>
            </a:r>
          </a:p>
          <a:p>
            <a:pPr algn="l" defTabSz="3135313"/>
            <a:endParaRPr lang="en-US" sz="1500" dirty="0">
              <a:latin typeface="Times New Roman" pitchFamily="-112" charset="0"/>
            </a:endParaRPr>
          </a:p>
          <a:p>
            <a:pPr algn="l" defTabSz="3135313"/>
            <a:r>
              <a:rPr lang="en-US" sz="1500" dirty="0">
                <a:latin typeface="Times New Roman" pitchFamily="-112" charset="0"/>
              </a:rPr>
              <a:t>Acknowledgements: We are grateful for the assistance of Dr. Lyn </a:t>
            </a:r>
            <a:r>
              <a:rPr lang="en-US" sz="1500" dirty="0" err="1">
                <a:latin typeface="Times New Roman" pitchFamily="-112" charset="0"/>
              </a:rPr>
              <a:t>Kieltyka</a:t>
            </a:r>
            <a:r>
              <a:rPr lang="en-US" sz="1500" dirty="0">
                <a:latin typeface="Times New Roman" pitchFamily="-112" charset="0"/>
              </a:rPr>
              <a:t>, Senior Maternal and Child Health Epidemiologist and Ms. Lillian </a:t>
            </a:r>
            <a:r>
              <a:rPr lang="en-US" sz="1500" dirty="0" err="1">
                <a:latin typeface="Times New Roman" pitchFamily="-112" charset="0"/>
              </a:rPr>
              <a:t>Funke</a:t>
            </a:r>
            <a:r>
              <a:rPr lang="en-US" sz="1500" dirty="0">
                <a:latin typeface="Times New Roman" pitchFamily="-112" charset="0"/>
              </a:rPr>
              <a:t>, both from the Louisiana Department of Health and Hospitals. Support for this project was provided to Dr. Rebekah Gee through a career development grant from the Institute of Medicine, the Norman F. </a:t>
            </a:r>
            <a:r>
              <a:rPr lang="en-US" sz="1500" dirty="0" err="1">
                <a:latin typeface="Times New Roman" pitchFamily="-112" charset="0"/>
              </a:rPr>
              <a:t>Gan</a:t>
            </a:r>
            <a:r>
              <a:rPr lang="en-US" sz="1500" dirty="0">
                <a:latin typeface="Times New Roman" pitchFamily="-112" charset="0"/>
              </a:rPr>
              <a:t> Fellowship. </a:t>
            </a:r>
          </a:p>
        </p:txBody>
      </p:sp>
      <p:sp>
        <p:nvSpPr>
          <p:cNvPr id="13559" name="AutoShape 4"/>
          <p:cNvSpPr>
            <a:spLocks noChangeArrowheads="1"/>
          </p:cNvSpPr>
          <p:nvPr/>
        </p:nvSpPr>
        <p:spPr bwMode="auto">
          <a:xfrm>
            <a:off x="482600" y="10737850"/>
            <a:ext cx="7772400" cy="1858963"/>
          </a:xfrm>
          <a:prstGeom prst="roundRect">
            <a:avLst>
              <a:gd name="adj" fmla="val 0"/>
            </a:avLst>
          </a:prstGeom>
          <a:solidFill>
            <a:schemeClr val="bg1"/>
          </a:solidFill>
          <a:ln w="9525">
            <a:solidFill>
              <a:schemeClr val="tx1"/>
            </a:solidFill>
            <a:round/>
            <a:headEnd/>
            <a:tailEnd/>
          </a:ln>
          <a:effectLst/>
        </p:spPr>
        <p:txBody>
          <a:bodyPr wrap="none" anchor="ctr">
            <a:prstTxWarp prst="textNoShape">
              <a:avLst/>
            </a:prstTxWarp>
          </a:bodyPr>
          <a:lstStyle/>
          <a:p>
            <a:endParaRPr lang="en-US"/>
          </a:p>
        </p:txBody>
      </p:sp>
      <p:sp>
        <p:nvSpPr>
          <p:cNvPr id="13560" name="Text Box 9"/>
          <p:cNvSpPr txBox="1">
            <a:spLocks noChangeArrowheads="1"/>
          </p:cNvSpPr>
          <p:nvPr/>
        </p:nvSpPr>
        <p:spPr bwMode="auto">
          <a:xfrm>
            <a:off x="701675" y="11718925"/>
            <a:ext cx="7324725" cy="681497"/>
          </a:xfrm>
          <a:prstGeom prst="rect">
            <a:avLst/>
          </a:prstGeom>
          <a:noFill/>
          <a:ln w="9525">
            <a:noFill/>
            <a:miter lim="800000"/>
            <a:headEnd/>
            <a:tailEnd/>
          </a:ln>
          <a:effectLst/>
        </p:spPr>
        <p:txBody>
          <a:bodyPr lIns="65306" tIns="32653" rIns="65306" bIns="32653">
            <a:prstTxWarp prst="textNoShape">
              <a:avLst/>
            </a:prstTxWarp>
            <a:spAutoFit/>
          </a:bodyPr>
          <a:lstStyle/>
          <a:p>
            <a:pPr algn="l" defTabSz="3135313"/>
            <a:r>
              <a:rPr lang="en-US" sz="2000" dirty="0">
                <a:latin typeface="Times New Roman" pitchFamily="-112" charset="0"/>
              </a:rPr>
              <a:t>To determine the variation in breastfeeding support </a:t>
            </a:r>
            <a:r>
              <a:rPr lang="en-US" sz="2000" dirty="0" smtClean="0">
                <a:latin typeface="Times New Roman" pitchFamily="-112" charset="0"/>
              </a:rPr>
              <a:t>for Caucasian and African-American </a:t>
            </a:r>
            <a:r>
              <a:rPr lang="en-US" sz="2000" dirty="0">
                <a:latin typeface="Times New Roman" pitchFamily="-112" charset="0"/>
              </a:rPr>
              <a:t>women in </a:t>
            </a:r>
            <a:r>
              <a:rPr lang="en-US" sz="2000" dirty="0" smtClean="0">
                <a:latin typeface="Times New Roman" pitchFamily="-112" charset="0"/>
              </a:rPr>
              <a:t>Louisiana prior to and after delivery</a:t>
            </a:r>
            <a:endParaRPr lang="en-US" sz="2000" dirty="0">
              <a:latin typeface="Times New Roman" pitchFamily="-112" charset="0"/>
            </a:endParaRPr>
          </a:p>
        </p:txBody>
      </p:sp>
      <p:sp>
        <p:nvSpPr>
          <p:cNvPr id="13561" name="Text Box 42"/>
          <p:cNvSpPr txBox="1">
            <a:spLocks noChangeArrowheads="1"/>
          </p:cNvSpPr>
          <p:nvPr/>
        </p:nvSpPr>
        <p:spPr bwMode="auto">
          <a:xfrm>
            <a:off x="654050" y="10775950"/>
            <a:ext cx="7372350" cy="912813"/>
          </a:xfrm>
          <a:prstGeom prst="rect">
            <a:avLst/>
          </a:prstGeom>
          <a:noFill/>
          <a:ln w="9525">
            <a:noFill/>
            <a:miter lim="800000"/>
            <a:headEnd/>
            <a:tailEnd/>
          </a:ln>
          <a:effectLst/>
        </p:spPr>
        <p:txBody>
          <a:bodyPr lIns="65306" tIns="32653" rIns="65306" bIns="32653">
            <a:prstTxWarp prst="textNoShape">
              <a:avLst/>
            </a:prstTxWarp>
            <a:spAutoFit/>
          </a:bodyPr>
          <a:lstStyle/>
          <a:p>
            <a:pPr defTabSz="3135313">
              <a:spcBef>
                <a:spcPct val="50000"/>
              </a:spcBef>
            </a:pPr>
            <a:r>
              <a:rPr lang="en-US" sz="5500" b="1" dirty="0">
                <a:latin typeface="Times New Roman" pitchFamily="-112" charset="0"/>
                <a:ea typeface="Times New Roman" pitchFamily="-112" charset="0"/>
                <a:cs typeface="Times New Roman" pitchFamily="-112" charset="0"/>
              </a:rPr>
              <a:t>Objective</a:t>
            </a:r>
          </a:p>
        </p:txBody>
      </p:sp>
      <p:pic>
        <p:nvPicPr>
          <p:cNvPr id="13562" name="Picture 59"/>
          <p:cNvPicPr>
            <a:picLocks noChangeAspect="1" noChangeArrowheads="1"/>
          </p:cNvPicPr>
          <p:nvPr/>
        </p:nvPicPr>
        <p:blipFill>
          <a:blip r:embed="rId3" cstate="print"/>
          <a:srcRect l="9875" t="11099" r="51038" b="79247"/>
          <a:stretch>
            <a:fillRect/>
          </a:stretch>
        </p:blipFill>
        <p:spPr bwMode="auto">
          <a:xfrm>
            <a:off x="27346275" y="254000"/>
            <a:ext cx="5057775" cy="998509"/>
          </a:xfrm>
          <a:prstGeom prst="rect">
            <a:avLst/>
          </a:prstGeom>
          <a:noFill/>
          <a:ln w="9525">
            <a:noFill/>
            <a:miter lim="800000"/>
            <a:headEnd/>
            <a:tailEnd/>
          </a:ln>
          <a:effectLst/>
        </p:spPr>
      </p:pic>
      <p:pic>
        <p:nvPicPr>
          <p:cNvPr id="13563" name="Picture 6"/>
          <p:cNvPicPr>
            <a:picLocks noChangeAspect="1"/>
          </p:cNvPicPr>
          <p:nvPr/>
        </p:nvPicPr>
        <p:blipFill>
          <a:blip r:embed="rId4" cstate="print"/>
          <a:srcRect/>
          <a:stretch>
            <a:fillRect/>
          </a:stretch>
        </p:blipFill>
        <p:spPr bwMode="auto">
          <a:xfrm>
            <a:off x="514350" y="254000"/>
            <a:ext cx="4498975" cy="1552575"/>
          </a:xfrm>
          <a:prstGeom prst="rect">
            <a:avLst/>
          </a:prstGeom>
          <a:noFill/>
          <a:ln w="9525">
            <a:noFill/>
            <a:miter lim="800000"/>
            <a:headEnd/>
            <a:tailEnd/>
          </a:ln>
        </p:spPr>
      </p:pic>
      <p:sp>
        <p:nvSpPr>
          <p:cNvPr id="13564" name="Text Box 51"/>
          <p:cNvSpPr txBox="1">
            <a:spLocks noChangeArrowheads="1"/>
          </p:cNvSpPr>
          <p:nvPr/>
        </p:nvSpPr>
        <p:spPr bwMode="auto">
          <a:xfrm>
            <a:off x="16773525" y="12711113"/>
            <a:ext cx="7305675" cy="8375911"/>
          </a:xfrm>
          <a:prstGeom prst="rect">
            <a:avLst/>
          </a:prstGeom>
          <a:noFill/>
          <a:ln w="9525">
            <a:noFill/>
            <a:miter lim="800000"/>
            <a:headEnd/>
            <a:tailEnd/>
          </a:ln>
          <a:effectLst/>
        </p:spPr>
        <p:txBody>
          <a:bodyPr lIns="65306" tIns="32653" rIns="65306" bIns="32653">
            <a:prstTxWarp prst="textNoShape">
              <a:avLst/>
            </a:prstTxWarp>
            <a:spAutoFit/>
          </a:bodyPr>
          <a:lstStyle/>
          <a:p>
            <a:pPr marL="342900" indent="-342900" algn="l" defTabSz="3135313">
              <a:buFont typeface="Arial" pitchFamily="34" charset="0"/>
              <a:buChar char="•"/>
            </a:pPr>
            <a:r>
              <a:rPr lang="en-US" sz="2000" dirty="0">
                <a:latin typeface="Times New Roman" pitchFamily="-112" charset="0"/>
              </a:rPr>
              <a:t>Racial disparities in breastfeeding</a:t>
            </a:r>
            <a:r>
              <a:rPr lang="en-US" sz="2000" dirty="0" smtClean="0">
                <a:latin typeface="Times New Roman" pitchFamily="-112" charset="0"/>
              </a:rPr>
              <a:t> support in the hospital may </a:t>
            </a:r>
            <a:r>
              <a:rPr lang="en-US" sz="2000" dirty="0">
                <a:latin typeface="Times New Roman" pitchFamily="-112" charset="0"/>
              </a:rPr>
              <a:t>contribute to the lower rates of breastfeeding among African-American </a:t>
            </a:r>
            <a:r>
              <a:rPr lang="en-US" sz="2000" dirty="0" smtClean="0">
                <a:latin typeface="Times New Roman" pitchFamily="-112" charset="0"/>
              </a:rPr>
              <a:t>women.</a:t>
            </a:r>
          </a:p>
          <a:p>
            <a:pPr algn="l" defTabSz="3135313"/>
            <a:endParaRPr lang="en-US" sz="2000" dirty="0" smtClean="0">
              <a:latin typeface="Times New Roman" pitchFamily="-112" charset="0"/>
            </a:endParaRPr>
          </a:p>
          <a:p>
            <a:pPr marL="342900" indent="-342900" algn="l" defTabSz="3135313">
              <a:buFont typeface="Arial" pitchFamily="34" charset="0"/>
              <a:buChar char="•"/>
            </a:pPr>
            <a:r>
              <a:rPr lang="en-US" sz="2000" dirty="0" smtClean="0">
                <a:latin typeface="Times New Roman" pitchFamily="-112" charset="0"/>
              </a:rPr>
              <a:t>Our </a:t>
            </a:r>
            <a:r>
              <a:rPr lang="en-US" sz="2000" dirty="0">
                <a:latin typeface="Times New Roman" pitchFamily="-112" charset="0"/>
              </a:rPr>
              <a:t>study found that while African-American women were more likely to discuss breastfeeding with a health professional prior to delivery, they were less likely to initiate breastfeeding.</a:t>
            </a:r>
            <a:r>
              <a:rPr lang="en-US" sz="2000" dirty="0" smtClean="0">
                <a:latin typeface="Times New Roman" pitchFamily="-112" charset="0"/>
              </a:rPr>
              <a:t> </a:t>
            </a:r>
            <a:r>
              <a:rPr lang="en-US" sz="2000" dirty="0">
                <a:latin typeface="Times New Roman" pitchFamily="-112" charset="0"/>
              </a:rPr>
              <a:t>A</a:t>
            </a:r>
            <a:r>
              <a:rPr lang="en-US" sz="2000" dirty="0" smtClean="0">
                <a:latin typeface="Times New Roman" pitchFamily="-112" charset="0"/>
              </a:rPr>
              <a:t>mong all women regardless of breastfeeding initiation, African-Americans were less likely to receive in-hospital instruction and support.</a:t>
            </a:r>
          </a:p>
          <a:p>
            <a:pPr marL="342900" indent="-342900" algn="l" defTabSz="3135313">
              <a:buFont typeface="Arial" pitchFamily="34" charset="0"/>
              <a:buChar char="•"/>
            </a:pPr>
            <a:endParaRPr lang="en-US" sz="2000" dirty="0">
              <a:latin typeface="Times New Roman" pitchFamily="-112" charset="0"/>
            </a:endParaRPr>
          </a:p>
          <a:p>
            <a:pPr marL="342900" indent="-342900" algn="l" defTabSz="3135313">
              <a:buFont typeface="Arial" pitchFamily="34" charset="0"/>
              <a:buChar char="•"/>
            </a:pPr>
            <a:r>
              <a:rPr lang="en-US" sz="2000" dirty="0" smtClean="0">
                <a:latin typeface="Times New Roman" pitchFamily="-112" charset="0"/>
              </a:rPr>
              <a:t>Only </a:t>
            </a:r>
            <a:r>
              <a:rPr lang="en-US" sz="2000" dirty="0">
                <a:latin typeface="Times New Roman" pitchFamily="-112" charset="0"/>
              </a:rPr>
              <a:t>23% of delivery hospitals in Louisiana have comprehensive breastfeeding </a:t>
            </a:r>
            <a:r>
              <a:rPr lang="en-US" sz="2000" dirty="0" smtClean="0">
                <a:latin typeface="Times New Roman" pitchFamily="-112" charset="0"/>
              </a:rPr>
              <a:t>policies. Moreover, </a:t>
            </a:r>
            <a:r>
              <a:rPr lang="en-US" sz="2000" dirty="0">
                <a:latin typeface="Times New Roman" pitchFamily="-112" charset="0"/>
              </a:rPr>
              <a:t>o</a:t>
            </a:r>
            <a:r>
              <a:rPr lang="en-US" sz="2000" dirty="0" smtClean="0">
                <a:latin typeface="Times New Roman" pitchFamily="-112" charset="0"/>
              </a:rPr>
              <a:t>nly </a:t>
            </a:r>
            <a:r>
              <a:rPr lang="en-US" sz="2000" dirty="0">
                <a:latin typeface="Times New Roman" pitchFamily="-112" charset="0"/>
              </a:rPr>
              <a:t>43% of African-Americans in Louisiana deliver in GIFT certified </a:t>
            </a:r>
            <a:r>
              <a:rPr lang="en-US" sz="2000" dirty="0" smtClean="0">
                <a:latin typeface="Times New Roman" pitchFamily="-112" charset="0"/>
              </a:rPr>
              <a:t>hospitals compared to 51</a:t>
            </a:r>
            <a:r>
              <a:rPr lang="en-US" sz="2000" dirty="0">
                <a:latin typeface="Times New Roman" pitchFamily="-112" charset="0"/>
              </a:rPr>
              <a:t>% of white </a:t>
            </a:r>
            <a:r>
              <a:rPr lang="en-US" sz="2000" dirty="0" smtClean="0">
                <a:latin typeface="Times New Roman" pitchFamily="-112" charset="0"/>
              </a:rPr>
              <a:t>women </a:t>
            </a:r>
            <a:r>
              <a:rPr lang="en-US" sz="2000" b="1" dirty="0" smtClean="0">
                <a:latin typeface="Times New Roman" pitchFamily="-112" charset="0"/>
              </a:rPr>
              <a:t>(see Box 1)</a:t>
            </a:r>
            <a:r>
              <a:rPr lang="en-US" sz="2000" dirty="0" smtClean="0">
                <a:latin typeface="Times New Roman" pitchFamily="-112" charset="0"/>
              </a:rPr>
              <a:t>. </a:t>
            </a:r>
            <a:endParaRPr lang="en-US" sz="2000" dirty="0">
              <a:latin typeface="Times New Roman" pitchFamily="-112" charset="0"/>
            </a:endParaRPr>
          </a:p>
          <a:p>
            <a:pPr marL="342900" indent="-342900" algn="l" defTabSz="3135313">
              <a:buFont typeface="Arial" pitchFamily="34" charset="0"/>
              <a:buChar char="•"/>
            </a:pPr>
            <a:endParaRPr lang="en-US" sz="2000" dirty="0">
              <a:latin typeface="Times New Roman" pitchFamily="-112" charset="0"/>
            </a:endParaRPr>
          </a:p>
          <a:p>
            <a:pPr marL="342900" indent="-342900" algn="l" defTabSz="3135313">
              <a:buFont typeface="Arial" pitchFamily="34" charset="0"/>
              <a:buChar char="•"/>
            </a:pPr>
            <a:r>
              <a:rPr lang="en-US" sz="2000" dirty="0" smtClean="0">
                <a:latin typeface="Times New Roman" pitchFamily="-112" charset="0"/>
              </a:rPr>
              <a:t>Increasing </a:t>
            </a:r>
            <a:r>
              <a:rPr lang="en-US" sz="2000" dirty="0">
                <a:latin typeface="Times New Roman" pitchFamily="-112" charset="0"/>
              </a:rPr>
              <a:t>the number of GIFT certified hospitals may help close</a:t>
            </a:r>
            <a:r>
              <a:rPr lang="en-US" sz="2000" dirty="0" smtClean="0">
                <a:latin typeface="Times New Roman" pitchFamily="-112" charset="0"/>
              </a:rPr>
              <a:t> the </a:t>
            </a:r>
            <a:r>
              <a:rPr lang="en-US" sz="2000" dirty="0">
                <a:latin typeface="Times New Roman" pitchFamily="-112" charset="0"/>
              </a:rPr>
              <a:t>breastfeeding gaps in Louisiana by ensuring all women receive the option to obtain</a:t>
            </a:r>
            <a:r>
              <a:rPr lang="en-US" sz="2000" dirty="0" smtClean="0">
                <a:latin typeface="Times New Roman" pitchFamily="-112" charset="0"/>
              </a:rPr>
              <a:t> equal breastfeeding </a:t>
            </a:r>
            <a:r>
              <a:rPr lang="en-US" sz="2000" dirty="0">
                <a:latin typeface="Times New Roman" pitchFamily="-112" charset="0"/>
              </a:rPr>
              <a:t>support services. </a:t>
            </a:r>
          </a:p>
          <a:p>
            <a:pPr marL="342900" indent="-342900" algn="l" defTabSz="3135313">
              <a:buFont typeface="Arial" pitchFamily="34" charset="0"/>
              <a:buChar char="•"/>
            </a:pPr>
            <a:endParaRPr lang="en-US" sz="2000" dirty="0" smtClean="0">
              <a:latin typeface="Times New Roman" pitchFamily="-112" charset="0"/>
            </a:endParaRPr>
          </a:p>
          <a:p>
            <a:pPr marL="342900" indent="-342900" algn="l" defTabSz="3135313">
              <a:buFont typeface="Arial" pitchFamily="34" charset="0"/>
              <a:buChar char="•"/>
            </a:pPr>
            <a:r>
              <a:rPr lang="en-US" sz="2000" dirty="0" smtClean="0">
                <a:latin typeface="Times New Roman" pitchFamily="-112" charset="0"/>
              </a:rPr>
              <a:t>The period immediately post-partum presents an opportunity for hospital physicians and staff to promote breastfeeding practices before the demands of home and work influence a mother’s decision to breastfeed.  </a:t>
            </a:r>
          </a:p>
          <a:p>
            <a:pPr marL="342900" indent="-342900" algn="l" defTabSz="3135313">
              <a:buFont typeface="Arial" pitchFamily="34" charset="0"/>
              <a:buChar char="•"/>
            </a:pPr>
            <a:endParaRPr lang="en-US" sz="2000" dirty="0">
              <a:latin typeface="Times New Roman" pitchFamily="-112" charset="0"/>
            </a:endParaRPr>
          </a:p>
          <a:p>
            <a:pPr marL="342900" indent="-342900" algn="l" defTabSz="3135313">
              <a:buFont typeface="Arial" pitchFamily="34" charset="0"/>
              <a:buChar char="•"/>
            </a:pPr>
            <a:r>
              <a:rPr lang="en-US" sz="2000" dirty="0" smtClean="0">
                <a:latin typeface="Times New Roman" pitchFamily="-112" charset="0"/>
              </a:rPr>
              <a:t>Ongoing research and policy to evaluate the effectiveness of breastfeeding programs in Louisiana’s hospitals should specifically address barriers encountered by African-American women. </a:t>
            </a:r>
          </a:p>
        </p:txBody>
      </p:sp>
      <p:sp>
        <p:nvSpPr>
          <p:cNvPr id="47" name="Text Box 51"/>
          <p:cNvSpPr txBox="1">
            <a:spLocks noChangeArrowheads="1"/>
          </p:cNvSpPr>
          <p:nvPr/>
        </p:nvSpPr>
        <p:spPr bwMode="auto">
          <a:xfrm>
            <a:off x="24718963" y="11938000"/>
            <a:ext cx="7305675" cy="78526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5306" tIns="32653" rIns="65306" bIns="32653">
            <a:prstTxWarp prst="textNoShape">
              <a:avLst/>
            </a:prstTxWarp>
            <a:spAutoFit/>
          </a:bodyPr>
          <a:lstStyle/>
          <a:p>
            <a:pPr defTabSz="3135313"/>
            <a:r>
              <a:rPr lang="en-US" sz="2800" b="1" dirty="0">
                <a:latin typeface="Times New Roman" pitchFamily="-112" charset="0"/>
                <a:ea typeface="Times New Roman" pitchFamily="-112" charset="0"/>
                <a:cs typeface="Times New Roman" pitchFamily="-112" charset="0"/>
              </a:rPr>
              <a:t> </a:t>
            </a:r>
            <a:r>
              <a:rPr lang="en-US" sz="2800" b="1" dirty="0" smtClean="0">
                <a:latin typeface="Times New Roman" pitchFamily="-112" charset="0"/>
                <a:ea typeface="Times New Roman" pitchFamily="-112" charset="0"/>
                <a:cs typeface="Times New Roman" pitchFamily="-112" charset="0"/>
              </a:rPr>
              <a:t>           Box </a:t>
            </a:r>
            <a:r>
              <a:rPr lang="en-US" sz="2800" b="1" dirty="0">
                <a:latin typeface="Times New Roman" pitchFamily="-112" charset="0"/>
                <a:ea typeface="Times New Roman" pitchFamily="-112" charset="0"/>
                <a:cs typeface="Times New Roman" pitchFamily="-112" charset="0"/>
              </a:rPr>
              <a:t>1. </a:t>
            </a:r>
            <a:r>
              <a:rPr lang="en-US" sz="2800" dirty="0" smtClean="0">
                <a:latin typeface="Times New Roman" pitchFamily="-112" charset="0"/>
                <a:ea typeface="Times New Roman" pitchFamily="-112" charset="0"/>
                <a:cs typeface="Times New Roman" pitchFamily="-112" charset="0"/>
              </a:rPr>
              <a:t>The GIFT’s “Ten </a:t>
            </a:r>
            <a:r>
              <a:rPr lang="en-US" sz="2800" dirty="0">
                <a:latin typeface="Times New Roman" pitchFamily="-112" charset="0"/>
                <a:ea typeface="Times New Roman" pitchFamily="-112" charset="0"/>
                <a:cs typeface="Times New Roman" pitchFamily="-112" charset="0"/>
              </a:rPr>
              <a:t>Steps  </a:t>
            </a:r>
            <a:r>
              <a:rPr lang="en-US" sz="2800" dirty="0" smtClean="0">
                <a:latin typeface="Times New Roman" pitchFamily="-112" charset="0"/>
                <a:ea typeface="Times New Roman" pitchFamily="-112" charset="0"/>
                <a:cs typeface="Times New Roman" pitchFamily="-112" charset="0"/>
              </a:rPr>
              <a:t>to a    Healthy</a:t>
            </a:r>
            <a:r>
              <a:rPr lang="en-US" sz="2800" dirty="0">
                <a:latin typeface="Times New Roman" pitchFamily="-112" charset="0"/>
                <a:ea typeface="Times New Roman" pitchFamily="-112" charset="0"/>
                <a:cs typeface="Times New Roman" pitchFamily="-112" charset="0"/>
              </a:rPr>
              <a:t>, Breastfed Baby”</a:t>
            </a:r>
          </a:p>
          <a:p>
            <a:pPr algn="l" defTabSz="3135313">
              <a:spcAft>
                <a:spcPts val="600"/>
              </a:spcAft>
            </a:pPr>
            <a:endParaRPr lang="en-US" sz="2000" dirty="0">
              <a:latin typeface="Times New Roman" pitchFamily="-112" charset="0"/>
              <a:ea typeface="Times New Roman" pitchFamily="-112" charset="0"/>
              <a:cs typeface="Times New Roman" pitchFamily="-112" charset="0"/>
            </a:endParaRP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Have </a:t>
            </a:r>
            <a:r>
              <a:rPr lang="en-US" sz="2000" dirty="0">
                <a:latin typeface="Times New Roman" pitchFamily="-112" charset="0"/>
                <a:ea typeface="Times New Roman" pitchFamily="-112" charset="0"/>
                <a:cs typeface="Times New Roman" pitchFamily="-112" charset="0"/>
              </a:rPr>
              <a:t>a written breastfeeding policy that is </a:t>
            </a:r>
            <a:r>
              <a:rPr lang="en-US" sz="2000" dirty="0" smtClean="0">
                <a:latin typeface="Times New Roman" pitchFamily="-112" charset="0"/>
                <a:ea typeface="Times New Roman" pitchFamily="-112" charset="0"/>
                <a:cs typeface="Times New Roman" pitchFamily="-112" charset="0"/>
              </a:rPr>
              <a:t>routinely communicated to </a:t>
            </a:r>
            <a:r>
              <a:rPr lang="en-US" sz="2000" dirty="0">
                <a:latin typeface="Times New Roman" pitchFamily="-112" charset="0"/>
                <a:ea typeface="Times New Roman" pitchFamily="-112" charset="0"/>
                <a:cs typeface="Times New Roman" pitchFamily="-112" charset="0"/>
              </a:rPr>
              <a:t>all staff.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Train </a:t>
            </a:r>
            <a:r>
              <a:rPr lang="en-US" sz="2000" dirty="0">
                <a:latin typeface="Times New Roman" pitchFamily="-112" charset="0"/>
                <a:ea typeface="Times New Roman" pitchFamily="-112" charset="0"/>
                <a:cs typeface="Times New Roman" pitchFamily="-112" charset="0"/>
              </a:rPr>
              <a:t>hospital employees who care for mothers, newborns, and infants to implement this policy.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Promote </a:t>
            </a:r>
            <a:r>
              <a:rPr lang="en-US" sz="2000" dirty="0">
                <a:latin typeface="Times New Roman" pitchFamily="-112" charset="0"/>
                <a:ea typeface="Times New Roman" pitchFamily="-112" charset="0"/>
                <a:cs typeface="Times New Roman" pitchFamily="-112" charset="0"/>
              </a:rPr>
              <a:t>breastfeeding as the normal and preferred feeding method of choice to all mothers prior to birth, following birth, and after hospital discharge.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Encourage </a:t>
            </a:r>
            <a:r>
              <a:rPr lang="en-US" sz="2000" dirty="0">
                <a:latin typeface="Times New Roman" pitchFamily="-112" charset="0"/>
                <a:ea typeface="Times New Roman" pitchFamily="-112" charset="0"/>
                <a:cs typeface="Times New Roman" pitchFamily="-112" charset="0"/>
              </a:rPr>
              <a:t>mothers and newborns to breastfeed within the first two hours after birth, with the first hour being ideal.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Show </a:t>
            </a:r>
            <a:r>
              <a:rPr lang="en-US" sz="2000" dirty="0">
                <a:latin typeface="Times New Roman" pitchFamily="-112" charset="0"/>
                <a:ea typeface="Times New Roman" pitchFamily="-112" charset="0"/>
                <a:cs typeface="Times New Roman" pitchFamily="-112" charset="0"/>
              </a:rPr>
              <a:t>mothers how to breastfeed and how to maintain lactation, even if separated from their infants.  </a:t>
            </a:r>
            <a:endParaRPr lang="en-US" sz="2000" dirty="0" smtClean="0">
              <a:latin typeface="Times New Roman" pitchFamily="-112" charset="0"/>
              <a:ea typeface="Times New Roman" pitchFamily="-112" charset="0"/>
              <a:cs typeface="Times New Roman" pitchFamily="-112" charset="0"/>
            </a:endParaRP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Give </a:t>
            </a:r>
            <a:r>
              <a:rPr lang="en-US" sz="2000" dirty="0">
                <a:latin typeface="Times New Roman" pitchFamily="-112" charset="0"/>
                <a:ea typeface="Times New Roman" pitchFamily="-112" charset="0"/>
                <a:cs typeface="Times New Roman" pitchFamily="-112" charset="0"/>
              </a:rPr>
              <a:t>breastfed infants no food or drink other than </a:t>
            </a:r>
            <a:r>
              <a:rPr lang="en-US" sz="2000" dirty="0" smtClean="0">
                <a:latin typeface="Times New Roman" pitchFamily="-112" charset="0"/>
                <a:ea typeface="Times New Roman" pitchFamily="-112" charset="0"/>
                <a:cs typeface="Times New Roman" pitchFamily="-112" charset="0"/>
              </a:rPr>
              <a:t>breast milk </a:t>
            </a:r>
            <a:r>
              <a:rPr lang="en-US" sz="2000" dirty="0">
                <a:latin typeface="Times New Roman" pitchFamily="-112" charset="0"/>
                <a:ea typeface="Times New Roman" pitchFamily="-112" charset="0"/>
                <a:cs typeface="Times New Roman" pitchFamily="-112" charset="0"/>
              </a:rPr>
              <a:t>unless medically indicated.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Encourage </a:t>
            </a:r>
            <a:r>
              <a:rPr lang="en-US" sz="2000" dirty="0">
                <a:latin typeface="Times New Roman" pitchFamily="-112" charset="0"/>
                <a:ea typeface="Times New Roman" pitchFamily="-112" charset="0"/>
                <a:cs typeface="Times New Roman" pitchFamily="-112" charset="0"/>
              </a:rPr>
              <a:t>rooming-in both day and night. </a:t>
            </a:r>
            <a:endParaRPr lang="en-US" sz="2000" dirty="0" smtClean="0">
              <a:latin typeface="Times New Roman" pitchFamily="-112" charset="0"/>
              <a:ea typeface="Times New Roman" pitchFamily="-112" charset="0"/>
              <a:cs typeface="Times New Roman" pitchFamily="-112" charset="0"/>
            </a:endParaRP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Encourage </a:t>
            </a:r>
            <a:r>
              <a:rPr lang="en-US" sz="2000" dirty="0">
                <a:latin typeface="Times New Roman" pitchFamily="-112" charset="0"/>
                <a:ea typeface="Times New Roman" pitchFamily="-112" charset="0"/>
                <a:cs typeface="Times New Roman" pitchFamily="-112" charset="0"/>
              </a:rPr>
              <a:t>mothers to breastfeed their newborns without restrictions.  </a:t>
            </a: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Give </a:t>
            </a:r>
            <a:r>
              <a:rPr lang="en-US" sz="2000" dirty="0">
                <a:latin typeface="Times New Roman" pitchFamily="-112" charset="0"/>
                <a:ea typeface="Times New Roman" pitchFamily="-112" charset="0"/>
                <a:cs typeface="Times New Roman" pitchFamily="-112" charset="0"/>
              </a:rPr>
              <a:t>no pacifiers or artificial nipples to breastfeeding </a:t>
            </a:r>
            <a:r>
              <a:rPr lang="en-US" sz="2000" dirty="0" smtClean="0">
                <a:latin typeface="Times New Roman" pitchFamily="-112" charset="0"/>
                <a:ea typeface="Times New Roman" pitchFamily="-112" charset="0"/>
                <a:cs typeface="Times New Roman" pitchFamily="-112" charset="0"/>
              </a:rPr>
              <a:t>infants.</a:t>
            </a:r>
            <a:endParaRPr lang="en-US" sz="2000" dirty="0">
              <a:latin typeface="Times New Roman" pitchFamily="-112" charset="0"/>
              <a:ea typeface="Times New Roman" pitchFamily="-112" charset="0"/>
              <a:cs typeface="Times New Roman" pitchFamily="-112" charset="0"/>
            </a:endParaRPr>
          </a:p>
          <a:p>
            <a:pPr marL="457200" indent="-457200" algn="l" defTabSz="3135313">
              <a:spcAft>
                <a:spcPts val="600"/>
              </a:spcAft>
              <a:buAutoNum type="arabicPeriod"/>
            </a:pPr>
            <a:r>
              <a:rPr lang="en-US" sz="2000" dirty="0" smtClean="0">
                <a:latin typeface="Times New Roman" pitchFamily="-112" charset="0"/>
                <a:ea typeface="Times New Roman" pitchFamily="-112" charset="0"/>
                <a:cs typeface="Times New Roman" pitchFamily="-112" charset="0"/>
              </a:rPr>
              <a:t>The </a:t>
            </a:r>
            <a:r>
              <a:rPr lang="en-US" sz="2000" dirty="0">
                <a:latin typeface="Times New Roman" pitchFamily="-112" charset="0"/>
                <a:ea typeface="Times New Roman" pitchFamily="-112" charset="0"/>
                <a:cs typeface="Times New Roman" pitchFamily="-112" charset="0"/>
              </a:rPr>
              <a:t>hospital should address support for breastfeeding mothers following hospital discharge.</a:t>
            </a:r>
          </a:p>
        </p:txBody>
      </p:sp>
      <p:pic>
        <p:nvPicPr>
          <p:cNvPr id="2" name="Picture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4747538" y="11774488"/>
            <a:ext cx="1439862" cy="105974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510</TotalTime>
  <Words>1348</Words>
  <Application>Microsoft Office PowerPoint</Application>
  <PresentationFormat>Custom</PresentationFormat>
  <Paragraphs>231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Trek</vt:lpstr>
      <vt:lpstr>Slide 1</vt:lpstr>
    </vt:vector>
  </TitlesOfParts>
  <Company>R-P Solutions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48x72 Breastfeeding</dc:title>
  <dc:creator>Kristie</dc:creator>
  <dc:description>© R-P Solutions 2009</dc:description>
  <cp:lastModifiedBy>David</cp:lastModifiedBy>
  <cp:revision>63</cp:revision>
  <cp:lastPrinted>2011-10-10T23:41:42Z</cp:lastPrinted>
  <dcterms:created xsi:type="dcterms:W3CDTF">2011-10-08T22:42:54Z</dcterms:created>
  <dcterms:modified xsi:type="dcterms:W3CDTF">2011-11-09T23:15:28Z</dcterms:modified>
</cp:coreProperties>
</file>