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51206400" cy="32004000"/>
  <p:notesSz cx="31902400" cy="53441600"/>
  <p:defaultTextStyle>
    <a:defPPr>
      <a:defRPr lang="en-US"/>
    </a:defPPr>
    <a:lvl1pPr algn="ctr" rtl="0" fontAlgn="base">
      <a:spcBef>
        <a:spcPct val="50000"/>
      </a:spcBef>
      <a:spcAft>
        <a:spcPct val="0"/>
      </a:spcAft>
      <a:defRPr sz="9600" b="1" kern="1200">
        <a:solidFill>
          <a:schemeClr val="bg1"/>
        </a:solidFill>
        <a:latin typeface="Arial" charset="0"/>
        <a:ea typeface="ＭＳ Ｐゴシック" charset="-128"/>
        <a:cs typeface="+mn-cs"/>
      </a:defRPr>
    </a:lvl1pPr>
    <a:lvl2pPr marL="457200" algn="ctr" rtl="0" fontAlgn="base">
      <a:spcBef>
        <a:spcPct val="50000"/>
      </a:spcBef>
      <a:spcAft>
        <a:spcPct val="0"/>
      </a:spcAft>
      <a:defRPr sz="9600" b="1" kern="1200">
        <a:solidFill>
          <a:schemeClr val="bg1"/>
        </a:solidFill>
        <a:latin typeface="Arial" charset="0"/>
        <a:ea typeface="ＭＳ Ｐゴシック" charset="-128"/>
        <a:cs typeface="+mn-cs"/>
      </a:defRPr>
    </a:lvl2pPr>
    <a:lvl3pPr marL="914400" algn="ctr" rtl="0" fontAlgn="base">
      <a:spcBef>
        <a:spcPct val="50000"/>
      </a:spcBef>
      <a:spcAft>
        <a:spcPct val="0"/>
      </a:spcAft>
      <a:defRPr sz="9600" b="1" kern="1200">
        <a:solidFill>
          <a:schemeClr val="bg1"/>
        </a:solidFill>
        <a:latin typeface="Arial" charset="0"/>
        <a:ea typeface="ＭＳ Ｐゴシック" charset="-128"/>
        <a:cs typeface="+mn-cs"/>
      </a:defRPr>
    </a:lvl3pPr>
    <a:lvl4pPr marL="1371600" algn="ctr" rtl="0" fontAlgn="base">
      <a:spcBef>
        <a:spcPct val="50000"/>
      </a:spcBef>
      <a:spcAft>
        <a:spcPct val="0"/>
      </a:spcAft>
      <a:defRPr sz="9600" b="1" kern="1200">
        <a:solidFill>
          <a:schemeClr val="bg1"/>
        </a:solidFill>
        <a:latin typeface="Arial" charset="0"/>
        <a:ea typeface="ＭＳ Ｐゴシック" charset="-128"/>
        <a:cs typeface="+mn-cs"/>
      </a:defRPr>
    </a:lvl4pPr>
    <a:lvl5pPr marL="1828800" algn="ctr" rtl="0" fontAlgn="base">
      <a:spcBef>
        <a:spcPct val="50000"/>
      </a:spcBef>
      <a:spcAft>
        <a:spcPct val="0"/>
      </a:spcAft>
      <a:defRPr sz="9600" b="1" kern="1200">
        <a:solidFill>
          <a:schemeClr val="bg1"/>
        </a:solidFill>
        <a:latin typeface="Arial" charset="0"/>
        <a:ea typeface="ＭＳ Ｐゴシック" charset="-128"/>
        <a:cs typeface="+mn-cs"/>
      </a:defRPr>
    </a:lvl5pPr>
    <a:lvl6pPr marL="2286000" algn="l" defTabSz="914400" rtl="0" eaLnBrk="1" latinLnBrk="0" hangingPunct="1">
      <a:defRPr sz="9600" b="1" kern="1200">
        <a:solidFill>
          <a:schemeClr val="bg1"/>
        </a:solidFill>
        <a:latin typeface="Arial" charset="0"/>
        <a:ea typeface="ＭＳ Ｐゴシック" charset="-128"/>
        <a:cs typeface="+mn-cs"/>
      </a:defRPr>
    </a:lvl6pPr>
    <a:lvl7pPr marL="2743200" algn="l" defTabSz="914400" rtl="0" eaLnBrk="1" latinLnBrk="0" hangingPunct="1">
      <a:defRPr sz="9600" b="1" kern="1200">
        <a:solidFill>
          <a:schemeClr val="bg1"/>
        </a:solidFill>
        <a:latin typeface="Arial" charset="0"/>
        <a:ea typeface="ＭＳ Ｐゴシック" charset="-128"/>
        <a:cs typeface="+mn-cs"/>
      </a:defRPr>
    </a:lvl7pPr>
    <a:lvl8pPr marL="3200400" algn="l" defTabSz="914400" rtl="0" eaLnBrk="1" latinLnBrk="0" hangingPunct="1">
      <a:defRPr sz="9600" b="1" kern="1200">
        <a:solidFill>
          <a:schemeClr val="bg1"/>
        </a:solidFill>
        <a:latin typeface="Arial" charset="0"/>
        <a:ea typeface="ＭＳ Ｐゴシック" charset="-128"/>
        <a:cs typeface="+mn-cs"/>
      </a:defRPr>
    </a:lvl8pPr>
    <a:lvl9pPr marL="3657600" algn="l" defTabSz="914400" rtl="0" eaLnBrk="1" latinLnBrk="0" hangingPunct="1">
      <a:defRPr sz="9600" b="1" kern="1200">
        <a:solidFill>
          <a:schemeClr val="bg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1B52"/>
    <a:srgbClr val="061D54"/>
    <a:srgbClr val="092463"/>
    <a:srgbClr val="CA1201"/>
    <a:srgbClr val="B30A01"/>
    <a:srgbClr val="FCFFF9"/>
    <a:srgbClr val="A20307"/>
    <a:srgbClr val="A120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6" d="100"/>
          <a:sy n="16" d="100"/>
        </p:scale>
        <p:origin x="-1302" y="-198"/>
      </p:cViewPr>
      <p:guideLst>
        <p:guide orient="horz" pos="10080"/>
        <p:guide pos="161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 d="100"/>
          <a:sy n="10" d="100"/>
        </p:scale>
        <p:origin x="-1974" y="-78"/>
      </p:cViewPr>
      <p:guideLst>
        <p:guide orient="horz" pos="16826"/>
        <p:guide pos="1004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13825538" cy="2670175"/>
          </a:xfrm>
          <a:prstGeom prst="rect">
            <a:avLst/>
          </a:prstGeom>
          <a:noFill/>
          <a:ln w="9525">
            <a:noFill/>
            <a:miter lim="800000"/>
            <a:headEnd/>
            <a:tailEnd/>
          </a:ln>
          <a:effectLst/>
        </p:spPr>
        <p:txBody>
          <a:bodyPr vert="horz" wrap="square" lIns="488577" tIns="244288" rIns="488577" bIns="244288" numCol="1" anchor="t" anchorCtr="0" compatLnSpc="1">
            <a:prstTxWarp prst="textNoShape">
              <a:avLst/>
            </a:prstTxWarp>
          </a:bodyPr>
          <a:lstStyle>
            <a:lvl1pPr algn="l" defTabSz="4881563">
              <a:spcBef>
                <a:spcPct val="0"/>
              </a:spcBef>
              <a:defRPr sz="6400" b="0">
                <a:solidFill>
                  <a:schemeClr val="tx1"/>
                </a:solidFill>
                <a:latin typeface="Times New Roman" pitchFamily="18" charset="0"/>
                <a:ea typeface="+mn-ea"/>
              </a:defRPr>
            </a:lvl1pPr>
          </a:lstStyle>
          <a:p>
            <a:pPr>
              <a:defRPr/>
            </a:pPr>
            <a:endParaRPr lang="en-US"/>
          </a:p>
        </p:txBody>
      </p:sp>
      <p:sp>
        <p:nvSpPr>
          <p:cNvPr id="9219" name="Rectangle 3"/>
          <p:cNvSpPr>
            <a:spLocks noGrp="1" noChangeArrowheads="1"/>
          </p:cNvSpPr>
          <p:nvPr>
            <p:ph type="dt" sz="quarter" idx="1"/>
          </p:nvPr>
        </p:nvSpPr>
        <p:spPr bwMode="auto">
          <a:xfrm>
            <a:off x="18076863" y="0"/>
            <a:ext cx="13825537" cy="2670175"/>
          </a:xfrm>
          <a:prstGeom prst="rect">
            <a:avLst/>
          </a:prstGeom>
          <a:noFill/>
          <a:ln w="9525">
            <a:noFill/>
            <a:miter lim="800000"/>
            <a:headEnd/>
            <a:tailEnd/>
          </a:ln>
          <a:effectLst/>
        </p:spPr>
        <p:txBody>
          <a:bodyPr vert="horz" wrap="square" lIns="488577" tIns="244288" rIns="488577" bIns="244288" numCol="1" anchor="t" anchorCtr="0" compatLnSpc="1">
            <a:prstTxWarp prst="textNoShape">
              <a:avLst/>
            </a:prstTxWarp>
          </a:bodyPr>
          <a:lstStyle>
            <a:lvl1pPr algn="r" defTabSz="4881563">
              <a:spcBef>
                <a:spcPct val="0"/>
              </a:spcBef>
              <a:defRPr sz="6400" b="0">
                <a:solidFill>
                  <a:schemeClr val="tx1"/>
                </a:solidFill>
                <a:latin typeface="Times New Roman" pitchFamily="18" charset="0"/>
                <a:ea typeface="+mn-ea"/>
              </a:defRPr>
            </a:lvl1pPr>
          </a:lstStyle>
          <a:p>
            <a:pPr>
              <a:defRPr/>
            </a:pPr>
            <a:endParaRPr lang="en-US"/>
          </a:p>
        </p:txBody>
      </p:sp>
      <p:sp>
        <p:nvSpPr>
          <p:cNvPr id="9220" name="Rectangle 4"/>
          <p:cNvSpPr>
            <a:spLocks noGrp="1" noChangeArrowheads="1"/>
          </p:cNvSpPr>
          <p:nvPr>
            <p:ph type="ftr" sz="quarter" idx="2"/>
          </p:nvPr>
        </p:nvSpPr>
        <p:spPr bwMode="auto">
          <a:xfrm>
            <a:off x="0" y="50771425"/>
            <a:ext cx="13825538" cy="2670175"/>
          </a:xfrm>
          <a:prstGeom prst="rect">
            <a:avLst/>
          </a:prstGeom>
          <a:noFill/>
          <a:ln w="9525">
            <a:noFill/>
            <a:miter lim="800000"/>
            <a:headEnd/>
            <a:tailEnd/>
          </a:ln>
          <a:effectLst/>
        </p:spPr>
        <p:txBody>
          <a:bodyPr vert="horz" wrap="square" lIns="488577" tIns="244288" rIns="488577" bIns="244288" numCol="1" anchor="b" anchorCtr="0" compatLnSpc="1">
            <a:prstTxWarp prst="textNoShape">
              <a:avLst/>
            </a:prstTxWarp>
          </a:bodyPr>
          <a:lstStyle>
            <a:lvl1pPr algn="l" defTabSz="4881563">
              <a:spcBef>
                <a:spcPct val="0"/>
              </a:spcBef>
              <a:defRPr sz="6400" b="0">
                <a:solidFill>
                  <a:schemeClr val="tx1"/>
                </a:solidFill>
                <a:latin typeface="Times New Roman" pitchFamily="18" charset="0"/>
                <a:ea typeface="+mn-ea"/>
              </a:defRPr>
            </a:lvl1pPr>
          </a:lstStyle>
          <a:p>
            <a:pPr>
              <a:defRPr/>
            </a:pPr>
            <a:endParaRPr lang="en-US"/>
          </a:p>
        </p:txBody>
      </p:sp>
      <p:sp>
        <p:nvSpPr>
          <p:cNvPr id="9221" name="Rectangle 5"/>
          <p:cNvSpPr>
            <a:spLocks noGrp="1" noChangeArrowheads="1"/>
          </p:cNvSpPr>
          <p:nvPr>
            <p:ph type="sldNum" sz="quarter" idx="3"/>
          </p:nvPr>
        </p:nvSpPr>
        <p:spPr bwMode="auto">
          <a:xfrm>
            <a:off x="18076863" y="50771425"/>
            <a:ext cx="13825537" cy="2670175"/>
          </a:xfrm>
          <a:prstGeom prst="rect">
            <a:avLst/>
          </a:prstGeom>
          <a:noFill/>
          <a:ln w="9525">
            <a:noFill/>
            <a:miter lim="800000"/>
            <a:headEnd/>
            <a:tailEnd/>
          </a:ln>
          <a:effectLst/>
        </p:spPr>
        <p:txBody>
          <a:bodyPr vert="horz" wrap="square" lIns="488577" tIns="244288" rIns="488577" bIns="244288" numCol="1" anchor="b" anchorCtr="0" compatLnSpc="1">
            <a:prstTxWarp prst="textNoShape">
              <a:avLst/>
            </a:prstTxWarp>
          </a:bodyPr>
          <a:lstStyle>
            <a:lvl1pPr algn="r" defTabSz="4881563">
              <a:spcBef>
                <a:spcPct val="0"/>
              </a:spcBef>
              <a:defRPr sz="6400" b="0">
                <a:solidFill>
                  <a:schemeClr val="tx1"/>
                </a:solidFill>
                <a:latin typeface="Times New Roman" charset="0"/>
              </a:defRPr>
            </a:lvl1pPr>
          </a:lstStyle>
          <a:p>
            <a:fld id="{17BBD444-9DD6-47EC-8F8C-01955D067336}"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13825538" cy="2660650"/>
          </a:xfrm>
          <a:prstGeom prst="rect">
            <a:avLst/>
          </a:prstGeom>
          <a:noFill/>
          <a:ln w="28575">
            <a:noFill/>
            <a:miter lim="800000"/>
            <a:headEnd/>
            <a:tailEnd/>
          </a:ln>
          <a:effectLst/>
        </p:spPr>
        <p:txBody>
          <a:bodyPr vert="horz" wrap="none" lIns="488577" tIns="244288" rIns="488577" bIns="244288" numCol="1" anchor="ctr" anchorCtr="0" compatLnSpc="1">
            <a:prstTxWarp prst="textNoShape">
              <a:avLst/>
            </a:prstTxWarp>
          </a:bodyPr>
          <a:lstStyle>
            <a:lvl1pPr algn="l" defTabSz="4881563">
              <a:spcBef>
                <a:spcPct val="0"/>
              </a:spcBef>
              <a:defRPr sz="6400" b="0">
                <a:solidFill>
                  <a:schemeClr val="tx1"/>
                </a:solidFill>
                <a:ea typeface="+mn-ea"/>
              </a:defRPr>
            </a:lvl1pPr>
          </a:lstStyle>
          <a:p>
            <a:pPr>
              <a:defRPr/>
            </a:pPr>
            <a:endParaRPr lang="en-US"/>
          </a:p>
        </p:txBody>
      </p:sp>
      <p:sp>
        <p:nvSpPr>
          <p:cNvPr id="15363" name="Rectangle 3"/>
          <p:cNvSpPr>
            <a:spLocks noGrp="1" noChangeArrowheads="1"/>
          </p:cNvSpPr>
          <p:nvPr>
            <p:ph type="dt" idx="1"/>
          </p:nvPr>
        </p:nvSpPr>
        <p:spPr bwMode="auto">
          <a:xfrm>
            <a:off x="18076863" y="0"/>
            <a:ext cx="13825537" cy="2660650"/>
          </a:xfrm>
          <a:prstGeom prst="rect">
            <a:avLst/>
          </a:prstGeom>
          <a:noFill/>
          <a:ln w="28575">
            <a:noFill/>
            <a:miter lim="800000"/>
            <a:headEnd/>
            <a:tailEnd/>
          </a:ln>
          <a:effectLst/>
        </p:spPr>
        <p:txBody>
          <a:bodyPr vert="horz" wrap="none" lIns="488577" tIns="244288" rIns="488577" bIns="244288" numCol="1" anchor="ctr" anchorCtr="0" compatLnSpc="1">
            <a:prstTxWarp prst="textNoShape">
              <a:avLst/>
            </a:prstTxWarp>
          </a:bodyPr>
          <a:lstStyle>
            <a:lvl1pPr algn="r" defTabSz="4881563">
              <a:spcBef>
                <a:spcPct val="0"/>
              </a:spcBef>
              <a:defRPr sz="6400" b="0">
                <a:solidFill>
                  <a:schemeClr val="tx1"/>
                </a:solidFill>
                <a:ea typeface="+mn-ea"/>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20638" y="3990975"/>
            <a:ext cx="31945263" cy="19965988"/>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4257675" y="25287288"/>
            <a:ext cx="23387050" cy="23945850"/>
          </a:xfrm>
          <a:prstGeom prst="rect">
            <a:avLst/>
          </a:prstGeom>
          <a:noFill/>
          <a:ln w="28575">
            <a:noFill/>
            <a:miter lim="800000"/>
            <a:headEnd/>
            <a:tailEnd/>
          </a:ln>
          <a:effectLst/>
        </p:spPr>
        <p:txBody>
          <a:bodyPr vert="horz" wrap="none" lIns="488577" tIns="244288" rIns="488577" bIns="244288"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50563463"/>
            <a:ext cx="13825538" cy="2660650"/>
          </a:xfrm>
          <a:prstGeom prst="rect">
            <a:avLst/>
          </a:prstGeom>
          <a:noFill/>
          <a:ln w="28575">
            <a:noFill/>
            <a:miter lim="800000"/>
            <a:headEnd/>
            <a:tailEnd/>
          </a:ln>
          <a:effectLst/>
        </p:spPr>
        <p:txBody>
          <a:bodyPr vert="horz" wrap="none" lIns="488577" tIns="244288" rIns="488577" bIns="244288" numCol="1" anchor="b" anchorCtr="0" compatLnSpc="1">
            <a:prstTxWarp prst="textNoShape">
              <a:avLst/>
            </a:prstTxWarp>
          </a:bodyPr>
          <a:lstStyle>
            <a:lvl1pPr algn="l" defTabSz="4881563">
              <a:spcBef>
                <a:spcPct val="0"/>
              </a:spcBef>
              <a:defRPr sz="6400" b="0">
                <a:solidFill>
                  <a:schemeClr val="tx1"/>
                </a:solidFill>
                <a:ea typeface="+mn-ea"/>
              </a:defRPr>
            </a:lvl1pPr>
          </a:lstStyle>
          <a:p>
            <a:pPr>
              <a:defRPr/>
            </a:pPr>
            <a:endParaRPr lang="en-US"/>
          </a:p>
        </p:txBody>
      </p:sp>
      <p:sp>
        <p:nvSpPr>
          <p:cNvPr id="15367" name="Rectangle 7"/>
          <p:cNvSpPr>
            <a:spLocks noGrp="1" noChangeArrowheads="1"/>
          </p:cNvSpPr>
          <p:nvPr>
            <p:ph type="sldNum" sz="quarter" idx="5"/>
          </p:nvPr>
        </p:nvSpPr>
        <p:spPr bwMode="auto">
          <a:xfrm>
            <a:off x="18076863" y="50563463"/>
            <a:ext cx="13825537" cy="2660650"/>
          </a:xfrm>
          <a:prstGeom prst="rect">
            <a:avLst/>
          </a:prstGeom>
          <a:noFill/>
          <a:ln w="28575">
            <a:noFill/>
            <a:miter lim="800000"/>
            <a:headEnd/>
            <a:tailEnd/>
          </a:ln>
          <a:effectLst/>
        </p:spPr>
        <p:txBody>
          <a:bodyPr vert="horz" wrap="none" lIns="488577" tIns="244288" rIns="488577" bIns="244288" numCol="1" anchor="b" anchorCtr="0" compatLnSpc="1">
            <a:prstTxWarp prst="textNoShape">
              <a:avLst/>
            </a:prstTxWarp>
          </a:bodyPr>
          <a:lstStyle>
            <a:lvl1pPr algn="r" defTabSz="4881563">
              <a:spcBef>
                <a:spcPct val="0"/>
              </a:spcBef>
              <a:defRPr sz="6400" b="0">
                <a:solidFill>
                  <a:schemeClr val="tx1"/>
                </a:solidFill>
              </a:defRPr>
            </a:lvl1pPr>
          </a:lstStyle>
          <a:p>
            <a:fld id="{C1BAD7C2-855F-495D-A071-57384C674DE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C83DE603-659D-477C-8DD7-1EDE63424AC9}" type="slidenum">
              <a:rPr lang="en-US"/>
              <a:pPr/>
              <a:t>1</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w="9525"/>
        </p:spPr>
        <p:txBody>
          <a:bodyPr/>
          <a:lstStyle/>
          <a:p>
            <a:pPr eaLnBrk="1" hangingPunct="1"/>
            <a:endParaRPr lang="es-ES" smtClean="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163" y="9942513"/>
            <a:ext cx="43526075" cy="6859587"/>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325" y="18135600"/>
            <a:ext cx="35845750" cy="8178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198165-1950-4199-9622-8122CA61A18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D4CAEFC-D12D-4215-9256-F4CD4FFEA38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0" y="20566063"/>
            <a:ext cx="43526075" cy="6356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0" y="13565188"/>
            <a:ext cx="43526075" cy="7000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D38FD63-00A5-4714-B771-F172A4CA0DD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41750" y="9245600"/>
            <a:ext cx="21685250" cy="1920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9245600"/>
            <a:ext cx="21685250" cy="1920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13125FB-030B-4D82-875B-588ECEF82A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281113"/>
            <a:ext cx="46085125" cy="533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7164388"/>
            <a:ext cx="22625050" cy="2984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0148888"/>
            <a:ext cx="22625050" cy="1844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7164388"/>
            <a:ext cx="22632988" cy="2984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0148888"/>
            <a:ext cx="22632988" cy="1844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E7D4706-BD85-47C8-B8A0-617FE1BD23C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D7DD231-89A9-4885-A7E1-FB6F3EB7BF0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B20CF43-2196-4E94-B38F-9B855D46A3F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274763"/>
            <a:ext cx="16846550" cy="54229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274763"/>
            <a:ext cx="28625800" cy="273145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6697663"/>
            <a:ext cx="16846550" cy="218916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466843E-3430-4913-AD8B-9E0DC44F6D2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5" y="22402800"/>
            <a:ext cx="30724475" cy="26447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5" y="2859088"/>
            <a:ext cx="30724475" cy="19202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0036175" y="25047575"/>
            <a:ext cx="30724475" cy="3756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327684-DE9D-44C3-94C1-40BE9F73E30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CDBD7A5-6DA8-42B4-95EF-F88E0CC0B98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83925" y="2846388"/>
            <a:ext cx="10880725" cy="25601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41750" y="2846388"/>
            <a:ext cx="32489775" cy="25601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A2211E1-F180-4EA1-8FAB-6849A9CE714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1750" y="2846388"/>
            <a:ext cx="43522900" cy="5334000"/>
          </a:xfrm>
          <a:prstGeom prst="rect">
            <a:avLst/>
          </a:prstGeom>
          <a:noFill/>
          <a:ln w="9525">
            <a:noFill/>
            <a:miter lim="800000"/>
            <a:headEnd/>
            <a:tailEnd/>
          </a:ln>
        </p:spPr>
        <p:txBody>
          <a:bodyPr vert="horz" wrap="square" lIns="556639" tIns="278319" rIns="556639" bIns="27831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41750" y="9245600"/>
            <a:ext cx="43522900" cy="19202400"/>
          </a:xfrm>
          <a:prstGeom prst="rect">
            <a:avLst/>
          </a:prstGeom>
          <a:noFill/>
          <a:ln w="9525">
            <a:noFill/>
            <a:miter lim="800000"/>
            <a:headEnd/>
            <a:tailEnd/>
          </a:ln>
        </p:spPr>
        <p:txBody>
          <a:bodyPr vert="horz" wrap="square" lIns="556639" tIns="278319" rIns="556639" bIns="27831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841750" y="29157613"/>
            <a:ext cx="10668000" cy="2136775"/>
          </a:xfrm>
          <a:prstGeom prst="rect">
            <a:avLst/>
          </a:prstGeom>
          <a:noFill/>
          <a:ln w="9525">
            <a:noFill/>
            <a:miter lim="800000"/>
            <a:headEnd/>
            <a:tailEnd/>
          </a:ln>
          <a:effectLst/>
        </p:spPr>
        <p:txBody>
          <a:bodyPr vert="horz" wrap="square" lIns="556639" tIns="278319" rIns="556639" bIns="278319" numCol="1" anchor="t" anchorCtr="0" compatLnSpc="1">
            <a:prstTxWarp prst="textNoShape">
              <a:avLst/>
            </a:prstTxWarp>
          </a:bodyPr>
          <a:lstStyle>
            <a:lvl1pPr algn="l">
              <a:spcBef>
                <a:spcPct val="0"/>
              </a:spcBef>
              <a:defRPr sz="8500" b="0">
                <a:solidFill>
                  <a:schemeClr val="tx1"/>
                </a:solidFill>
                <a:latin typeface="Times New Roman"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17494250" y="29157613"/>
            <a:ext cx="16217900" cy="2136775"/>
          </a:xfrm>
          <a:prstGeom prst="rect">
            <a:avLst/>
          </a:prstGeom>
          <a:noFill/>
          <a:ln w="9525">
            <a:noFill/>
            <a:miter lim="800000"/>
            <a:headEnd/>
            <a:tailEnd/>
          </a:ln>
          <a:effectLst/>
        </p:spPr>
        <p:txBody>
          <a:bodyPr vert="horz" wrap="square" lIns="556639" tIns="278319" rIns="556639" bIns="278319" numCol="1" anchor="t" anchorCtr="0" compatLnSpc="1">
            <a:prstTxWarp prst="textNoShape">
              <a:avLst/>
            </a:prstTxWarp>
          </a:bodyPr>
          <a:lstStyle>
            <a:lvl1pPr>
              <a:spcBef>
                <a:spcPct val="0"/>
              </a:spcBef>
              <a:defRPr sz="8500" b="0">
                <a:solidFill>
                  <a:schemeClr val="tx1"/>
                </a:solidFill>
                <a:latin typeface="Times New Roman"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36696650" y="29157613"/>
            <a:ext cx="10668000" cy="2136775"/>
          </a:xfrm>
          <a:prstGeom prst="rect">
            <a:avLst/>
          </a:prstGeom>
          <a:noFill/>
          <a:ln w="9525">
            <a:noFill/>
            <a:miter lim="800000"/>
            <a:headEnd/>
            <a:tailEnd/>
          </a:ln>
          <a:effectLst/>
        </p:spPr>
        <p:txBody>
          <a:bodyPr vert="horz" wrap="square" lIns="556639" tIns="278319" rIns="556639" bIns="278319" numCol="1" anchor="t" anchorCtr="0" compatLnSpc="1">
            <a:prstTxWarp prst="textNoShape">
              <a:avLst/>
            </a:prstTxWarp>
          </a:bodyPr>
          <a:lstStyle>
            <a:lvl1pPr algn="r">
              <a:spcBef>
                <a:spcPct val="0"/>
              </a:spcBef>
              <a:defRPr sz="8500" b="0">
                <a:solidFill>
                  <a:schemeClr val="tx1"/>
                </a:solidFill>
                <a:latin typeface="Times New Roman" charset="0"/>
              </a:defRPr>
            </a:lvl1pPr>
          </a:lstStyle>
          <a:p>
            <a:fld id="{19414FEC-BA3A-48D7-9FB7-3DBBBCF40E2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567363" rtl="0" eaLnBrk="0" fontAlgn="base" hangingPunct="0">
        <a:spcBef>
          <a:spcPct val="0"/>
        </a:spcBef>
        <a:spcAft>
          <a:spcPct val="0"/>
        </a:spcAft>
        <a:defRPr sz="26700">
          <a:solidFill>
            <a:schemeClr val="tx2"/>
          </a:solidFill>
          <a:latin typeface="+mj-lt"/>
          <a:ea typeface="ＭＳ Ｐゴシック" charset="-128"/>
          <a:cs typeface="ＭＳ Ｐゴシック" charset="-128"/>
        </a:defRPr>
      </a:lvl1pPr>
      <a:lvl2pPr algn="ctr" defTabSz="5567363" rtl="0" eaLnBrk="0" fontAlgn="base" hangingPunct="0">
        <a:spcBef>
          <a:spcPct val="0"/>
        </a:spcBef>
        <a:spcAft>
          <a:spcPct val="0"/>
        </a:spcAft>
        <a:defRPr sz="26700">
          <a:solidFill>
            <a:schemeClr val="tx2"/>
          </a:solidFill>
          <a:latin typeface="Times New Roman" pitchFamily="18" charset="0"/>
          <a:ea typeface="ＭＳ Ｐゴシック" charset="-128"/>
          <a:cs typeface="ＭＳ Ｐゴシック" charset="-128"/>
        </a:defRPr>
      </a:lvl2pPr>
      <a:lvl3pPr algn="ctr" defTabSz="5567363" rtl="0" eaLnBrk="0" fontAlgn="base" hangingPunct="0">
        <a:spcBef>
          <a:spcPct val="0"/>
        </a:spcBef>
        <a:spcAft>
          <a:spcPct val="0"/>
        </a:spcAft>
        <a:defRPr sz="26700">
          <a:solidFill>
            <a:schemeClr val="tx2"/>
          </a:solidFill>
          <a:latin typeface="Times New Roman" pitchFamily="18" charset="0"/>
          <a:ea typeface="ＭＳ Ｐゴシック" charset="-128"/>
          <a:cs typeface="ＭＳ Ｐゴシック" charset="-128"/>
        </a:defRPr>
      </a:lvl3pPr>
      <a:lvl4pPr algn="ctr" defTabSz="5567363" rtl="0" eaLnBrk="0" fontAlgn="base" hangingPunct="0">
        <a:spcBef>
          <a:spcPct val="0"/>
        </a:spcBef>
        <a:spcAft>
          <a:spcPct val="0"/>
        </a:spcAft>
        <a:defRPr sz="26700">
          <a:solidFill>
            <a:schemeClr val="tx2"/>
          </a:solidFill>
          <a:latin typeface="Times New Roman" pitchFamily="18" charset="0"/>
          <a:ea typeface="ＭＳ Ｐゴシック" charset="-128"/>
          <a:cs typeface="ＭＳ Ｐゴシック" charset="-128"/>
        </a:defRPr>
      </a:lvl4pPr>
      <a:lvl5pPr algn="ctr" defTabSz="5567363" rtl="0" eaLnBrk="0" fontAlgn="base" hangingPunct="0">
        <a:spcBef>
          <a:spcPct val="0"/>
        </a:spcBef>
        <a:spcAft>
          <a:spcPct val="0"/>
        </a:spcAft>
        <a:defRPr sz="26700">
          <a:solidFill>
            <a:schemeClr val="tx2"/>
          </a:solidFill>
          <a:latin typeface="Times New Roman" pitchFamily="18" charset="0"/>
          <a:ea typeface="ＭＳ Ｐゴシック" charset="-128"/>
          <a:cs typeface="ＭＳ Ｐゴシック" charset="-128"/>
        </a:defRPr>
      </a:lvl5pPr>
      <a:lvl6pPr marL="457200" algn="ctr" defTabSz="5567363" rtl="0" fontAlgn="base">
        <a:spcBef>
          <a:spcPct val="0"/>
        </a:spcBef>
        <a:spcAft>
          <a:spcPct val="0"/>
        </a:spcAft>
        <a:defRPr sz="26700">
          <a:solidFill>
            <a:schemeClr val="tx2"/>
          </a:solidFill>
          <a:latin typeface="Times New Roman" pitchFamily="18" charset="0"/>
        </a:defRPr>
      </a:lvl6pPr>
      <a:lvl7pPr marL="914400" algn="ctr" defTabSz="5567363" rtl="0" fontAlgn="base">
        <a:spcBef>
          <a:spcPct val="0"/>
        </a:spcBef>
        <a:spcAft>
          <a:spcPct val="0"/>
        </a:spcAft>
        <a:defRPr sz="26700">
          <a:solidFill>
            <a:schemeClr val="tx2"/>
          </a:solidFill>
          <a:latin typeface="Times New Roman" pitchFamily="18" charset="0"/>
        </a:defRPr>
      </a:lvl7pPr>
      <a:lvl8pPr marL="1371600" algn="ctr" defTabSz="5567363" rtl="0" fontAlgn="base">
        <a:spcBef>
          <a:spcPct val="0"/>
        </a:spcBef>
        <a:spcAft>
          <a:spcPct val="0"/>
        </a:spcAft>
        <a:defRPr sz="26700">
          <a:solidFill>
            <a:schemeClr val="tx2"/>
          </a:solidFill>
          <a:latin typeface="Times New Roman" pitchFamily="18" charset="0"/>
        </a:defRPr>
      </a:lvl8pPr>
      <a:lvl9pPr marL="1828800" algn="ctr" defTabSz="5567363" rtl="0" fontAlgn="base">
        <a:spcBef>
          <a:spcPct val="0"/>
        </a:spcBef>
        <a:spcAft>
          <a:spcPct val="0"/>
        </a:spcAft>
        <a:defRPr sz="26700">
          <a:solidFill>
            <a:schemeClr val="tx2"/>
          </a:solidFill>
          <a:latin typeface="Times New Roman" pitchFamily="18" charset="0"/>
        </a:defRPr>
      </a:lvl9pPr>
    </p:titleStyle>
    <p:bodyStyle>
      <a:lvl1pPr marL="2087563" indent="-2087563" algn="l" defTabSz="5567363" rtl="0" eaLnBrk="0" fontAlgn="base" hangingPunct="0">
        <a:spcBef>
          <a:spcPct val="20000"/>
        </a:spcBef>
        <a:spcAft>
          <a:spcPct val="0"/>
        </a:spcAft>
        <a:buChar char="•"/>
        <a:defRPr sz="19500">
          <a:solidFill>
            <a:schemeClr val="tx1"/>
          </a:solidFill>
          <a:latin typeface="+mn-lt"/>
          <a:ea typeface="ＭＳ Ｐゴシック" charset="-128"/>
          <a:cs typeface="ＭＳ Ｐゴシック" charset="-128"/>
        </a:defRPr>
      </a:lvl1pPr>
      <a:lvl2pPr marL="4522788" indent="-1739900" algn="l" defTabSz="5567363" rtl="0" eaLnBrk="0" fontAlgn="base" hangingPunct="0">
        <a:spcBef>
          <a:spcPct val="20000"/>
        </a:spcBef>
        <a:spcAft>
          <a:spcPct val="0"/>
        </a:spcAft>
        <a:buChar char="–"/>
        <a:defRPr sz="17100">
          <a:solidFill>
            <a:schemeClr val="tx1"/>
          </a:solidFill>
          <a:latin typeface="+mn-lt"/>
          <a:ea typeface="ＭＳ Ｐゴシック" charset="-128"/>
        </a:defRPr>
      </a:lvl2pPr>
      <a:lvl3pPr marL="6958013" indent="-1390650" algn="l" defTabSz="5567363" rtl="0" eaLnBrk="0" fontAlgn="base" hangingPunct="0">
        <a:spcBef>
          <a:spcPct val="20000"/>
        </a:spcBef>
        <a:spcAft>
          <a:spcPct val="0"/>
        </a:spcAft>
        <a:buChar char="•"/>
        <a:defRPr sz="14600">
          <a:solidFill>
            <a:schemeClr val="tx1"/>
          </a:solidFill>
          <a:latin typeface="+mn-lt"/>
          <a:ea typeface="ＭＳ Ｐゴシック" charset="-128"/>
        </a:defRPr>
      </a:lvl3pPr>
      <a:lvl4pPr marL="9742488" indent="-1392238" algn="l" defTabSz="5567363" rtl="0" eaLnBrk="0" fontAlgn="base" hangingPunct="0">
        <a:spcBef>
          <a:spcPct val="20000"/>
        </a:spcBef>
        <a:spcAft>
          <a:spcPct val="0"/>
        </a:spcAft>
        <a:buChar char="–"/>
        <a:defRPr sz="12200">
          <a:solidFill>
            <a:schemeClr val="tx1"/>
          </a:solidFill>
          <a:latin typeface="+mn-lt"/>
          <a:ea typeface="ＭＳ Ｐゴシック" charset="-128"/>
        </a:defRPr>
      </a:lvl4pPr>
      <a:lvl5pPr marL="12523788" indent="-1390650" algn="l" defTabSz="5567363" rtl="0" eaLnBrk="0" fontAlgn="base" hangingPunct="0">
        <a:spcBef>
          <a:spcPct val="20000"/>
        </a:spcBef>
        <a:spcAft>
          <a:spcPct val="0"/>
        </a:spcAft>
        <a:buChar char="»"/>
        <a:defRPr sz="12200">
          <a:solidFill>
            <a:schemeClr val="tx1"/>
          </a:solidFill>
          <a:latin typeface="+mn-lt"/>
          <a:ea typeface="ＭＳ Ｐゴシック" charset="-128"/>
        </a:defRPr>
      </a:lvl5pPr>
      <a:lvl6pPr marL="12980988" indent="-1390650" algn="l" defTabSz="5567363" rtl="0" fontAlgn="base">
        <a:spcBef>
          <a:spcPct val="20000"/>
        </a:spcBef>
        <a:spcAft>
          <a:spcPct val="0"/>
        </a:spcAft>
        <a:buChar char="»"/>
        <a:defRPr sz="12200">
          <a:solidFill>
            <a:schemeClr val="tx1"/>
          </a:solidFill>
          <a:latin typeface="+mn-lt"/>
        </a:defRPr>
      </a:lvl6pPr>
      <a:lvl7pPr marL="13438188" indent="-1390650" algn="l" defTabSz="5567363" rtl="0" fontAlgn="base">
        <a:spcBef>
          <a:spcPct val="20000"/>
        </a:spcBef>
        <a:spcAft>
          <a:spcPct val="0"/>
        </a:spcAft>
        <a:buChar char="»"/>
        <a:defRPr sz="12200">
          <a:solidFill>
            <a:schemeClr val="tx1"/>
          </a:solidFill>
          <a:latin typeface="+mn-lt"/>
        </a:defRPr>
      </a:lvl7pPr>
      <a:lvl8pPr marL="13895388" indent="-1390650" algn="l" defTabSz="5567363" rtl="0" fontAlgn="base">
        <a:spcBef>
          <a:spcPct val="20000"/>
        </a:spcBef>
        <a:spcAft>
          <a:spcPct val="0"/>
        </a:spcAft>
        <a:buChar char="»"/>
        <a:defRPr sz="12200">
          <a:solidFill>
            <a:schemeClr val="tx1"/>
          </a:solidFill>
          <a:latin typeface="+mn-lt"/>
        </a:defRPr>
      </a:lvl8pPr>
      <a:lvl9pPr marL="14352588" indent="-1390650" algn="l" defTabSz="5567363" rtl="0" fontAlgn="base">
        <a:spcBef>
          <a:spcPct val="20000"/>
        </a:spcBef>
        <a:spcAft>
          <a:spcPct val="0"/>
        </a:spcAft>
        <a:buChar char="»"/>
        <a:defRPr sz="1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package" Target="../embeddings/Microsoft_Office_Excel_Worksheet1.xlsx"/><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4" name="Text Box 316"/>
          <p:cNvSpPr txBox="1">
            <a:spLocks noChangeArrowheads="1"/>
          </p:cNvSpPr>
          <p:nvPr/>
        </p:nvSpPr>
        <p:spPr bwMode="auto">
          <a:xfrm>
            <a:off x="301625" y="4708525"/>
            <a:ext cx="12709525" cy="11486221"/>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wrap="square" lIns="101471" tIns="201168" rIns="182880" bIns="201168">
            <a:spAutoFit/>
          </a:bodyPr>
          <a:lstStyle/>
          <a:p>
            <a:pPr marL="127000" algn="l" defTabSz="1014413">
              <a:tabLst>
                <a:tab pos="633413" algn="l"/>
              </a:tabLst>
            </a:pPr>
            <a:r>
              <a:rPr lang="en-US" sz="3600" b="0" dirty="0">
                <a:solidFill>
                  <a:schemeClr val="tx1"/>
                </a:solidFill>
              </a:rPr>
              <a:t>This study evaluated the prevalence </a:t>
            </a:r>
            <a:r>
              <a:rPr lang="en-US" sz="3600" b="0" dirty="0" smtClean="0">
                <a:solidFill>
                  <a:schemeClr val="tx1"/>
                </a:solidFill>
              </a:rPr>
              <a:t>of </a:t>
            </a:r>
            <a:r>
              <a:rPr lang="en-US" sz="3600" b="0" dirty="0">
                <a:solidFill>
                  <a:schemeClr val="tx1"/>
                </a:solidFill>
              </a:rPr>
              <a:t>food </a:t>
            </a:r>
            <a:r>
              <a:rPr lang="en-US" sz="3600" b="0" dirty="0" smtClean="0">
                <a:solidFill>
                  <a:schemeClr val="tx1"/>
                </a:solidFill>
              </a:rPr>
              <a:t>companies’ sponsorship of major </a:t>
            </a:r>
            <a:r>
              <a:rPr lang="en-US" sz="3600" b="0" dirty="0">
                <a:solidFill>
                  <a:schemeClr val="tx1"/>
                </a:solidFill>
              </a:rPr>
              <a:t>sports organizations, </a:t>
            </a:r>
            <a:r>
              <a:rPr lang="en-US" sz="3600" b="0" dirty="0" smtClean="0">
                <a:solidFill>
                  <a:schemeClr val="tx1"/>
                </a:solidFill>
              </a:rPr>
              <a:t>examined the </a:t>
            </a:r>
            <a:r>
              <a:rPr lang="en-US" sz="3600" b="0" dirty="0">
                <a:solidFill>
                  <a:schemeClr val="tx1"/>
                </a:solidFill>
              </a:rPr>
              <a:t>nutritional quality of </a:t>
            </a:r>
            <a:r>
              <a:rPr lang="en-US" sz="3600" b="0" dirty="0" smtClean="0">
                <a:solidFill>
                  <a:schemeClr val="tx1"/>
                </a:solidFill>
              </a:rPr>
              <a:t>sponsors’ most heavily marketed products, </a:t>
            </a:r>
            <a:r>
              <a:rPr lang="en-US" sz="3600" b="0" dirty="0">
                <a:solidFill>
                  <a:schemeClr val="tx1"/>
                </a:solidFill>
              </a:rPr>
              <a:t>and </a:t>
            </a:r>
            <a:r>
              <a:rPr lang="en-US" sz="3600" b="0" dirty="0" smtClean="0">
                <a:solidFill>
                  <a:schemeClr val="tx1"/>
                </a:solidFill>
              </a:rPr>
              <a:t>assessed food marketing </a:t>
            </a:r>
            <a:r>
              <a:rPr lang="en-US" sz="3600" b="0" dirty="0" smtClean="0">
                <a:solidFill>
                  <a:schemeClr val="tx1"/>
                </a:solidFill>
              </a:rPr>
              <a:t>expenditures. </a:t>
            </a:r>
            <a:r>
              <a:rPr lang="en-US" sz="3600" b="0" dirty="0">
                <a:solidFill>
                  <a:schemeClr val="tx1"/>
                </a:solidFill>
              </a:rPr>
              <a:t>Ten sports organizations were selected based </a:t>
            </a:r>
            <a:r>
              <a:rPr lang="en-US" sz="3600" b="0" dirty="0" smtClean="0">
                <a:solidFill>
                  <a:schemeClr val="tx1"/>
                </a:solidFill>
              </a:rPr>
              <a:t>on the number of youth aged 2-17 years who watched televised sporting </a:t>
            </a:r>
            <a:r>
              <a:rPr lang="en-US" sz="3600" b="0" dirty="0">
                <a:solidFill>
                  <a:schemeClr val="tx1"/>
                </a:solidFill>
              </a:rPr>
              <a:t>events in 2009. </a:t>
            </a:r>
            <a:r>
              <a:rPr lang="en-US" sz="3600" b="0" dirty="0" smtClean="0">
                <a:solidFill>
                  <a:schemeClr val="tx1"/>
                </a:solidFill>
              </a:rPr>
              <a:t>Sponsors were sorted </a:t>
            </a:r>
            <a:r>
              <a:rPr lang="en-US" sz="3600" b="0" dirty="0">
                <a:solidFill>
                  <a:schemeClr val="tx1"/>
                </a:solidFill>
              </a:rPr>
              <a:t>into 11 </a:t>
            </a:r>
            <a:r>
              <a:rPr lang="en-US" sz="3600" b="0" dirty="0" smtClean="0">
                <a:solidFill>
                  <a:schemeClr val="tx1"/>
                </a:solidFill>
              </a:rPr>
              <a:t>industries, including food/beverage. Sponsors’ food products were </a:t>
            </a:r>
            <a:r>
              <a:rPr lang="en-US" sz="3600" b="0" dirty="0">
                <a:solidFill>
                  <a:schemeClr val="tx1"/>
                </a:solidFill>
              </a:rPr>
              <a:t>evaluated using a Nutrient Profiling Index (NPI) and the </a:t>
            </a:r>
            <a:r>
              <a:rPr lang="en-US" sz="3600" b="0" dirty="0" smtClean="0">
                <a:solidFill>
                  <a:schemeClr val="tx1"/>
                </a:solidFill>
              </a:rPr>
              <a:t>beverages were </a:t>
            </a:r>
            <a:r>
              <a:rPr lang="en-US" sz="3600" b="0" dirty="0">
                <a:solidFill>
                  <a:schemeClr val="tx1"/>
                </a:solidFill>
              </a:rPr>
              <a:t>evaluated based on the percentage of calories from </a:t>
            </a:r>
            <a:r>
              <a:rPr lang="en-US" sz="3600" b="0" dirty="0" smtClean="0">
                <a:solidFill>
                  <a:schemeClr val="tx1"/>
                </a:solidFill>
              </a:rPr>
              <a:t>added sugar</a:t>
            </a:r>
            <a:r>
              <a:rPr lang="en-US" sz="3600" b="0" dirty="0">
                <a:solidFill>
                  <a:schemeClr val="tx1"/>
                </a:solidFill>
              </a:rPr>
              <a:t>. </a:t>
            </a:r>
            <a:r>
              <a:rPr lang="en-US" sz="3600" b="0" dirty="0" smtClean="0">
                <a:solidFill>
                  <a:schemeClr val="tx1"/>
                </a:solidFill>
              </a:rPr>
              <a:t>Nielson </a:t>
            </a:r>
            <a:r>
              <a:rPr lang="en-US" sz="3600" b="0" dirty="0">
                <a:solidFill>
                  <a:schemeClr val="tx1"/>
                </a:solidFill>
              </a:rPr>
              <a:t>data </a:t>
            </a:r>
            <a:r>
              <a:rPr lang="en-US" sz="3600" b="0" dirty="0" smtClean="0">
                <a:solidFill>
                  <a:schemeClr val="tx1"/>
                </a:solidFill>
              </a:rPr>
              <a:t>were used </a:t>
            </a:r>
            <a:r>
              <a:rPr lang="en-US" sz="3600" b="0" dirty="0">
                <a:solidFill>
                  <a:schemeClr val="tx1"/>
                </a:solidFill>
              </a:rPr>
              <a:t>to assess the </a:t>
            </a:r>
            <a:r>
              <a:rPr lang="en-US" sz="3600" b="0" dirty="0" smtClean="0">
                <a:solidFill>
                  <a:schemeClr val="tx1"/>
                </a:solidFill>
              </a:rPr>
              <a:t>food marketing expenditures associated with </a:t>
            </a:r>
            <a:r>
              <a:rPr lang="en-US" sz="3600" b="0" dirty="0" smtClean="0">
                <a:solidFill>
                  <a:schemeClr val="tx1"/>
                </a:solidFill>
              </a:rPr>
              <a:t>sponsors</a:t>
            </a:r>
            <a:r>
              <a:rPr lang="en-US" sz="3600" b="0" dirty="0" smtClean="0">
                <a:solidFill>
                  <a:schemeClr val="tx1"/>
                </a:solidFill>
              </a:rPr>
              <a:t>, while Joyce Julius Company data were used to estimate marketing impact for 2009 NASCAR sponsors. </a:t>
            </a:r>
            <a:r>
              <a:rPr lang="en-US" sz="3600" b="0" dirty="0" smtClean="0">
                <a:solidFill>
                  <a:schemeClr val="tx1"/>
                </a:solidFill>
              </a:rPr>
              <a:t> </a:t>
            </a:r>
            <a:r>
              <a:rPr lang="en-US" sz="3600" b="0" dirty="0">
                <a:solidFill>
                  <a:schemeClr val="tx1"/>
                </a:solidFill>
              </a:rPr>
              <a:t>Finally, an index was created to rank organizations by combined nutrition score and size of child audience</a:t>
            </a:r>
            <a:r>
              <a:rPr lang="en-US" sz="3600" b="0" dirty="0" smtClean="0">
                <a:solidFill>
                  <a:schemeClr val="tx1"/>
                </a:solidFill>
              </a:rPr>
              <a:t>. Results indicated food/beverage brands made up the largest category of sponsors, most products associated with sponsors are unhealthy, and millions of youth are exposed to these brands through sports sponsorships. </a:t>
            </a:r>
            <a:endParaRPr lang="en-US" sz="3600" b="0" dirty="0">
              <a:solidFill>
                <a:schemeClr val="tx1"/>
              </a:solidFill>
            </a:endParaRPr>
          </a:p>
        </p:txBody>
      </p:sp>
      <p:sp>
        <p:nvSpPr>
          <p:cNvPr id="2217" name="Text Box 169"/>
          <p:cNvSpPr txBox="1">
            <a:spLocks noChangeArrowheads="1"/>
          </p:cNvSpPr>
          <p:nvPr/>
        </p:nvSpPr>
        <p:spPr bwMode="auto">
          <a:xfrm>
            <a:off x="304800" y="17754600"/>
            <a:ext cx="12709525" cy="8153400"/>
          </a:xfrm>
          <a:prstGeom prst="rect">
            <a:avLst/>
          </a:prstGeom>
          <a:solidFill>
            <a:schemeClr val="bg1"/>
          </a:solidFill>
          <a:ln w="38100">
            <a:solidFill>
              <a:schemeClr val="tx1"/>
            </a:solidFill>
            <a:miter lim="800000"/>
            <a:headEnd/>
            <a:tailEnd/>
          </a:ln>
          <a:effectLst>
            <a:outerShdw dist="107763" dir="13500000" algn="ctr" rotWithShape="0">
              <a:schemeClr val="bg2">
                <a:alpha val="50000"/>
              </a:schemeClr>
            </a:outerShdw>
          </a:effectLst>
        </p:spPr>
        <p:txBody>
          <a:bodyPr lIns="101471" tIns="202942" rIns="202942" bIns="202942"/>
          <a:lstStyle/>
          <a:p>
            <a:pPr algn="l"/>
            <a:r>
              <a:rPr lang="en-US" sz="3600" b="0" dirty="0" smtClean="0">
                <a:solidFill>
                  <a:schemeClr val="tx1"/>
                </a:solidFill>
              </a:rPr>
              <a:t>Poor diet </a:t>
            </a:r>
            <a:r>
              <a:rPr lang="en-US" sz="3600" b="0" dirty="0">
                <a:solidFill>
                  <a:schemeClr val="tx1"/>
                </a:solidFill>
              </a:rPr>
              <a:t>is </a:t>
            </a:r>
            <a:r>
              <a:rPr lang="en-US" sz="3600" b="0" dirty="0" smtClean="0">
                <a:solidFill>
                  <a:schemeClr val="tx1"/>
                </a:solidFill>
              </a:rPr>
              <a:t>a major </a:t>
            </a:r>
            <a:r>
              <a:rPr lang="en-US" sz="3600" b="0" dirty="0">
                <a:solidFill>
                  <a:schemeClr val="tx1"/>
                </a:solidFill>
              </a:rPr>
              <a:t>contributor to childhood obesity and some serious </a:t>
            </a:r>
            <a:r>
              <a:rPr lang="en-US" sz="3600" b="0" dirty="0" smtClean="0">
                <a:solidFill>
                  <a:schemeClr val="tx1"/>
                </a:solidFill>
              </a:rPr>
              <a:t>illnesses.</a:t>
            </a:r>
            <a:r>
              <a:rPr lang="en-US" sz="3600" b="0" baseline="30000" dirty="0" smtClean="0">
                <a:solidFill>
                  <a:schemeClr val="tx1"/>
                </a:solidFill>
              </a:rPr>
              <a:t>1</a:t>
            </a:r>
            <a:r>
              <a:rPr lang="en-US" sz="3600" b="0" dirty="0" smtClean="0">
                <a:solidFill>
                  <a:schemeClr val="tx1"/>
                </a:solidFill>
              </a:rPr>
              <a:t> </a:t>
            </a:r>
            <a:r>
              <a:rPr lang="en-US" sz="3600" b="0" dirty="0">
                <a:solidFill>
                  <a:schemeClr val="tx1"/>
                </a:solidFill>
              </a:rPr>
              <a:t>Food marketing can </a:t>
            </a:r>
            <a:r>
              <a:rPr lang="en-US" sz="3600" b="0" dirty="0" smtClean="0">
                <a:solidFill>
                  <a:schemeClr val="tx1"/>
                </a:solidFill>
              </a:rPr>
              <a:t>negatively influence </a:t>
            </a:r>
            <a:r>
              <a:rPr lang="en-US" sz="3600" b="0" dirty="0">
                <a:solidFill>
                  <a:schemeClr val="tx1"/>
                </a:solidFill>
              </a:rPr>
              <a:t>youth’s food preferences, purchases, and </a:t>
            </a:r>
            <a:r>
              <a:rPr lang="en-US" sz="3600" b="0" dirty="0" smtClean="0">
                <a:solidFill>
                  <a:schemeClr val="tx1"/>
                </a:solidFill>
              </a:rPr>
              <a:t>consumption.</a:t>
            </a:r>
            <a:r>
              <a:rPr lang="en-US" sz="3600" b="0" baseline="30000" dirty="0" smtClean="0">
                <a:solidFill>
                  <a:schemeClr val="tx1"/>
                </a:solidFill>
              </a:rPr>
              <a:t>2</a:t>
            </a:r>
            <a:endParaRPr lang="en-US" sz="3600" b="0" dirty="0">
              <a:solidFill>
                <a:schemeClr val="tx1"/>
              </a:solidFill>
            </a:endParaRPr>
          </a:p>
          <a:p>
            <a:pPr algn="l"/>
            <a:r>
              <a:rPr lang="en-US" sz="3600" b="0" dirty="0" smtClean="0">
                <a:solidFill>
                  <a:schemeClr val="tx1"/>
                </a:solidFill>
              </a:rPr>
              <a:t>Sports sponsorships as a tool for food marketing has been studied too </a:t>
            </a:r>
            <a:r>
              <a:rPr lang="en-US" sz="3600" b="0" dirty="0" smtClean="0">
                <a:solidFill>
                  <a:schemeClr val="tx1"/>
                </a:solidFill>
              </a:rPr>
              <a:t>little. </a:t>
            </a:r>
            <a:r>
              <a:rPr lang="en-US" sz="3600" b="0" dirty="0" smtClean="0">
                <a:solidFill>
                  <a:schemeClr val="tx1"/>
                </a:solidFill>
              </a:rPr>
              <a:t>Sponsorships increase </a:t>
            </a:r>
            <a:r>
              <a:rPr lang="en-US" sz="3600" b="0" dirty="0">
                <a:solidFill>
                  <a:schemeClr val="tx1"/>
                </a:solidFill>
              </a:rPr>
              <a:t>brand </a:t>
            </a:r>
            <a:r>
              <a:rPr lang="en-US" sz="3600" b="0" dirty="0" smtClean="0">
                <a:solidFill>
                  <a:schemeClr val="tx1"/>
                </a:solidFill>
              </a:rPr>
              <a:t>awareness</a:t>
            </a:r>
            <a:r>
              <a:rPr lang="en-US" sz="3600" b="0" baseline="30000" dirty="0" smtClean="0">
                <a:solidFill>
                  <a:schemeClr val="tx1"/>
                </a:solidFill>
              </a:rPr>
              <a:t>3</a:t>
            </a:r>
            <a:r>
              <a:rPr lang="en-US" sz="3600" b="0" dirty="0" smtClean="0">
                <a:solidFill>
                  <a:schemeClr val="tx1"/>
                </a:solidFill>
              </a:rPr>
              <a:t> </a:t>
            </a:r>
            <a:r>
              <a:rPr lang="en-US" sz="3600" b="0" dirty="0">
                <a:solidFill>
                  <a:schemeClr val="tx1"/>
                </a:solidFill>
              </a:rPr>
              <a:t>and </a:t>
            </a:r>
            <a:r>
              <a:rPr lang="en-US" sz="3600" b="0" dirty="0" smtClean="0">
                <a:solidFill>
                  <a:schemeClr val="tx1"/>
                </a:solidFill>
              </a:rPr>
              <a:t>facilitate a beneficial transfer of one brand’s image toward an associated brand.</a:t>
            </a:r>
            <a:r>
              <a:rPr lang="en-US" sz="3600" b="0" baseline="30000" dirty="0" smtClean="0">
                <a:solidFill>
                  <a:schemeClr val="tx1"/>
                </a:solidFill>
              </a:rPr>
              <a:t>4</a:t>
            </a:r>
            <a:endParaRPr lang="en-US" sz="3600" b="0" dirty="0">
              <a:solidFill>
                <a:schemeClr val="tx1"/>
              </a:solidFill>
            </a:endParaRPr>
          </a:p>
          <a:p>
            <a:pPr algn="l"/>
            <a:r>
              <a:rPr lang="en-US" sz="3600" b="0" dirty="0" smtClean="0">
                <a:solidFill>
                  <a:schemeClr val="tx1"/>
                </a:solidFill>
              </a:rPr>
              <a:t>Though public health experts have criticized the use of sports sponsorships in food marketing, thi</a:t>
            </a:r>
            <a:r>
              <a:rPr lang="en-US" sz="3600" b="0" dirty="0" smtClean="0">
                <a:solidFill>
                  <a:schemeClr val="tx1"/>
                </a:solidFill>
              </a:rPr>
              <a:t>s is the first study to examine the prevalence of food/beverage brand sponsorships of sports organizations and assess the brands’ nutritional quality and marketing impact. </a:t>
            </a:r>
            <a:endParaRPr lang="en-US" sz="3600" b="0" dirty="0">
              <a:solidFill>
                <a:schemeClr val="tx1"/>
              </a:solidFill>
            </a:endParaRPr>
          </a:p>
          <a:p>
            <a:pPr algn="l"/>
            <a:endParaRPr lang="en-US" sz="3600" b="0" dirty="0">
              <a:solidFill>
                <a:schemeClr val="tx1"/>
              </a:solidFill>
            </a:endParaRPr>
          </a:p>
        </p:txBody>
      </p:sp>
      <p:sp>
        <p:nvSpPr>
          <p:cNvPr id="2387" name="Text Box 339"/>
          <p:cNvSpPr txBox="1">
            <a:spLocks noChangeArrowheads="1"/>
          </p:cNvSpPr>
          <p:nvPr/>
        </p:nvSpPr>
        <p:spPr bwMode="auto">
          <a:xfrm>
            <a:off x="38560375" y="21305838"/>
            <a:ext cx="12353925" cy="7940635"/>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tIns="91440" bIns="91440">
            <a:spAutoFit/>
          </a:bodyPr>
          <a:lstStyle/>
          <a:p>
            <a:pPr indent="-228600" algn="l">
              <a:spcBef>
                <a:spcPct val="0"/>
              </a:spcBef>
            </a:pPr>
            <a:r>
              <a:rPr lang="en-US" sz="2400" b="0" dirty="0" smtClean="0">
                <a:solidFill>
                  <a:schemeClr val="tx1"/>
                </a:solidFill>
              </a:rPr>
              <a:t>1. World </a:t>
            </a:r>
            <a:r>
              <a:rPr lang="en-US" sz="2400" b="0" dirty="0">
                <a:solidFill>
                  <a:schemeClr val="tx1"/>
                </a:solidFill>
              </a:rPr>
              <a:t>Health Organization. Diet and physical activity: a public health priority. http://	ho.int/</a:t>
            </a:r>
            <a:r>
              <a:rPr lang="en-US" sz="2400" b="0" dirty="0" err="1">
                <a:solidFill>
                  <a:schemeClr val="tx1"/>
                </a:solidFill>
              </a:rPr>
              <a:t>dietphysicalactivity</a:t>
            </a:r>
            <a:r>
              <a:rPr lang="en-US" sz="2400" b="0" dirty="0">
                <a:solidFill>
                  <a:schemeClr val="tx1"/>
                </a:solidFill>
              </a:rPr>
              <a:t>/en/index.html. Accessed October 7, 2010.</a:t>
            </a:r>
          </a:p>
          <a:p>
            <a:pPr indent="-228600" algn="l">
              <a:spcBef>
                <a:spcPct val="0"/>
              </a:spcBef>
            </a:pPr>
            <a:r>
              <a:rPr lang="en-US" sz="2400" b="0" dirty="0" smtClean="0">
                <a:solidFill>
                  <a:schemeClr val="tx1"/>
                </a:solidFill>
              </a:rPr>
              <a:t>2. McGinnis </a:t>
            </a:r>
            <a:r>
              <a:rPr lang="en-US" sz="2400" b="0" dirty="0">
                <a:solidFill>
                  <a:schemeClr val="tx1"/>
                </a:solidFill>
              </a:rPr>
              <a:t>JM, </a:t>
            </a:r>
            <a:r>
              <a:rPr lang="en-US" sz="2400" b="0" dirty="0" err="1">
                <a:solidFill>
                  <a:schemeClr val="tx1"/>
                </a:solidFill>
              </a:rPr>
              <a:t>Gootman</a:t>
            </a:r>
            <a:r>
              <a:rPr lang="en-US" sz="2400" b="0" dirty="0">
                <a:solidFill>
                  <a:schemeClr val="tx1"/>
                </a:solidFill>
              </a:rPr>
              <a:t> JA, </a:t>
            </a:r>
            <a:r>
              <a:rPr lang="en-US" sz="2400" b="0" dirty="0" err="1">
                <a:solidFill>
                  <a:schemeClr val="tx1"/>
                </a:solidFill>
              </a:rPr>
              <a:t>Kraak</a:t>
            </a:r>
            <a:r>
              <a:rPr lang="en-US" sz="2400" b="0" dirty="0">
                <a:solidFill>
                  <a:schemeClr val="tx1"/>
                </a:solidFill>
              </a:rPr>
              <a:t> VI, eds. Food marketing to children and youth: threat 	or opportunity? Washington, D.C.: National Academies Press, 2006. </a:t>
            </a:r>
          </a:p>
          <a:p>
            <a:pPr indent="-228600" algn="l">
              <a:spcBef>
                <a:spcPct val="0"/>
              </a:spcBef>
            </a:pPr>
            <a:r>
              <a:rPr lang="en-US" sz="2400" b="0" dirty="0" smtClean="0">
                <a:solidFill>
                  <a:schemeClr val="tx1"/>
                </a:solidFill>
              </a:rPr>
              <a:t>3. </a:t>
            </a:r>
            <a:r>
              <a:rPr lang="en-US" sz="2400" b="0" dirty="0" err="1" smtClean="0">
                <a:solidFill>
                  <a:schemeClr val="tx1"/>
                </a:solidFill>
              </a:rPr>
              <a:t>Cuneen</a:t>
            </a:r>
            <a:r>
              <a:rPr lang="en-US" sz="2400" b="0" dirty="0" smtClean="0">
                <a:solidFill>
                  <a:schemeClr val="tx1"/>
                </a:solidFill>
              </a:rPr>
              <a:t> </a:t>
            </a:r>
            <a:r>
              <a:rPr lang="en-US" sz="2400" b="0" dirty="0">
                <a:solidFill>
                  <a:schemeClr val="tx1"/>
                </a:solidFill>
              </a:rPr>
              <a:t>J, </a:t>
            </a:r>
            <a:r>
              <a:rPr lang="en-US" sz="2400" b="0" dirty="0" err="1">
                <a:solidFill>
                  <a:schemeClr val="tx1"/>
                </a:solidFill>
              </a:rPr>
              <a:t>Hannan</a:t>
            </a:r>
            <a:r>
              <a:rPr lang="en-US" sz="2400" b="0" dirty="0">
                <a:solidFill>
                  <a:schemeClr val="tx1"/>
                </a:solidFill>
              </a:rPr>
              <a:t> M. (1993). Intermediate measures and recognition testing of 	sponsorship adverting at an LPGA tournament. </a:t>
            </a:r>
            <a:r>
              <a:rPr lang="en-US" sz="2400" b="0" i="1" dirty="0">
                <a:solidFill>
                  <a:schemeClr val="tx1"/>
                </a:solidFill>
              </a:rPr>
              <a:t>Sport Marketing Quarterly, 2(1), 	</a:t>
            </a:r>
            <a:r>
              <a:rPr lang="en-US" sz="2400" b="0" dirty="0">
                <a:solidFill>
                  <a:schemeClr val="tx1"/>
                </a:solidFill>
              </a:rPr>
              <a:t>47-56.</a:t>
            </a:r>
          </a:p>
          <a:p>
            <a:pPr indent="-228600" algn="l">
              <a:spcBef>
                <a:spcPct val="0"/>
              </a:spcBef>
            </a:pPr>
            <a:r>
              <a:rPr lang="en-US" sz="2400" b="0" dirty="0" smtClean="0">
                <a:solidFill>
                  <a:schemeClr val="tx1"/>
                </a:solidFill>
              </a:rPr>
              <a:t>4. </a:t>
            </a:r>
            <a:r>
              <a:rPr lang="en-US" sz="2400" b="0" dirty="0" err="1" smtClean="0">
                <a:solidFill>
                  <a:schemeClr val="tx1"/>
                </a:solidFill>
              </a:rPr>
              <a:t>Gwinner</a:t>
            </a:r>
            <a:r>
              <a:rPr lang="en-US" sz="2400" b="0" dirty="0" smtClean="0">
                <a:solidFill>
                  <a:schemeClr val="tx1"/>
                </a:solidFill>
              </a:rPr>
              <a:t> </a:t>
            </a:r>
            <a:r>
              <a:rPr lang="en-US" sz="2400" b="0" dirty="0">
                <a:solidFill>
                  <a:schemeClr val="tx1"/>
                </a:solidFill>
              </a:rPr>
              <a:t>KP, Eaton, J. Building brand image through event sponsorship: The role of 	image transfer. J </a:t>
            </a:r>
            <a:r>
              <a:rPr lang="en-US" sz="2400" b="0" dirty="0" err="1">
                <a:solidFill>
                  <a:schemeClr val="tx1"/>
                </a:solidFill>
              </a:rPr>
              <a:t>Adver</a:t>
            </a:r>
            <a:r>
              <a:rPr lang="en-US" sz="2400" b="0" dirty="0">
                <a:solidFill>
                  <a:schemeClr val="tx1"/>
                </a:solidFill>
              </a:rPr>
              <a:t> 1999;28:47-57.  </a:t>
            </a:r>
          </a:p>
          <a:p>
            <a:pPr indent="-228600" algn="l">
              <a:spcBef>
                <a:spcPct val="0"/>
              </a:spcBef>
            </a:pPr>
            <a:r>
              <a:rPr lang="en-US" sz="2400" b="0" dirty="0" smtClean="0">
                <a:solidFill>
                  <a:schemeClr val="tx1"/>
                </a:solidFill>
              </a:rPr>
              <a:t>5. </a:t>
            </a:r>
            <a:r>
              <a:rPr lang="en-US" sz="2400" b="0" dirty="0" smtClean="0">
                <a:solidFill>
                  <a:schemeClr val="tx1"/>
                </a:solidFill>
              </a:rPr>
              <a:t>Nielsen </a:t>
            </a:r>
            <a:r>
              <a:rPr lang="en-US" sz="2400" b="0" dirty="0">
                <a:solidFill>
                  <a:schemeClr val="tx1"/>
                </a:solidFill>
              </a:rPr>
              <a:t>Company: 2009 television program rankings among ages 2-11, 12-17, and 	18-49 years. </a:t>
            </a:r>
            <a:r>
              <a:rPr lang="en-US" sz="2400" b="0" dirty="0" smtClean="0">
                <a:solidFill>
                  <a:schemeClr val="tx1"/>
                </a:solidFill>
              </a:rPr>
              <a:t>Available </a:t>
            </a:r>
            <a:r>
              <a:rPr lang="en-US" sz="2400" b="0" dirty="0">
                <a:solidFill>
                  <a:schemeClr val="tx1"/>
                </a:solidFill>
              </a:rPr>
              <a:t>from: http://www.nielsen.com/  </a:t>
            </a:r>
          </a:p>
          <a:p>
            <a:pPr indent="-228600" algn="l">
              <a:spcBef>
                <a:spcPct val="0"/>
              </a:spcBef>
            </a:pPr>
            <a:r>
              <a:rPr lang="en-US" sz="2400" b="0" dirty="0" smtClean="0">
                <a:solidFill>
                  <a:schemeClr val="tx1"/>
                </a:solidFill>
              </a:rPr>
              <a:t>6. Cornwell </a:t>
            </a:r>
            <a:r>
              <a:rPr lang="en-US" sz="2400" b="0" dirty="0">
                <a:solidFill>
                  <a:schemeClr val="tx1"/>
                </a:solidFill>
              </a:rPr>
              <a:t>TB, Roy DP, </a:t>
            </a:r>
            <a:r>
              <a:rPr lang="en-US" sz="2400" b="0" dirty="0" err="1">
                <a:solidFill>
                  <a:schemeClr val="tx1"/>
                </a:solidFill>
              </a:rPr>
              <a:t>Steinard</a:t>
            </a:r>
            <a:r>
              <a:rPr lang="en-US" sz="2400" b="0" dirty="0">
                <a:solidFill>
                  <a:schemeClr val="tx1"/>
                </a:solidFill>
              </a:rPr>
              <a:t> EA. (2001). Exploring Managers' Perceptions of the 	Impact of Sponsorship on Brand Equity. </a:t>
            </a:r>
            <a:r>
              <a:rPr lang="en-US" sz="2400" b="0" i="1" dirty="0">
                <a:solidFill>
                  <a:schemeClr val="tx1"/>
                </a:solidFill>
              </a:rPr>
              <a:t>J Advert, </a:t>
            </a:r>
            <a:r>
              <a:rPr lang="en-US" sz="2400" b="0" dirty="0">
                <a:solidFill>
                  <a:schemeClr val="tx1"/>
                </a:solidFill>
              </a:rPr>
              <a:t>30(2), 41-51.</a:t>
            </a:r>
          </a:p>
          <a:p>
            <a:pPr indent="-228600" algn="l">
              <a:spcBef>
                <a:spcPct val="0"/>
              </a:spcBef>
            </a:pPr>
            <a:r>
              <a:rPr lang="en-US" sz="2400" b="0" dirty="0" smtClean="0">
                <a:solidFill>
                  <a:schemeClr val="tx1"/>
                </a:solidFill>
              </a:rPr>
              <a:t>7. </a:t>
            </a:r>
            <a:r>
              <a:rPr lang="en-US" sz="2400" b="0" dirty="0" err="1" smtClean="0">
                <a:solidFill>
                  <a:schemeClr val="tx1"/>
                </a:solidFill>
              </a:rPr>
              <a:t>Rayner</a:t>
            </a:r>
            <a:r>
              <a:rPr lang="en-US" sz="2400" b="0" dirty="0" smtClean="0">
                <a:solidFill>
                  <a:schemeClr val="tx1"/>
                </a:solidFill>
              </a:rPr>
              <a:t> </a:t>
            </a:r>
            <a:r>
              <a:rPr lang="en-US" sz="2400" b="0" dirty="0">
                <a:solidFill>
                  <a:schemeClr val="tx1"/>
                </a:solidFill>
              </a:rPr>
              <a:t>M, Scarborough P, Boxer A, </a:t>
            </a:r>
            <a:r>
              <a:rPr lang="en-US" sz="2400" b="0" dirty="0" err="1">
                <a:solidFill>
                  <a:schemeClr val="tx1"/>
                </a:solidFill>
              </a:rPr>
              <a:t>Stockley</a:t>
            </a:r>
            <a:r>
              <a:rPr lang="en-US" sz="2400" b="0" dirty="0">
                <a:solidFill>
                  <a:schemeClr val="tx1"/>
                </a:solidFill>
              </a:rPr>
              <a:t> L.  Nutrient Profiles: Development of Final 	Model. December 2005. (Accessed February 4, </a:t>
            </a:r>
            <a:r>
              <a:rPr lang="en-US" sz="2400" b="0" dirty="0" smtClean="0">
                <a:solidFill>
                  <a:schemeClr val="tx1"/>
                </a:solidFill>
              </a:rPr>
              <a:t>2011 </a:t>
            </a:r>
            <a:r>
              <a:rPr lang="en-US" sz="2400" b="0" dirty="0">
                <a:solidFill>
                  <a:schemeClr val="tx1"/>
                </a:solidFill>
              </a:rPr>
              <a:t>at http://www.food.gov.uk/	multimedia/</a:t>
            </a:r>
            <a:r>
              <a:rPr lang="en-US" sz="2400" b="0" dirty="0" err="1">
                <a:solidFill>
                  <a:schemeClr val="tx1"/>
                </a:solidFill>
              </a:rPr>
              <a:t>pdfs</a:t>
            </a:r>
            <a:r>
              <a:rPr lang="en-US" sz="2400" b="0" dirty="0">
                <a:solidFill>
                  <a:schemeClr val="tx1"/>
                </a:solidFill>
              </a:rPr>
              <a:t>/nutprofr.pdf</a:t>
            </a:r>
            <a:r>
              <a:rPr lang="en-US" sz="2400" b="0" dirty="0" smtClean="0">
                <a:solidFill>
                  <a:schemeClr val="tx1"/>
                </a:solidFill>
              </a:rPr>
              <a:t>.)</a:t>
            </a:r>
          </a:p>
          <a:p>
            <a:pPr lvl="0" indent="-228600" algn="l">
              <a:spcBef>
                <a:spcPct val="0"/>
              </a:spcBef>
            </a:pPr>
            <a:r>
              <a:rPr lang="en-US" sz="2400" b="0" dirty="0" smtClean="0">
                <a:solidFill>
                  <a:schemeClr val="tx1"/>
                </a:solidFill>
              </a:rPr>
              <a:t>8. </a:t>
            </a:r>
            <a:r>
              <a:rPr lang="en-US" sz="2400" b="0" dirty="0" smtClean="0">
                <a:solidFill>
                  <a:schemeClr val="tx1"/>
                </a:solidFill>
              </a:rPr>
              <a:t>Center for Science in the Public Interest. Report card on food-marketing policies: An </a:t>
            </a:r>
            <a:endParaRPr lang="en-US" sz="2400" b="0" dirty="0" smtClean="0">
              <a:solidFill>
                <a:schemeClr val="tx1"/>
              </a:solidFill>
            </a:endParaRPr>
          </a:p>
          <a:p>
            <a:pPr lvl="0" indent="-228600" algn="l">
              <a:spcBef>
                <a:spcPct val="0"/>
              </a:spcBef>
            </a:pPr>
            <a:r>
              <a:rPr lang="en-US" sz="2400" b="0" dirty="0" smtClean="0">
                <a:solidFill>
                  <a:schemeClr val="tx1"/>
                </a:solidFill>
              </a:rPr>
              <a:t>	</a:t>
            </a:r>
            <a:r>
              <a:rPr lang="en-US" sz="2400" b="0" dirty="0" smtClean="0">
                <a:solidFill>
                  <a:schemeClr val="tx1"/>
                </a:solidFill>
              </a:rPr>
              <a:t>analysis </a:t>
            </a:r>
            <a:r>
              <a:rPr lang="en-US" sz="2400" b="0" dirty="0" smtClean="0">
                <a:solidFill>
                  <a:schemeClr val="tx1"/>
                </a:solidFill>
              </a:rPr>
              <a:t>of food and entertainment company policies regarding food and beverage </a:t>
            </a:r>
            <a:endParaRPr lang="en-US" sz="2400" b="0" dirty="0" smtClean="0">
              <a:solidFill>
                <a:schemeClr val="tx1"/>
              </a:solidFill>
            </a:endParaRPr>
          </a:p>
          <a:p>
            <a:pPr lvl="0" indent="-228600" algn="l">
              <a:spcBef>
                <a:spcPct val="0"/>
              </a:spcBef>
            </a:pPr>
            <a:r>
              <a:rPr lang="en-US" sz="2400" b="0" dirty="0" smtClean="0">
                <a:solidFill>
                  <a:schemeClr val="tx1"/>
                </a:solidFill>
              </a:rPr>
              <a:t>	</a:t>
            </a:r>
            <a:r>
              <a:rPr lang="en-US" sz="2400" b="0" dirty="0" smtClean="0">
                <a:solidFill>
                  <a:schemeClr val="tx1"/>
                </a:solidFill>
              </a:rPr>
              <a:t>marketing </a:t>
            </a:r>
            <a:r>
              <a:rPr lang="en-US" sz="2400" b="0" dirty="0" smtClean="0">
                <a:solidFill>
                  <a:schemeClr val="tx1"/>
                </a:solidFill>
              </a:rPr>
              <a:t>to children. Washington, D.C.: Center for Science in the Public Interest, </a:t>
            </a:r>
            <a:endParaRPr lang="en-US" sz="2400" b="0" dirty="0" smtClean="0">
              <a:solidFill>
                <a:schemeClr val="tx1"/>
              </a:solidFill>
            </a:endParaRPr>
          </a:p>
          <a:p>
            <a:pPr lvl="0" indent="-228600" algn="l">
              <a:spcBef>
                <a:spcPct val="0"/>
              </a:spcBef>
            </a:pPr>
            <a:r>
              <a:rPr lang="en-US" sz="2400" b="0" dirty="0" smtClean="0">
                <a:solidFill>
                  <a:schemeClr val="tx1"/>
                </a:solidFill>
              </a:rPr>
              <a:t>	</a:t>
            </a:r>
            <a:r>
              <a:rPr lang="en-US" sz="2400" b="0" dirty="0" smtClean="0">
                <a:solidFill>
                  <a:schemeClr val="tx1"/>
                </a:solidFill>
              </a:rPr>
              <a:t>March </a:t>
            </a:r>
            <a:r>
              <a:rPr lang="en-US" sz="2400" b="0" dirty="0" smtClean="0">
                <a:solidFill>
                  <a:schemeClr val="tx1"/>
                </a:solidFill>
              </a:rPr>
              <a:t>2010. (Accessed April 1, </a:t>
            </a:r>
            <a:r>
              <a:rPr lang="en-US" sz="2400" b="0" dirty="0" smtClean="0">
                <a:solidFill>
                  <a:schemeClr val="tx1"/>
                </a:solidFill>
              </a:rPr>
              <a:t>2011, </a:t>
            </a:r>
            <a:r>
              <a:rPr lang="en-US" sz="2400" b="0" dirty="0" smtClean="0">
                <a:solidFill>
                  <a:schemeClr val="tx1"/>
                </a:solidFill>
              </a:rPr>
              <a:t>at </a:t>
            </a:r>
            <a:endParaRPr lang="en-US" sz="2400" b="0" dirty="0" smtClean="0">
              <a:solidFill>
                <a:schemeClr val="tx1"/>
              </a:solidFill>
            </a:endParaRPr>
          </a:p>
          <a:p>
            <a:pPr lvl="0" indent="-228600" algn="l">
              <a:spcBef>
                <a:spcPct val="0"/>
              </a:spcBef>
            </a:pPr>
            <a:r>
              <a:rPr lang="en-US" sz="2400" b="0" dirty="0" smtClean="0">
                <a:solidFill>
                  <a:schemeClr val="tx1"/>
                </a:solidFill>
              </a:rPr>
              <a:t>	</a:t>
            </a:r>
            <a:r>
              <a:rPr lang="en-US" sz="2400" b="0" dirty="0" smtClean="0">
                <a:solidFill>
                  <a:schemeClr val="tx1"/>
                </a:solidFill>
              </a:rPr>
              <a:t>http</a:t>
            </a:r>
            <a:r>
              <a:rPr lang="en-US" sz="2400" b="0" dirty="0" smtClean="0">
                <a:solidFill>
                  <a:schemeClr val="tx1"/>
                </a:solidFill>
              </a:rPr>
              <a:t>://cspinet.org/new/pdf/marketingreportcard.pdf</a:t>
            </a:r>
            <a:r>
              <a:rPr lang="en-US" sz="2400" b="0" dirty="0" smtClean="0">
                <a:solidFill>
                  <a:schemeClr val="tx1"/>
                </a:solidFill>
              </a:rPr>
              <a:t>.)</a:t>
            </a:r>
            <a:endParaRPr lang="en-US" sz="2400" b="0" dirty="0" smtClean="0">
              <a:solidFill>
                <a:schemeClr val="tx1"/>
              </a:solidFill>
            </a:endParaRPr>
          </a:p>
        </p:txBody>
      </p:sp>
      <p:sp>
        <p:nvSpPr>
          <p:cNvPr id="2059" name="Text Box 11"/>
          <p:cNvSpPr txBox="1">
            <a:spLocks noChangeArrowheads="1"/>
          </p:cNvSpPr>
          <p:nvPr/>
        </p:nvSpPr>
        <p:spPr bwMode="auto">
          <a:xfrm>
            <a:off x="304800" y="16398875"/>
            <a:ext cx="12709525" cy="1050925"/>
          </a:xfrm>
          <a:prstGeom prst="rect">
            <a:avLst/>
          </a:prstGeom>
          <a:solidFill>
            <a:srgbClr val="051B52"/>
          </a:solidFill>
          <a:ln w="9525">
            <a:solidFill>
              <a:srgbClr val="2828B8"/>
            </a:solidFill>
            <a:miter lim="800000"/>
            <a:headEnd/>
            <a:tailEnd/>
          </a:ln>
          <a:effectLst>
            <a:outerShdw dist="23000" dir="5400000" rotWithShape="0">
              <a:srgbClr val="808080">
                <a:alpha val="34999"/>
              </a:srgbClr>
            </a:outerShdw>
          </a:effectLst>
        </p:spPr>
        <p:txBody>
          <a:bodyPr lIns="101471" tIns="50735" rIns="101471" bIns="50735"/>
          <a:lstStyle/>
          <a:p>
            <a:pPr defTabSz="1014413">
              <a:lnSpc>
                <a:spcPct val="105000"/>
              </a:lnSpc>
              <a:spcBef>
                <a:spcPct val="0"/>
              </a:spcBef>
              <a:defRPr/>
            </a:pPr>
            <a:r>
              <a:rPr lang="en-US" sz="5800" dirty="0">
                <a:solidFill>
                  <a:schemeClr val="accent1"/>
                </a:solidFill>
                <a:latin typeface="+mn-lt"/>
                <a:ea typeface="+mn-ea"/>
              </a:rPr>
              <a:t>INTRODUCTION</a:t>
            </a:r>
          </a:p>
        </p:txBody>
      </p:sp>
      <p:sp>
        <p:nvSpPr>
          <p:cNvPr id="2108" name="Text Box 60"/>
          <p:cNvSpPr txBox="1">
            <a:spLocks noChangeArrowheads="1"/>
          </p:cNvSpPr>
          <p:nvPr/>
        </p:nvSpPr>
        <p:spPr bwMode="auto">
          <a:xfrm>
            <a:off x="301752" y="3429000"/>
            <a:ext cx="12710160"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spcBef>
                <a:spcPct val="0"/>
              </a:spcBef>
              <a:defRPr/>
            </a:pPr>
            <a:r>
              <a:rPr lang="en-US" sz="5800" dirty="0">
                <a:solidFill>
                  <a:schemeClr val="accent1"/>
                </a:solidFill>
              </a:rPr>
              <a:t>ABSTRACT</a:t>
            </a:r>
          </a:p>
        </p:txBody>
      </p:sp>
      <p:sp>
        <p:nvSpPr>
          <p:cNvPr id="2146" name="Text Box 98"/>
          <p:cNvSpPr txBox="1">
            <a:spLocks noChangeArrowheads="1"/>
          </p:cNvSpPr>
          <p:nvPr/>
        </p:nvSpPr>
        <p:spPr bwMode="auto">
          <a:xfrm>
            <a:off x="304800" y="26212800"/>
            <a:ext cx="12710160"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spcBef>
                <a:spcPct val="0"/>
              </a:spcBef>
              <a:defRPr/>
            </a:pPr>
            <a:r>
              <a:rPr lang="en-US" sz="5800" dirty="0">
                <a:solidFill>
                  <a:schemeClr val="accent1"/>
                </a:solidFill>
              </a:rPr>
              <a:t>RESEARCH QUESTIONS</a:t>
            </a:r>
          </a:p>
        </p:txBody>
      </p:sp>
      <p:sp>
        <p:nvSpPr>
          <p:cNvPr id="2207" name="Text Box 159"/>
          <p:cNvSpPr txBox="1">
            <a:spLocks noChangeArrowheads="1"/>
          </p:cNvSpPr>
          <p:nvPr/>
        </p:nvSpPr>
        <p:spPr bwMode="auto">
          <a:xfrm>
            <a:off x="38560248" y="3429000"/>
            <a:ext cx="12353544"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spcBef>
                <a:spcPct val="0"/>
              </a:spcBef>
              <a:defRPr/>
            </a:pPr>
            <a:r>
              <a:rPr lang="en-US" sz="5800" dirty="0">
                <a:solidFill>
                  <a:schemeClr val="accent1"/>
                </a:solidFill>
              </a:rPr>
              <a:t>CONCLUSIONS</a:t>
            </a:r>
          </a:p>
        </p:txBody>
      </p:sp>
      <p:sp>
        <p:nvSpPr>
          <p:cNvPr id="2312" name="Text Box 264"/>
          <p:cNvSpPr txBox="1">
            <a:spLocks noChangeArrowheads="1"/>
          </p:cNvSpPr>
          <p:nvPr/>
        </p:nvSpPr>
        <p:spPr bwMode="auto">
          <a:xfrm>
            <a:off x="2670048" y="228600"/>
            <a:ext cx="45875448" cy="297180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658368" rIns="101471" bIns="202942"/>
          <a:lstStyle/>
          <a:p>
            <a:pPr defTabSz="1014413">
              <a:lnSpc>
                <a:spcPct val="50000"/>
              </a:lnSpc>
            </a:pPr>
            <a:r>
              <a:rPr lang="en-US" sz="6000" dirty="0">
                <a:solidFill>
                  <a:srgbClr val="FFFFFF"/>
                </a:solidFill>
                <a:ea typeface="ＭＳ Ｐゴシック" charset="-128"/>
              </a:rPr>
              <a:t>The Use of Sports Sponsorships in Food Marketing</a:t>
            </a:r>
          </a:p>
          <a:p>
            <a:pPr algn="l" defTabSz="1014413">
              <a:lnSpc>
                <a:spcPct val="50000"/>
              </a:lnSpc>
            </a:pPr>
            <a:r>
              <a:rPr lang="en-US" sz="5300" dirty="0">
                <a:solidFill>
                  <a:srgbClr val="A20307"/>
                </a:solidFill>
                <a:ea typeface="ＭＳ Ｐゴシック" charset="-128"/>
              </a:rPr>
              <a:t> </a:t>
            </a:r>
            <a:r>
              <a:rPr lang="en-US" sz="5300" dirty="0">
                <a:solidFill>
                  <a:schemeClr val="accent1"/>
                </a:solidFill>
                <a:ea typeface="ＭＳ Ｐゴシック" charset="-128"/>
              </a:rPr>
              <a:t>Marie A. Bragg, MS; Rachel Sam, MPH; Christina A. Roberto, MS, </a:t>
            </a:r>
            <a:r>
              <a:rPr lang="en-US" sz="5300" dirty="0" err="1" smtClean="0">
                <a:solidFill>
                  <a:schemeClr val="accent1"/>
                </a:solidFill>
                <a:ea typeface="ＭＳ Ｐゴシック" charset="-128"/>
              </a:rPr>
              <a:t>MPhil</a:t>
            </a:r>
            <a:r>
              <a:rPr lang="en-US" sz="5300" dirty="0">
                <a:solidFill>
                  <a:schemeClr val="accent1"/>
                </a:solidFill>
                <a:ea typeface="ＭＳ Ｐゴシック" charset="-128"/>
              </a:rPr>
              <a:t>; Vishnu </a:t>
            </a:r>
            <a:r>
              <a:rPr lang="en-US" sz="5300" dirty="0" err="1">
                <a:solidFill>
                  <a:schemeClr val="accent1"/>
                </a:solidFill>
                <a:ea typeface="ＭＳ Ｐゴシック" charset="-128"/>
              </a:rPr>
              <a:t>Sarda</a:t>
            </a:r>
            <a:r>
              <a:rPr lang="en-US" sz="5300" dirty="0">
                <a:solidFill>
                  <a:schemeClr val="accent1"/>
                </a:solidFill>
                <a:ea typeface="ＭＳ Ｐゴシック" charset="-128"/>
              </a:rPr>
              <a:t>, MBBS, MPH; Jennifer L. Harris, MBA, PhD; Kelly </a:t>
            </a:r>
            <a:r>
              <a:rPr lang="en-US" sz="5300" dirty="0" smtClean="0">
                <a:solidFill>
                  <a:schemeClr val="accent1"/>
                </a:solidFill>
                <a:ea typeface="ＭＳ Ｐゴシック" charset="-128"/>
              </a:rPr>
              <a:t>Brownell</a:t>
            </a:r>
            <a:r>
              <a:rPr lang="en-US" sz="5300" dirty="0">
                <a:solidFill>
                  <a:schemeClr val="accent1"/>
                </a:solidFill>
                <a:ea typeface="ＭＳ Ｐゴシック" charset="-128"/>
              </a:rPr>
              <a:t>, PhD</a:t>
            </a:r>
          </a:p>
          <a:p>
            <a:pPr defTabSz="1014413">
              <a:spcBef>
                <a:spcPct val="0"/>
              </a:spcBef>
            </a:pPr>
            <a:r>
              <a:rPr lang="en-US" sz="5500" dirty="0">
                <a:solidFill>
                  <a:schemeClr val="accent1"/>
                </a:solidFill>
                <a:ea typeface="ＭＳ Ｐゴシック" charset="-128"/>
              </a:rPr>
              <a:t>Yale University</a:t>
            </a:r>
          </a:p>
        </p:txBody>
      </p:sp>
      <p:sp>
        <p:nvSpPr>
          <p:cNvPr id="2314" name="Text Box 266"/>
          <p:cNvSpPr txBox="1">
            <a:spLocks noChangeArrowheads="1"/>
          </p:cNvSpPr>
          <p:nvPr/>
        </p:nvSpPr>
        <p:spPr bwMode="auto">
          <a:xfrm>
            <a:off x="13240512" y="19504152"/>
            <a:ext cx="25091136"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spcBef>
                <a:spcPct val="0"/>
              </a:spcBef>
              <a:defRPr/>
            </a:pPr>
            <a:r>
              <a:rPr lang="en-US" sz="5800" dirty="0">
                <a:solidFill>
                  <a:schemeClr val="accent1"/>
                </a:solidFill>
              </a:rPr>
              <a:t>DATA ANALYSES AND RESULTS</a:t>
            </a:r>
          </a:p>
        </p:txBody>
      </p:sp>
      <p:sp>
        <p:nvSpPr>
          <p:cNvPr id="15382" name="Text Box 273"/>
          <p:cNvSpPr txBox="1">
            <a:spLocks noChangeArrowheads="1"/>
          </p:cNvSpPr>
          <p:nvPr/>
        </p:nvSpPr>
        <p:spPr bwMode="auto">
          <a:xfrm>
            <a:off x="13512800" y="29865638"/>
            <a:ext cx="11734800" cy="558800"/>
          </a:xfrm>
          <a:prstGeom prst="rect">
            <a:avLst/>
          </a:prstGeom>
          <a:noFill/>
          <a:ln w="28575">
            <a:noFill/>
            <a:miter lim="800000"/>
            <a:headEnd/>
            <a:tailEnd/>
          </a:ln>
        </p:spPr>
        <p:txBody>
          <a:bodyPr lIns="101471" tIns="50735" rIns="101471" bIns="50735" anchor="ctr">
            <a:spAutoFit/>
          </a:bodyPr>
          <a:lstStyle/>
          <a:p>
            <a:pPr algn="l" defTabSz="1014413">
              <a:spcBef>
                <a:spcPct val="0"/>
              </a:spcBef>
            </a:pPr>
            <a:endParaRPr lang="es-ES" sz="3000" b="0">
              <a:solidFill>
                <a:srgbClr val="000000"/>
              </a:solidFill>
              <a:cs typeface="Times New Roman" charset="0"/>
            </a:endParaRPr>
          </a:p>
        </p:txBody>
      </p:sp>
      <p:sp>
        <p:nvSpPr>
          <p:cNvPr id="2322" name="Text Box 274"/>
          <p:cNvSpPr txBox="1">
            <a:spLocks noChangeArrowheads="1"/>
          </p:cNvSpPr>
          <p:nvPr/>
        </p:nvSpPr>
        <p:spPr bwMode="auto">
          <a:xfrm>
            <a:off x="38560375" y="30751463"/>
            <a:ext cx="12353925" cy="968375"/>
          </a:xfrm>
          <a:prstGeom prst="rect">
            <a:avLst/>
          </a:prstGeom>
          <a:solidFill>
            <a:schemeClr val="bg1"/>
          </a:solidFill>
          <a:ln w="28575">
            <a:solidFill>
              <a:schemeClr val="tx1"/>
            </a:solidFill>
            <a:miter lim="800000"/>
            <a:headEnd/>
            <a:tailEnd/>
          </a:ln>
          <a:effectLst>
            <a:outerShdw dist="107763" dir="13500000" algn="ctr" rotWithShape="0">
              <a:schemeClr val="bg2">
                <a:alpha val="50000"/>
              </a:schemeClr>
            </a:outerShdw>
          </a:effectLst>
        </p:spPr>
        <p:txBody>
          <a:bodyPr lIns="101471" tIns="91440" bIns="91440" anchor="ctr">
            <a:spAutoFit/>
          </a:bodyPr>
          <a:lstStyle/>
          <a:p>
            <a:pPr marL="190500" algn="l" defTabSz="1014413">
              <a:spcBef>
                <a:spcPct val="0"/>
              </a:spcBef>
            </a:pPr>
            <a:r>
              <a:rPr lang="en-US" sz="2700" b="0">
                <a:solidFill>
                  <a:schemeClr val="tx1"/>
                </a:solidFill>
                <a:cs typeface="Times New Roman" charset="0"/>
              </a:rPr>
              <a:t>Correspondence may be sent to: Marie Bragg, Rudd Center, 309 Edwards st, New Haven, CT 06511; </a:t>
            </a:r>
            <a:r>
              <a:rPr lang="en-US" sz="2700" b="0" u="sng">
                <a:solidFill>
                  <a:schemeClr val="tx1"/>
                </a:solidFill>
                <a:cs typeface="Times New Roman" charset="0"/>
              </a:rPr>
              <a:t>Marie.Bragg@yale.edu</a:t>
            </a:r>
            <a:endParaRPr lang="en-US" sz="2700" b="0">
              <a:solidFill>
                <a:schemeClr val="tx1"/>
              </a:solidFill>
              <a:cs typeface="Times New Roman" charset="0"/>
            </a:endParaRPr>
          </a:p>
        </p:txBody>
      </p:sp>
      <p:sp>
        <p:nvSpPr>
          <p:cNvPr id="15384" name="Text Box 286"/>
          <p:cNvSpPr txBox="1">
            <a:spLocks noChangeArrowheads="1"/>
          </p:cNvSpPr>
          <p:nvPr/>
        </p:nvSpPr>
        <p:spPr bwMode="auto">
          <a:xfrm>
            <a:off x="38404800" y="14511338"/>
            <a:ext cx="11379200" cy="1031875"/>
          </a:xfrm>
          <a:prstGeom prst="rect">
            <a:avLst/>
          </a:prstGeom>
          <a:noFill/>
          <a:ln w="28575">
            <a:noFill/>
            <a:miter lim="800000"/>
            <a:headEnd/>
            <a:tailEnd/>
          </a:ln>
        </p:spPr>
        <p:txBody>
          <a:bodyPr lIns="101471" tIns="50735" rIns="101471" bIns="50735">
            <a:spAutoFit/>
          </a:bodyPr>
          <a:lstStyle/>
          <a:p>
            <a:pPr algn="l" defTabSz="1014413">
              <a:spcBef>
                <a:spcPct val="0"/>
              </a:spcBef>
            </a:pPr>
            <a:endParaRPr lang="en-US" sz="3100" b="0">
              <a:solidFill>
                <a:schemeClr val="tx1"/>
              </a:solidFill>
              <a:cs typeface="Times New Roman" charset="0"/>
            </a:endParaRPr>
          </a:p>
          <a:p>
            <a:pPr algn="l" defTabSz="1014413">
              <a:spcBef>
                <a:spcPct val="0"/>
              </a:spcBef>
            </a:pPr>
            <a:endParaRPr lang="en-US" sz="3000" b="0">
              <a:solidFill>
                <a:schemeClr val="tx1"/>
              </a:solidFill>
              <a:cs typeface="Times New Roman" charset="0"/>
            </a:endParaRPr>
          </a:p>
        </p:txBody>
      </p:sp>
      <p:sp>
        <p:nvSpPr>
          <p:cNvPr id="2365" name="Rectangle 317"/>
          <p:cNvSpPr>
            <a:spLocks noChangeArrowheads="1"/>
          </p:cNvSpPr>
          <p:nvPr/>
        </p:nvSpPr>
        <p:spPr bwMode="auto">
          <a:xfrm>
            <a:off x="38560248" y="29471112"/>
            <a:ext cx="12353544"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wrap="none" lIns="101471" tIns="50735" rIns="101471" bIns="50735" anchor="ctr"/>
          <a:lstStyle/>
          <a:p>
            <a:pPr defTabSz="1014413">
              <a:spcBef>
                <a:spcPct val="0"/>
              </a:spcBef>
              <a:defRPr/>
            </a:pPr>
            <a:r>
              <a:rPr lang="en-US" sz="5800" dirty="0">
                <a:solidFill>
                  <a:schemeClr val="accent1"/>
                </a:solidFill>
              </a:rPr>
              <a:t>CORRESPONDENCE</a:t>
            </a:r>
          </a:p>
        </p:txBody>
      </p:sp>
      <p:sp>
        <p:nvSpPr>
          <p:cNvPr id="2378" name="Text Box 330"/>
          <p:cNvSpPr txBox="1">
            <a:spLocks noChangeArrowheads="1"/>
          </p:cNvSpPr>
          <p:nvPr/>
        </p:nvSpPr>
        <p:spPr bwMode="auto">
          <a:xfrm>
            <a:off x="304800" y="27432000"/>
            <a:ext cx="12709525" cy="4316412"/>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lIns="101471" tIns="201168" rIns="182880" bIns="201168"/>
          <a:lstStyle/>
          <a:p>
            <a:pPr marL="742950" indent="-742950" algn="l">
              <a:buAutoNum type="arabicPeriod"/>
            </a:pPr>
            <a:r>
              <a:rPr lang="en-US" sz="3600" b="0" dirty="0" smtClean="0">
                <a:solidFill>
                  <a:schemeClr val="tx1"/>
                </a:solidFill>
              </a:rPr>
              <a:t>How </a:t>
            </a:r>
            <a:r>
              <a:rPr lang="en-US" sz="3600" b="0" dirty="0">
                <a:solidFill>
                  <a:schemeClr val="tx1"/>
                </a:solidFill>
              </a:rPr>
              <a:t>prevalent are food </a:t>
            </a:r>
            <a:r>
              <a:rPr lang="en-US" sz="3600" b="0" dirty="0" smtClean="0">
                <a:solidFill>
                  <a:schemeClr val="tx1"/>
                </a:solidFill>
              </a:rPr>
              <a:t>and beverage brand sponsorships </a:t>
            </a:r>
            <a:r>
              <a:rPr lang="en-US" sz="3600" b="0" dirty="0" smtClean="0">
                <a:solidFill>
                  <a:schemeClr val="tx1"/>
                </a:solidFill>
              </a:rPr>
              <a:t>among </a:t>
            </a:r>
            <a:r>
              <a:rPr lang="en-US" sz="3600" b="0" dirty="0" smtClean="0">
                <a:solidFill>
                  <a:schemeClr val="tx1"/>
                </a:solidFill>
              </a:rPr>
              <a:t>sports </a:t>
            </a:r>
            <a:r>
              <a:rPr lang="en-US" sz="3600" b="0" dirty="0" smtClean="0">
                <a:solidFill>
                  <a:schemeClr val="tx1"/>
                </a:solidFill>
              </a:rPr>
              <a:t>organizations?</a:t>
            </a:r>
          </a:p>
          <a:p>
            <a:pPr marL="742950" indent="-742950" algn="l">
              <a:buAutoNum type="arabicPeriod"/>
            </a:pPr>
            <a:r>
              <a:rPr lang="en-US" sz="3600" b="0" dirty="0" smtClean="0">
                <a:solidFill>
                  <a:schemeClr val="tx1"/>
                </a:solidFill>
              </a:rPr>
              <a:t>What </a:t>
            </a:r>
            <a:r>
              <a:rPr lang="en-US" sz="3600" b="0" dirty="0" smtClean="0">
                <a:solidFill>
                  <a:schemeClr val="tx1"/>
                </a:solidFill>
              </a:rPr>
              <a:t>is the nutritional quality of products most </a:t>
            </a:r>
            <a:r>
              <a:rPr lang="en-US" sz="3600" b="0" dirty="0" smtClean="0">
                <a:solidFill>
                  <a:schemeClr val="tx1"/>
                </a:solidFill>
              </a:rPr>
              <a:t>highly      marketed </a:t>
            </a:r>
            <a:r>
              <a:rPr lang="en-US" sz="3600" b="0" dirty="0" smtClean="0">
                <a:solidFill>
                  <a:schemeClr val="tx1"/>
                </a:solidFill>
              </a:rPr>
              <a:t>by food/beverage </a:t>
            </a:r>
            <a:r>
              <a:rPr lang="en-US" sz="3600" b="0" dirty="0" smtClean="0">
                <a:solidFill>
                  <a:schemeClr val="tx1"/>
                </a:solidFill>
              </a:rPr>
              <a:t>sponsors?</a:t>
            </a:r>
          </a:p>
          <a:p>
            <a:pPr marL="742950" indent="-742950" algn="l">
              <a:buAutoNum type="arabicPeriod"/>
            </a:pPr>
            <a:r>
              <a:rPr lang="en-US" sz="3600" b="0" dirty="0" smtClean="0">
                <a:solidFill>
                  <a:schemeClr val="tx1"/>
                </a:solidFill>
              </a:rPr>
              <a:t>What </a:t>
            </a:r>
            <a:r>
              <a:rPr lang="en-US" sz="3600" b="0" dirty="0" smtClean="0">
                <a:solidFill>
                  <a:schemeClr val="tx1"/>
                </a:solidFill>
              </a:rPr>
              <a:t>is the marketing impact of food/beverage brand sponsorship of sports organizations?</a:t>
            </a:r>
            <a:endParaRPr lang="en-US" sz="3600" dirty="0"/>
          </a:p>
        </p:txBody>
      </p:sp>
      <p:sp>
        <p:nvSpPr>
          <p:cNvPr id="2380" name="Text Box 332"/>
          <p:cNvSpPr txBox="1">
            <a:spLocks noChangeArrowheads="1"/>
          </p:cNvSpPr>
          <p:nvPr/>
        </p:nvSpPr>
        <p:spPr bwMode="auto">
          <a:xfrm>
            <a:off x="13239750" y="4708525"/>
            <a:ext cx="11522075" cy="14570075"/>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tIns="201168" rIns="202942" bIns="201168"/>
          <a:lstStyle/>
          <a:p>
            <a:pPr algn="l"/>
            <a:r>
              <a:rPr lang="en-US" sz="3600" b="0" dirty="0">
                <a:solidFill>
                  <a:schemeClr val="tx1"/>
                </a:solidFill>
              </a:rPr>
              <a:t>Nielson’s television ratings were used to identify the 10 </a:t>
            </a:r>
            <a:r>
              <a:rPr lang="en-US" sz="3600" b="0" dirty="0" smtClean="0">
                <a:solidFill>
                  <a:schemeClr val="tx1"/>
                </a:solidFill>
              </a:rPr>
              <a:t>most viewed sports </a:t>
            </a:r>
            <a:r>
              <a:rPr lang="en-US" sz="3600" b="0" dirty="0">
                <a:solidFill>
                  <a:schemeClr val="tx1"/>
                </a:solidFill>
              </a:rPr>
              <a:t>organizations </a:t>
            </a:r>
            <a:r>
              <a:rPr lang="en-US" sz="3600" b="0" dirty="0" smtClean="0">
                <a:solidFill>
                  <a:schemeClr val="tx1"/>
                </a:solidFill>
              </a:rPr>
              <a:t>among youth </a:t>
            </a:r>
            <a:r>
              <a:rPr lang="en-US" sz="3600" b="0" dirty="0">
                <a:solidFill>
                  <a:schemeClr val="tx1"/>
                </a:solidFill>
              </a:rPr>
              <a:t>aged 2-17 </a:t>
            </a:r>
            <a:r>
              <a:rPr lang="en-US" sz="3600" b="0" dirty="0" smtClean="0">
                <a:solidFill>
                  <a:schemeClr val="tx1"/>
                </a:solidFill>
              </a:rPr>
              <a:t>years during 2009.</a:t>
            </a:r>
            <a:r>
              <a:rPr lang="en-US" sz="3600" b="0" baseline="30000" dirty="0" smtClean="0">
                <a:solidFill>
                  <a:schemeClr val="tx1"/>
                </a:solidFill>
              </a:rPr>
              <a:t>5</a:t>
            </a:r>
            <a:r>
              <a:rPr lang="en-US" sz="3600" b="0" dirty="0" smtClean="0">
                <a:solidFill>
                  <a:schemeClr val="tx1"/>
                </a:solidFill>
              </a:rPr>
              <a:t> </a:t>
            </a:r>
            <a:endParaRPr lang="en-US" sz="3600" b="0" dirty="0">
              <a:solidFill>
                <a:schemeClr val="tx1"/>
              </a:solidFill>
            </a:endParaRPr>
          </a:p>
          <a:p>
            <a:pPr algn="l"/>
            <a:r>
              <a:rPr lang="en-US" sz="3600" b="0" dirty="0">
                <a:solidFill>
                  <a:schemeClr val="tx1"/>
                </a:solidFill>
              </a:rPr>
              <a:t>After the list of sponsors had been compiled for each organization, a research assistant who was blind to the purpose of the study used previous market </a:t>
            </a:r>
            <a:r>
              <a:rPr lang="en-US" sz="3600" b="0" dirty="0" smtClean="0">
                <a:solidFill>
                  <a:schemeClr val="tx1"/>
                </a:solidFill>
              </a:rPr>
              <a:t>research</a:t>
            </a:r>
            <a:r>
              <a:rPr lang="en-US" sz="3600" b="0" baseline="30000" dirty="0" smtClean="0">
                <a:solidFill>
                  <a:schemeClr val="tx1"/>
                </a:solidFill>
              </a:rPr>
              <a:t>6</a:t>
            </a:r>
            <a:r>
              <a:rPr lang="en-US" sz="3600" b="0" dirty="0" smtClean="0">
                <a:solidFill>
                  <a:schemeClr val="tx1"/>
                </a:solidFill>
              </a:rPr>
              <a:t> </a:t>
            </a:r>
            <a:r>
              <a:rPr lang="en-US" sz="3600" b="0" dirty="0">
                <a:solidFill>
                  <a:schemeClr val="tx1"/>
                </a:solidFill>
              </a:rPr>
              <a:t>to </a:t>
            </a:r>
            <a:r>
              <a:rPr lang="en-US" sz="3600" b="0" dirty="0" smtClean="0">
                <a:solidFill>
                  <a:schemeClr val="tx1"/>
                </a:solidFill>
              </a:rPr>
              <a:t>sort the </a:t>
            </a:r>
            <a:r>
              <a:rPr lang="en-US" sz="3600" b="0" dirty="0">
                <a:solidFill>
                  <a:schemeClr val="tx1"/>
                </a:solidFill>
              </a:rPr>
              <a:t>sponsors into 11 categories, including food/beverages. </a:t>
            </a:r>
          </a:p>
          <a:p>
            <a:pPr algn="l"/>
            <a:r>
              <a:rPr lang="en-US" sz="3600" b="0" dirty="0">
                <a:solidFill>
                  <a:schemeClr val="tx1"/>
                </a:solidFill>
              </a:rPr>
              <a:t>The Nutrient Profile Model (NPM) was </a:t>
            </a:r>
            <a:r>
              <a:rPr lang="en-US" sz="3600" b="0" dirty="0" smtClean="0">
                <a:solidFill>
                  <a:schemeClr val="tx1"/>
                </a:solidFill>
              </a:rPr>
              <a:t>used </a:t>
            </a:r>
            <a:r>
              <a:rPr lang="en-US" sz="3600" b="0" dirty="0">
                <a:solidFill>
                  <a:schemeClr val="tx1"/>
                </a:solidFill>
              </a:rPr>
              <a:t>to produce a nutritional score for the </a:t>
            </a:r>
            <a:r>
              <a:rPr lang="en-US" sz="3600" b="0" dirty="0" smtClean="0">
                <a:solidFill>
                  <a:schemeClr val="tx1"/>
                </a:solidFill>
              </a:rPr>
              <a:t>food products marketed most heavily by food/beverage sponsors.</a:t>
            </a:r>
            <a:r>
              <a:rPr lang="en-US" sz="3600" b="0" baseline="30000" dirty="0" smtClean="0">
                <a:solidFill>
                  <a:schemeClr val="tx1"/>
                </a:solidFill>
              </a:rPr>
              <a:t>7</a:t>
            </a:r>
            <a:r>
              <a:rPr lang="en-US" sz="3600" b="0" dirty="0" smtClean="0">
                <a:solidFill>
                  <a:schemeClr val="tx1"/>
                </a:solidFill>
              </a:rPr>
              <a:t> </a:t>
            </a:r>
            <a:r>
              <a:rPr lang="en-US" sz="3600" b="0" dirty="0">
                <a:solidFill>
                  <a:schemeClr val="tx1"/>
                </a:solidFill>
              </a:rPr>
              <a:t>The NPM score was then converted to a Nutrient Profile Index (NPI), an </a:t>
            </a:r>
            <a:r>
              <a:rPr lang="en-US" sz="3600" b="0" dirty="0" smtClean="0">
                <a:solidFill>
                  <a:schemeClr val="tx1"/>
                </a:solidFill>
              </a:rPr>
              <a:t>index </a:t>
            </a:r>
            <a:r>
              <a:rPr lang="en-US" sz="3600" b="0" dirty="0">
                <a:solidFill>
                  <a:schemeClr val="tx1"/>
                </a:solidFill>
              </a:rPr>
              <a:t>ranging from 1 to </a:t>
            </a:r>
            <a:r>
              <a:rPr lang="en-US" sz="3600" b="0" dirty="0" smtClean="0">
                <a:solidFill>
                  <a:schemeClr val="tx1"/>
                </a:solidFill>
              </a:rPr>
              <a:t>100 where 64 or higher is considered healthy.</a:t>
            </a:r>
            <a:endParaRPr lang="en-US" sz="3600" b="0" dirty="0">
              <a:solidFill>
                <a:schemeClr val="tx1"/>
              </a:solidFill>
            </a:endParaRPr>
          </a:p>
          <a:p>
            <a:pPr algn="l"/>
            <a:r>
              <a:rPr lang="en-US" sz="3600" b="0" dirty="0" smtClean="0">
                <a:solidFill>
                  <a:schemeClr val="tx1"/>
                </a:solidFill>
              </a:rPr>
              <a:t>Nielsen data were used to calculate the overall marketing expenditures associated with food/beverage sponsors during 2009. </a:t>
            </a:r>
            <a:r>
              <a:rPr lang="en-US" sz="3600" b="0" dirty="0" smtClean="0">
                <a:solidFill>
                  <a:schemeClr val="tx1"/>
                </a:solidFill>
              </a:rPr>
              <a:t>J</a:t>
            </a:r>
            <a:r>
              <a:rPr lang="en-US" sz="3600" b="0" dirty="0" smtClean="0">
                <a:solidFill>
                  <a:schemeClr val="tx1"/>
                </a:solidFill>
              </a:rPr>
              <a:t>oyce Julius Company data revealed televised brand exposure values for the food/beverage sponsors associated with the 2009 NASCAR season.</a:t>
            </a:r>
            <a:endParaRPr lang="en-US" sz="3600" b="0" dirty="0">
              <a:solidFill>
                <a:schemeClr val="tx1"/>
              </a:solidFill>
            </a:endParaRPr>
          </a:p>
          <a:p>
            <a:pPr algn="l"/>
            <a:r>
              <a:rPr lang="en-US" sz="3600" b="0" dirty="0">
                <a:solidFill>
                  <a:schemeClr val="tx1"/>
                </a:solidFill>
              </a:rPr>
              <a:t>Finally, </a:t>
            </a:r>
            <a:r>
              <a:rPr lang="en-US" sz="3600" b="0" dirty="0" smtClean="0">
                <a:solidFill>
                  <a:schemeClr val="tx1"/>
                </a:solidFill>
              </a:rPr>
              <a:t>an index was created to rank sports organizations according to the number of youth who viewed their programs during 2009 and the nutrition score of their food/beverage sponsors.</a:t>
            </a:r>
            <a:endParaRPr lang="en-US" sz="3600" b="0" dirty="0">
              <a:solidFill>
                <a:schemeClr val="tx1"/>
              </a:solidFill>
            </a:endParaRPr>
          </a:p>
          <a:p>
            <a:pPr algn="l"/>
            <a:endParaRPr lang="en-US" sz="3600" b="0" dirty="0">
              <a:solidFill>
                <a:schemeClr val="tx1"/>
              </a:solidFill>
            </a:endParaRPr>
          </a:p>
        </p:txBody>
      </p:sp>
      <p:sp>
        <p:nvSpPr>
          <p:cNvPr id="2385" name="Text Box 337"/>
          <p:cNvSpPr txBox="1">
            <a:spLocks noChangeArrowheads="1"/>
          </p:cNvSpPr>
          <p:nvPr/>
        </p:nvSpPr>
        <p:spPr bwMode="auto">
          <a:xfrm>
            <a:off x="13239750" y="20783550"/>
            <a:ext cx="25088850" cy="10993779"/>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tIns="201168" rIns="202942" bIns="201168">
            <a:spAutoFit/>
          </a:bodyPr>
          <a:lstStyle/>
          <a:p>
            <a:pPr algn="l">
              <a:spcBef>
                <a:spcPct val="0"/>
              </a:spcBef>
            </a:pPr>
            <a:r>
              <a:rPr lang="en-US" sz="3600" b="0" dirty="0" smtClean="0">
                <a:solidFill>
                  <a:schemeClr val="tx1"/>
                </a:solidFill>
              </a:rPr>
              <a:t>The </a:t>
            </a:r>
            <a:r>
              <a:rPr lang="en-US" sz="3600" b="0" dirty="0">
                <a:solidFill>
                  <a:schemeClr val="tx1"/>
                </a:solidFill>
              </a:rPr>
              <a:t>following 10 </a:t>
            </a:r>
            <a:r>
              <a:rPr lang="en-US" sz="3600" b="0" dirty="0" smtClean="0">
                <a:solidFill>
                  <a:schemeClr val="tx1"/>
                </a:solidFill>
              </a:rPr>
              <a:t>sports organizations had the </a:t>
            </a:r>
            <a:r>
              <a:rPr lang="en-US" sz="3600" b="0" dirty="0">
                <a:solidFill>
                  <a:schemeClr val="tx1"/>
                </a:solidFill>
              </a:rPr>
              <a:t>highest viewership among </a:t>
            </a:r>
            <a:r>
              <a:rPr lang="en-US" sz="3600" b="0" dirty="0" smtClean="0">
                <a:solidFill>
                  <a:schemeClr val="tx1"/>
                </a:solidFill>
              </a:rPr>
              <a:t>youth </a:t>
            </a:r>
            <a:r>
              <a:rPr lang="en-US" sz="3600" b="0" dirty="0">
                <a:solidFill>
                  <a:schemeClr val="tx1"/>
                </a:solidFill>
              </a:rPr>
              <a:t>aged </a:t>
            </a:r>
            <a:r>
              <a:rPr lang="en-US" sz="3600" b="0" dirty="0" smtClean="0">
                <a:solidFill>
                  <a:schemeClr val="tx1"/>
                </a:solidFill>
              </a:rPr>
              <a:t>2-17 years during 2009: </a:t>
            </a:r>
            <a:r>
              <a:rPr lang="en-US" sz="3600" b="0" dirty="0">
                <a:solidFill>
                  <a:schemeClr val="tx1"/>
                </a:solidFill>
              </a:rPr>
              <a:t>National Football League (NFL), World Wrestling Entertainment (WWE), National Basketball Association (NBA), National Collegiate Athletic Association (NCAA), Major League Baseball (MLB), International Olympics Committee (IOC), National Association for Stock Car Auto Racing (NASCAR), Total Nonstop Action Wrestling (TNA), </a:t>
            </a:r>
            <a:r>
              <a:rPr lang="en-US" sz="3600" b="0" dirty="0" err="1">
                <a:solidFill>
                  <a:schemeClr val="tx1"/>
                </a:solidFill>
              </a:rPr>
              <a:t>Fédération</a:t>
            </a:r>
            <a:r>
              <a:rPr lang="en-US" sz="3600" b="0" dirty="0">
                <a:solidFill>
                  <a:schemeClr val="tx1"/>
                </a:solidFill>
              </a:rPr>
              <a:t> </a:t>
            </a:r>
            <a:r>
              <a:rPr lang="en-US" sz="3600" b="0" dirty="0" err="1">
                <a:solidFill>
                  <a:schemeClr val="tx1"/>
                </a:solidFill>
              </a:rPr>
              <a:t>Internationale</a:t>
            </a:r>
            <a:r>
              <a:rPr lang="en-US" sz="3600" b="0" dirty="0">
                <a:solidFill>
                  <a:schemeClr val="tx1"/>
                </a:solidFill>
              </a:rPr>
              <a:t> de Football Association</a:t>
            </a:r>
            <a:r>
              <a:rPr lang="en-US" sz="3600" b="0" i="1" dirty="0">
                <a:solidFill>
                  <a:schemeClr val="tx1"/>
                </a:solidFill>
              </a:rPr>
              <a:t> </a:t>
            </a:r>
            <a:r>
              <a:rPr lang="en-US" sz="3600" b="0" dirty="0">
                <a:solidFill>
                  <a:schemeClr val="tx1"/>
                </a:solidFill>
              </a:rPr>
              <a:t>(FIFA), and the X-Games. The NFL had the most child viewers, a total of 300,749,000</a:t>
            </a:r>
            <a:r>
              <a:rPr lang="en-US" sz="3600" b="0" dirty="0" smtClean="0">
                <a:solidFill>
                  <a:schemeClr val="tx1"/>
                </a:solidFill>
              </a:rPr>
              <a:t>.</a:t>
            </a:r>
          </a:p>
          <a:p>
            <a:pPr algn="l">
              <a:spcBef>
                <a:spcPct val="0"/>
              </a:spcBef>
            </a:pPr>
            <a:endParaRPr lang="en-US" sz="1600" b="0" dirty="0">
              <a:solidFill>
                <a:schemeClr val="tx1"/>
              </a:solidFill>
            </a:endParaRPr>
          </a:p>
          <a:p>
            <a:pPr algn="l">
              <a:spcBef>
                <a:spcPct val="0"/>
              </a:spcBef>
            </a:pPr>
            <a:r>
              <a:rPr lang="en-US" sz="3600" b="0" dirty="0" smtClean="0">
                <a:solidFill>
                  <a:schemeClr val="tx1"/>
                </a:solidFill>
              </a:rPr>
              <a:t>Food/beverage brands represented the largest category of sponsors (20.3%; N=30), followed by consumer goods sponsorships (16.4%; N=24). The </a:t>
            </a:r>
            <a:r>
              <a:rPr lang="en-US" sz="3600" b="0" dirty="0">
                <a:solidFill>
                  <a:schemeClr val="tx1"/>
                </a:solidFill>
              </a:rPr>
              <a:t>NFL had the most food/beverage sponsors (N=7); the MLB, NASCAR, and WWE each had </a:t>
            </a:r>
            <a:r>
              <a:rPr lang="en-US" sz="3600" b="0" dirty="0" smtClean="0">
                <a:solidFill>
                  <a:schemeClr val="tx1"/>
                </a:solidFill>
              </a:rPr>
              <a:t>4; </a:t>
            </a:r>
            <a:r>
              <a:rPr lang="en-US" sz="3600" b="0" dirty="0">
                <a:solidFill>
                  <a:schemeClr val="tx1"/>
                </a:solidFill>
              </a:rPr>
              <a:t>the NBA and NCAA each had </a:t>
            </a:r>
            <a:r>
              <a:rPr lang="en-US" sz="3600" b="0" dirty="0" smtClean="0">
                <a:solidFill>
                  <a:schemeClr val="tx1"/>
                </a:solidFill>
              </a:rPr>
              <a:t>3; </a:t>
            </a:r>
            <a:r>
              <a:rPr lang="en-US" sz="3600" b="0" dirty="0">
                <a:solidFill>
                  <a:schemeClr val="tx1"/>
                </a:solidFill>
              </a:rPr>
              <a:t>IOC and X-Games each had </a:t>
            </a:r>
            <a:r>
              <a:rPr lang="en-US" sz="3600" b="0" dirty="0" smtClean="0">
                <a:solidFill>
                  <a:schemeClr val="tx1"/>
                </a:solidFill>
              </a:rPr>
              <a:t>2; </a:t>
            </a:r>
            <a:r>
              <a:rPr lang="en-US" sz="3600" b="0" dirty="0">
                <a:solidFill>
                  <a:schemeClr val="tx1"/>
                </a:solidFill>
              </a:rPr>
              <a:t>FIFA had </a:t>
            </a:r>
            <a:r>
              <a:rPr lang="en-US" sz="3600" b="0" dirty="0" smtClean="0">
                <a:solidFill>
                  <a:schemeClr val="tx1"/>
                </a:solidFill>
              </a:rPr>
              <a:t>1; </a:t>
            </a:r>
            <a:r>
              <a:rPr lang="en-US" sz="3600" b="0" dirty="0">
                <a:solidFill>
                  <a:schemeClr val="tx1"/>
                </a:solidFill>
              </a:rPr>
              <a:t>and TNA had </a:t>
            </a:r>
            <a:r>
              <a:rPr lang="en-US" sz="3600" b="0" dirty="0" smtClean="0">
                <a:solidFill>
                  <a:schemeClr val="tx1"/>
                </a:solidFill>
              </a:rPr>
              <a:t>0 sponsors. </a:t>
            </a:r>
            <a:endParaRPr lang="en-US" sz="3600" b="0" dirty="0" smtClean="0">
              <a:solidFill>
                <a:schemeClr val="tx1"/>
              </a:solidFill>
            </a:endParaRPr>
          </a:p>
          <a:p>
            <a:pPr algn="l">
              <a:spcBef>
                <a:spcPct val="0"/>
              </a:spcBef>
            </a:pPr>
            <a:endParaRPr lang="en-US" sz="1600" b="0" dirty="0">
              <a:solidFill>
                <a:schemeClr val="tx1"/>
              </a:solidFill>
            </a:endParaRPr>
          </a:p>
          <a:p>
            <a:pPr algn="l">
              <a:spcBef>
                <a:spcPct val="0"/>
              </a:spcBef>
            </a:pPr>
            <a:r>
              <a:rPr lang="en-US" sz="3600" b="0" dirty="0" smtClean="0">
                <a:solidFill>
                  <a:schemeClr val="tx1"/>
                </a:solidFill>
              </a:rPr>
              <a:t>Nearly three-quarters (72.9%) </a:t>
            </a:r>
            <a:r>
              <a:rPr lang="en-US" sz="3600" b="0" dirty="0">
                <a:solidFill>
                  <a:schemeClr val="tx1"/>
                </a:solidFill>
              </a:rPr>
              <a:t>of </a:t>
            </a:r>
            <a:r>
              <a:rPr lang="en-US" sz="3600" b="0" dirty="0" smtClean="0">
                <a:solidFill>
                  <a:schemeClr val="tx1"/>
                </a:solidFill>
              </a:rPr>
              <a:t>the sponsors’ most heavily marketed products were </a:t>
            </a:r>
            <a:r>
              <a:rPr lang="en-US" sz="3600" b="0" dirty="0">
                <a:solidFill>
                  <a:schemeClr val="tx1"/>
                </a:solidFill>
              </a:rPr>
              <a:t>classified as unhealthy. The MLB, the X-Games, NASCAR, the NFL, and the NBA </a:t>
            </a:r>
            <a:r>
              <a:rPr lang="en-US" sz="3600" b="0" dirty="0" smtClean="0">
                <a:solidFill>
                  <a:schemeClr val="tx1"/>
                </a:solidFill>
              </a:rPr>
              <a:t>were associated with the most unhealthy sponsors.</a:t>
            </a:r>
            <a:endParaRPr lang="en-US" sz="3600" b="0" dirty="0">
              <a:solidFill>
                <a:schemeClr val="tx1"/>
              </a:solidFill>
            </a:endParaRPr>
          </a:p>
          <a:p>
            <a:pPr algn="l">
              <a:spcBef>
                <a:spcPct val="0"/>
              </a:spcBef>
            </a:pPr>
            <a:endParaRPr lang="en-US" sz="1600" b="0" dirty="0" smtClean="0">
              <a:solidFill>
                <a:schemeClr val="tx1"/>
              </a:solidFill>
            </a:endParaRPr>
          </a:p>
          <a:p>
            <a:pPr algn="l">
              <a:spcBef>
                <a:spcPct val="0"/>
              </a:spcBef>
            </a:pPr>
            <a:r>
              <a:rPr lang="en-US" sz="3600" b="0" dirty="0" smtClean="0">
                <a:solidFill>
                  <a:schemeClr val="tx1"/>
                </a:solidFill>
              </a:rPr>
              <a:t>In </a:t>
            </a:r>
            <a:r>
              <a:rPr lang="en-US" sz="3600" b="0" dirty="0">
                <a:solidFill>
                  <a:schemeClr val="tx1"/>
                </a:solidFill>
              </a:rPr>
              <a:t>2009, food and </a:t>
            </a:r>
            <a:r>
              <a:rPr lang="en-US" sz="3600" b="0" dirty="0" smtClean="0">
                <a:solidFill>
                  <a:schemeClr val="tx1"/>
                </a:solidFill>
              </a:rPr>
              <a:t>beverage sponsors collectively </a:t>
            </a:r>
            <a:r>
              <a:rPr lang="en-US" sz="3600" b="0" dirty="0">
                <a:solidFill>
                  <a:schemeClr val="tx1"/>
                </a:solidFill>
              </a:rPr>
              <a:t>spent approximately $929 million </a:t>
            </a:r>
            <a:r>
              <a:rPr lang="en-US" sz="3600" b="0" dirty="0" smtClean="0">
                <a:solidFill>
                  <a:schemeClr val="tx1"/>
                </a:solidFill>
              </a:rPr>
              <a:t>marketing unhealthy products, and $123 </a:t>
            </a:r>
            <a:r>
              <a:rPr lang="en-US" sz="3600" b="0" dirty="0">
                <a:solidFill>
                  <a:schemeClr val="tx1"/>
                </a:solidFill>
              </a:rPr>
              <a:t>million </a:t>
            </a:r>
            <a:r>
              <a:rPr lang="en-US" sz="3600" b="0" dirty="0" smtClean="0">
                <a:solidFill>
                  <a:schemeClr val="tx1"/>
                </a:solidFill>
              </a:rPr>
              <a:t>promoting </a:t>
            </a:r>
            <a:r>
              <a:rPr lang="en-US" sz="3600" b="0" dirty="0">
                <a:solidFill>
                  <a:schemeClr val="tx1"/>
                </a:solidFill>
              </a:rPr>
              <a:t>healthy </a:t>
            </a:r>
            <a:r>
              <a:rPr lang="en-US" sz="3600" b="0" dirty="0" smtClean="0">
                <a:solidFill>
                  <a:schemeClr val="tx1"/>
                </a:solidFill>
              </a:rPr>
              <a:t>products across all age groups and all forms of media. </a:t>
            </a:r>
            <a:r>
              <a:rPr lang="en-US" sz="3600" b="0" dirty="0">
                <a:solidFill>
                  <a:schemeClr val="tx1"/>
                </a:solidFill>
              </a:rPr>
              <a:t>Food and beverage sponsors of the NBA and X Games spent the highest proportion of marketing dollars promoting unhealthy products (93.3% to 92.1%). </a:t>
            </a:r>
          </a:p>
          <a:p>
            <a:pPr algn="l">
              <a:spcBef>
                <a:spcPct val="0"/>
              </a:spcBef>
            </a:pPr>
            <a:endParaRPr lang="en-US" sz="1600" b="0" dirty="0" smtClean="0">
              <a:solidFill>
                <a:schemeClr val="tx1"/>
              </a:solidFill>
            </a:endParaRPr>
          </a:p>
          <a:p>
            <a:pPr algn="l">
              <a:spcBef>
                <a:spcPct val="0"/>
              </a:spcBef>
            </a:pPr>
            <a:r>
              <a:rPr lang="en-US" sz="3600" b="0" dirty="0" smtClean="0">
                <a:solidFill>
                  <a:schemeClr val="tx1"/>
                </a:solidFill>
              </a:rPr>
              <a:t>An index was developed to rank organizations </a:t>
            </a:r>
            <a:r>
              <a:rPr lang="en-US" sz="3600" b="0" dirty="0">
                <a:solidFill>
                  <a:schemeClr val="tx1"/>
                </a:solidFill>
              </a:rPr>
              <a:t>based on nutrition scores and number of youth </a:t>
            </a:r>
            <a:r>
              <a:rPr lang="en-US" sz="3600" b="0" dirty="0" smtClean="0">
                <a:solidFill>
                  <a:schemeClr val="tx1"/>
                </a:solidFill>
              </a:rPr>
              <a:t>viewers. </a:t>
            </a:r>
            <a:r>
              <a:rPr lang="en-US" sz="3600" b="0" dirty="0">
                <a:solidFill>
                  <a:schemeClr val="tx1"/>
                </a:solidFill>
              </a:rPr>
              <a:t>T</a:t>
            </a:r>
            <a:r>
              <a:rPr lang="en-US" sz="3600" b="0" dirty="0" smtClean="0">
                <a:solidFill>
                  <a:schemeClr val="tx1"/>
                </a:solidFill>
              </a:rPr>
              <a:t>he </a:t>
            </a:r>
            <a:r>
              <a:rPr lang="en-US" sz="3600" b="0" dirty="0">
                <a:solidFill>
                  <a:schemeClr val="tx1"/>
                </a:solidFill>
              </a:rPr>
              <a:t>NFL </a:t>
            </a:r>
            <a:r>
              <a:rPr lang="en-US" sz="3600" b="0" dirty="0" smtClean="0">
                <a:solidFill>
                  <a:schemeClr val="tx1"/>
                </a:solidFill>
              </a:rPr>
              <a:t>earned the worst index score (91.0), while FIFA</a:t>
            </a:r>
            <a:r>
              <a:rPr lang="en-US" sz="3600" b="0" dirty="0">
                <a:solidFill>
                  <a:schemeClr val="tx1"/>
                </a:solidFill>
              </a:rPr>
              <a:t>, TNA, and the X-Games were tied for the </a:t>
            </a:r>
            <a:r>
              <a:rPr lang="en-US" sz="3600" b="0" dirty="0" smtClean="0">
                <a:solidFill>
                  <a:schemeClr val="tx1"/>
                </a:solidFill>
              </a:rPr>
              <a:t>lowest score (75.0).</a:t>
            </a:r>
          </a:p>
          <a:p>
            <a:pPr algn="l">
              <a:spcBef>
                <a:spcPct val="0"/>
              </a:spcBef>
            </a:pPr>
            <a:endParaRPr lang="en-US" sz="1600" b="0" dirty="0">
              <a:solidFill>
                <a:schemeClr val="tx1"/>
              </a:solidFill>
            </a:endParaRPr>
          </a:p>
          <a:p>
            <a:pPr algn="l">
              <a:spcBef>
                <a:spcPct val="0"/>
              </a:spcBef>
            </a:pPr>
            <a:r>
              <a:rPr lang="en-US" sz="3600" b="0" dirty="0" smtClean="0">
                <a:solidFill>
                  <a:schemeClr val="tx1"/>
                </a:solidFill>
              </a:rPr>
              <a:t>Joyce Julius Company data revealed that </a:t>
            </a:r>
            <a:r>
              <a:rPr lang="en-US" sz="3600" b="0" dirty="0">
                <a:solidFill>
                  <a:schemeClr val="tx1"/>
                </a:solidFill>
              </a:rPr>
              <a:t>in the 2009 NASCAR season, Coca-Cola, Kraft, Mars, and Unilever brands were mentioned 470 </a:t>
            </a:r>
            <a:r>
              <a:rPr lang="en-US" sz="3600" b="0" dirty="0" smtClean="0">
                <a:solidFill>
                  <a:schemeClr val="tx1"/>
                </a:solidFill>
              </a:rPr>
              <a:t>times and received </a:t>
            </a:r>
            <a:r>
              <a:rPr lang="en-US" sz="3600" b="0" dirty="0">
                <a:solidFill>
                  <a:schemeClr val="tx1"/>
                </a:solidFill>
              </a:rPr>
              <a:t>28.5 hours of televised screen time, for an estimated exposure value of $</a:t>
            </a:r>
            <a:r>
              <a:rPr lang="en-US" sz="3600" b="0" dirty="0" smtClean="0">
                <a:solidFill>
                  <a:schemeClr val="tx1"/>
                </a:solidFill>
              </a:rPr>
              <a:t>286,364,070.</a:t>
            </a:r>
            <a:endParaRPr lang="en-US" sz="3600" b="0" dirty="0">
              <a:solidFill>
                <a:schemeClr val="tx1"/>
              </a:solidFill>
            </a:endParaRPr>
          </a:p>
        </p:txBody>
      </p:sp>
      <p:sp>
        <p:nvSpPr>
          <p:cNvPr id="2388" name="Text Box 340"/>
          <p:cNvSpPr txBox="1">
            <a:spLocks noChangeArrowheads="1"/>
          </p:cNvSpPr>
          <p:nvPr/>
        </p:nvSpPr>
        <p:spPr bwMode="auto">
          <a:xfrm>
            <a:off x="38560375" y="4708525"/>
            <a:ext cx="12353925" cy="15027275"/>
          </a:xfrm>
          <a:prstGeom prst="rect">
            <a:avLst/>
          </a:prstGeom>
          <a:solidFill>
            <a:schemeClr val="bg1"/>
          </a:solidFill>
          <a:ln w="25400">
            <a:solidFill>
              <a:schemeClr val="tx1"/>
            </a:solidFill>
            <a:miter lim="800000"/>
            <a:headEnd/>
            <a:tailEnd/>
          </a:ln>
          <a:effectLst>
            <a:outerShdw dist="107763" dir="13500000" algn="ctr" rotWithShape="0">
              <a:schemeClr val="bg2">
                <a:alpha val="50000"/>
              </a:schemeClr>
            </a:outerShdw>
          </a:effectLst>
        </p:spPr>
        <p:txBody>
          <a:bodyPr wrap="square" tIns="202942" rIns="182880" bIns="202942">
            <a:spAutoFit/>
          </a:bodyPr>
          <a:lstStyle/>
          <a:p>
            <a:pPr algn="l">
              <a:spcBef>
                <a:spcPct val="0"/>
              </a:spcBef>
            </a:pPr>
            <a:r>
              <a:rPr lang="en-US" sz="3600" b="0" dirty="0" smtClean="0">
                <a:solidFill>
                  <a:schemeClr val="tx1"/>
                </a:solidFill>
              </a:rPr>
              <a:t>Results indicated that food/beverage sponsorships are prevalent among major sports organizations, millions of youth are exposed to food brands through televised sporting events, and the products most heavily marketed by sponsors is unhealthy. The organizations </a:t>
            </a:r>
            <a:r>
              <a:rPr lang="en-US" sz="3600" b="0" dirty="0">
                <a:solidFill>
                  <a:schemeClr val="tx1"/>
                </a:solidFill>
              </a:rPr>
              <a:t>with the unhealthiest sponsors </a:t>
            </a:r>
            <a:r>
              <a:rPr lang="en-US" sz="3600" b="0" dirty="0" smtClean="0">
                <a:solidFill>
                  <a:schemeClr val="tx1"/>
                </a:solidFill>
              </a:rPr>
              <a:t>had </a:t>
            </a:r>
            <a:r>
              <a:rPr lang="en-US" sz="3600" b="0" dirty="0">
                <a:solidFill>
                  <a:schemeClr val="tx1"/>
                </a:solidFill>
              </a:rPr>
              <a:t>the largest youth viewership. </a:t>
            </a:r>
          </a:p>
          <a:p>
            <a:pPr algn="l">
              <a:spcBef>
                <a:spcPct val="0"/>
              </a:spcBef>
            </a:pPr>
            <a:endParaRPr lang="en-US" sz="3600" b="0" dirty="0" smtClean="0">
              <a:solidFill>
                <a:schemeClr val="tx1"/>
              </a:solidFill>
            </a:endParaRPr>
          </a:p>
          <a:p>
            <a:pPr algn="l">
              <a:spcBef>
                <a:spcPct val="0"/>
              </a:spcBef>
            </a:pPr>
            <a:r>
              <a:rPr lang="en-US" sz="3600" b="0" dirty="0" smtClean="0">
                <a:solidFill>
                  <a:schemeClr val="tx1"/>
                </a:solidFill>
              </a:rPr>
              <a:t>These results reinforce concerns about the use of sports sponsorship as a food marketing tool. </a:t>
            </a:r>
            <a:r>
              <a:rPr lang="en-US" sz="3600" b="0" dirty="0" smtClean="0">
                <a:solidFill>
                  <a:schemeClr val="tx1"/>
                </a:solidFill>
              </a:rPr>
              <a:t>A </a:t>
            </a:r>
            <a:r>
              <a:rPr lang="en-US" sz="3600" b="0" dirty="0">
                <a:solidFill>
                  <a:schemeClr val="tx1"/>
                </a:solidFill>
              </a:rPr>
              <a:t>report by the Center for Science in the Public Interest </a:t>
            </a:r>
            <a:r>
              <a:rPr lang="en-US" sz="3600" b="0" dirty="0" smtClean="0">
                <a:solidFill>
                  <a:schemeClr val="tx1"/>
                </a:solidFill>
              </a:rPr>
              <a:t>revealed </a:t>
            </a:r>
            <a:r>
              <a:rPr lang="en-US" sz="3600" b="0" dirty="0">
                <a:solidFill>
                  <a:schemeClr val="tx1"/>
                </a:solidFill>
              </a:rPr>
              <a:t>that many of these sports organizations lack adequate </a:t>
            </a:r>
            <a:r>
              <a:rPr lang="en-US" sz="3600" b="0" dirty="0" smtClean="0">
                <a:solidFill>
                  <a:schemeClr val="tx1"/>
                </a:solidFill>
              </a:rPr>
              <a:t>policies to protect children from food marketing.</a:t>
            </a:r>
            <a:r>
              <a:rPr lang="en-US" sz="3600" b="0" baseline="30000" dirty="0" smtClean="0">
                <a:solidFill>
                  <a:schemeClr val="tx1"/>
                </a:solidFill>
              </a:rPr>
              <a:t>8</a:t>
            </a:r>
            <a:r>
              <a:rPr lang="en-US" sz="3600" b="0" dirty="0" smtClean="0">
                <a:solidFill>
                  <a:schemeClr val="tx1"/>
                </a:solidFill>
              </a:rPr>
              <a:t> </a:t>
            </a:r>
            <a:r>
              <a:rPr lang="en-US" sz="3600" b="0" dirty="0" smtClean="0">
                <a:solidFill>
                  <a:schemeClr val="tx1"/>
                </a:solidFill>
              </a:rPr>
              <a:t> </a:t>
            </a:r>
          </a:p>
          <a:p>
            <a:pPr algn="l">
              <a:spcBef>
                <a:spcPct val="0"/>
              </a:spcBef>
            </a:pPr>
            <a:endParaRPr lang="en-US" sz="3600" b="0" dirty="0" smtClean="0">
              <a:solidFill>
                <a:schemeClr val="tx1"/>
              </a:solidFill>
            </a:endParaRPr>
          </a:p>
          <a:p>
            <a:pPr algn="l">
              <a:spcBef>
                <a:spcPct val="0"/>
              </a:spcBef>
            </a:pPr>
            <a:r>
              <a:rPr lang="en-US" sz="3600" b="0" dirty="0" smtClean="0">
                <a:solidFill>
                  <a:schemeClr val="tx1"/>
                </a:solidFill>
              </a:rPr>
              <a:t>One </a:t>
            </a:r>
            <a:r>
              <a:rPr lang="en-US" sz="3600" b="0" dirty="0" smtClean="0">
                <a:solidFill>
                  <a:schemeClr val="tx1"/>
                </a:solidFill>
              </a:rPr>
              <a:t>limitation of our study is that we assessed the nutritional quality and media expenditures for products promoted most heavily in general instead of only assessing products that appeared in advertisements during the sports shows of interest. </a:t>
            </a:r>
            <a:endParaRPr lang="en-US" sz="3600" b="0" dirty="0">
              <a:solidFill>
                <a:schemeClr val="tx1"/>
              </a:solidFill>
            </a:endParaRPr>
          </a:p>
          <a:p>
            <a:pPr algn="l">
              <a:spcBef>
                <a:spcPct val="0"/>
              </a:spcBef>
            </a:pPr>
            <a:endParaRPr lang="en-US" sz="3600" b="0" dirty="0" smtClean="0">
              <a:solidFill>
                <a:schemeClr val="tx1"/>
              </a:solidFill>
            </a:endParaRPr>
          </a:p>
          <a:p>
            <a:pPr algn="l">
              <a:spcBef>
                <a:spcPct val="0"/>
              </a:spcBef>
            </a:pPr>
            <a:r>
              <a:rPr lang="en-US" sz="3600" b="0" dirty="0" smtClean="0">
                <a:solidFill>
                  <a:schemeClr val="tx1"/>
                </a:solidFill>
              </a:rPr>
              <a:t>These results can </a:t>
            </a:r>
            <a:r>
              <a:rPr lang="en-US" sz="3600" b="0" dirty="0">
                <a:solidFill>
                  <a:schemeClr val="tx1"/>
                </a:solidFill>
              </a:rPr>
              <a:t>be used to </a:t>
            </a:r>
            <a:r>
              <a:rPr lang="en-US" sz="3600" b="0" dirty="0" smtClean="0">
                <a:solidFill>
                  <a:schemeClr val="tx1"/>
                </a:solidFill>
              </a:rPr>
              <a:t>guide development of policies to address the use of sports in food marketing.  </a:t>
            </a:r>
            <a:r>
              <a:rPr lang="en-US" sz="3600" b="0" dirty="0" smtClean="0">
                <a:solidFill>
                  <a:schemeClr val="tx1"/>
                </a:solidFill>
              </a:rPr>
              <a:t>Sports organizations should develop health-conscious policies or prohibit sponsorships by unhealthy food/beverage brands.  Food companies’ pledges to reduce marketing to children should include media outlets that reach large numbers of youth, regardless of target population. </a:t>
            </a:r>
            <a:endParaRPr lang="en-US" sz="3600" b="0" dirty="0">
              <a:solidFill>
                <a:schemeClr val="tx1"/>
              </a:solidFill>
            </a:endParaRPr>
          </a:p>
        </p:txBody>
      </p:sp>
      <p:sp>
        <p:nvSpPr>
          <p:cNvPr id="2390" name="Text Box 342"/>
          <p:cNvSpPr txBox="1">
            <a:spLocks noChangeArrowheads="1"/>
          </p:cNvSpPr>
          <p:nvPr/>
        </p:nvSpPr>
        <p:spPr bwMode="auto">
          <a:xfrm>
            <a:off x="38560248" y="20025360"/>
            <a:ext cx="12353544"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defRPr/>
            </a:pPr>
            <a:r>
              <a:rPr lang="en-US" sz="5800" dirty="0">
                <a:solidFill>
                  <a:schemeClr val="accent1"/>
                </a:solidFill>
              </a:rPr>
              <a:t>REFERENCES</a:t>
            </a:r>
          </a:p>
        </p:txBody>
      </p:sp>
      <p:sp>
        <p:nvSpPr>
          <p:cNvPr id="15395" name="Text Box 724"/>
          <p:cNvSpPr txBox="1">
            <a:spLocks noChangeArrowheads="1"/>
          </p:cNvSpPr>
          <p:nvPr/>
        </p:nvSpPr>
        <p:spPr bwMode="auto">
          <a:xfrm>
            <a:off x="28873450" y="19623088"/>
            <a:ext cx="203200" cy="542925"/>
          </a:xfrm>
          <a:prstGeom prst="rect">
            <a:avLst/>
          </a:prstGeom>
          <a:noFill/>
          <a:ln w="28575">
            <a:noFill/>
            <a:miter lim="800000"/>
            <a:headEnd/>
            <a:tailEnd/>
          </a:ln>
        </p:spPr>
        <p:txBody>
          <a:bodyPr wrap="none" lIns="101471" tIns="50735" rIns="101471" bIns="50735">
            <a:spAutoFit/>
          </a:bodyPr>
          <a:lstStyle/>
          <a:p>
            <a:pPr algn="l" defTabSz="1014413">
              <a:spcBef>
                <a:spcPct val="0"/>
              </a:spcBef>
            </a:pPr>
            <a:endParaRPr lang="es-ES" sz="2900" b="0">
              <a:solidFill>
                <a:schemeClr val="tx1"/>
              </a:solidFill>
            </a:endParaRPr>
          </a:p>
        </p:txBody>
      </p:sp>
      <p:sp>
        <p:nvSpPr>
          <p:cNvPr id="2898" name="Text Box 850"/>
          <p:cNvSpPr txBox="1">
            <a:spLocks noChangeArrowheads="1"/>
          </p:cNvSpPr>
          <p:nvPr/>
        </p:nvSpPr>
        <p:spPr bwMode="auto">
          <a:xfrm>
            <a:off x="13240512" y="3428999"/>
            <a:ext cx="11521440" cy="1094335"/>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lnSpc>
                <a:spcPct val="90000"/>
              </a:lnSpc>
              <a:spcBef>
                <a:spcPct val="0"/>
              </a:spcBef>
              <a:defRPr/>
            </a:pPr>
            <a:r>
              <a:rPr lang="en-US" sz="5800" dirty="0">
                <a:solidFill>
                  <a:schemeClr val="accent1"/>
                </a:solidFill>
              </a:rPr>
              <a:t>METHOD</a:t>
            </a:r>
          </a:p>
        </p:txBody>
      </p:sp>
      <p:sp>
        <p:nvSpPr>
          <p:cNvPr id="27691" name="Text Box 1067"/>
          <p:cNvSpPr txBox="1">
            <a:spLocks noChangeArrowheads="1"/>
          </p:cNvSpPr>
          <p:nvPr/>
        </p:nvSpPr>
        <p:spPr bwMode="auto">
          <a:xfrm>
            <a:off x="24990552" y="3429000"/>
            <a:ext cx="13341096" cy="1051560"/>
          </a:xfrm>
          <a:prstGeom prst="rect">
            <a:avLst/>
          </a:prstGeom>
          <a:solidFill>
            <a:srgbClr val="051B52"/>
          </a:solidFill>
          <a:ln>
            <a:headEnd/>
            <a:tailEnd/>
          </a:ln>
        </p:spPr>
        <p:style>
          <a:lnRef idx="0">
            <a:schemeClr val="accent6"/>
          </a:lnRef>
          <a:fillRef idx="3">
            <a:schemeClr val="accent6"/>
          </a:fillRef>
          <a:effectRef idx="3">
            <a:schemeClr val="accent6"/>
          </a:effectRef>
          <a:fontRef idx="minor">
            <a:schemeClr val="lt1"/>
          </a:fontRef>
        </p:style>
        <p:txBody>
          <a:bodyPr lIns="101471" tIns="50735" rIns="101471" bIns="50735"/>
          <a:lstStyle/>
          <a:p>
            <a:pPr defTabSz="1014413">
              <a:spcBef>
                <a:spcPct val="0"/>
              </a:spcBef>
              <a:defRPr/>
            </a:pPr>
            <a:r>
              <a:rPr lang="en-US" sz="5800" dirty="0">
                <a:solidFill>
                  <a:schemeClr val="accent1"/>
                </a:solidFill>
              </a:rPr>
              <a:t>Table 1. Index </a:t>
            </a:r>
            <a:r>
              <a:rPr lang="en-US" sz="5800" dirty="0" smtClean="0">
                <a:solidFill>
                  <a:schemeClr val="accent1"/>
                </a:solidFill>
              </a:rPr>
              <a:t>Ranking Organizations</a:t>
            </a:r>
            <a:endParaRPr lang="en-US" sz="5800" dirty="0">
              <a:solidFill>
                <a:schemeClr val="accent1"/>
              </a:solidFill>
            </a:endParaRPr>
          </a:p>
        </p:txBody>
      </p:sp>
      <p:pic>
        <p:nvPicPr>
          <p:cNvPr id="15402" name="Picture 33" descr="NFL-Logo.jpg"/>
          <p:cNvPicPr>
            <a:picLocks/>
          </p:cNvPicPr>
          <p:nvPr/>
        </p:nvPicPr>
        <p:blipFill>
          <a:blip r:embed="rId4" cstate="print"/>
          <a:srcRect/>
          <a:stretch>
            <a:fillRect/>
          </a:stretch>
        </p:blipFill>
        <p:spPr bwMode="auto">
          <a:xfrm>
            <a:off x="304800" y="228600"/>
            <a:ext cx="2368550" cy="2971800"/>
          </a:xfrm>
          <a:prstGeom prst="rect">
            <a:avLst/>
          </a:prstGeom>
          <a:noFill/>
          <a:ln w="9525">
            <a:noFill/>
            <a:miter lim="800000"/>
            <a:headEnd/>
            <a:tailEnd/>
          </a:ln>
        </p:spPr>
      </p:pic>
      <p:pic>
        <p:nvPicPr>
          <p:cNvPr id="15403" name="Picture 35" descr="Pepsi Logo.jpg"/>
          <p:cNvPicPr>
            <a:picLocks/>
          </p:cNvPicPr>
          <p:nvPr/>
        </p:nvPicPr>
        <p:blipFill>
          <a:blip r:embed="rId5" cstate="print"/>
          <a:srcRect/>
          <a:stretch>
            <a:fillRect/>
          </a:stretch>
        </p:blipFill>
        <p:spPr bwMode="auto">
          <a:xfrm>
            <a:off x="48545750" y="228600"/>
            <a:ext cx="2368550" cy="2971800"/>
          </a:xfrm>
          <a:prstGeom prst="rect">
            <a:avLst/>
          </a:prstGeom>
          <a:noFill/>
          <a:ln w="9525">
            <a:noFill/>
            <a:miter lim="800000"/>
            <a:headEnd/>
            <a:tailEnd/>
          </a:ln>
        </p:spPr>
      </p:pic>
      <p:sp>
        <p:nvSpPr>
          <p:cNvPr id="15404" name="Rectangle 41"/>
          <p:cNvSpPr>
            <a:spLocks noChangeArrowheads="1"/>
          </p:cNvSpPr>
          <p:nvPr/>
        </p:nvSpPr>
        <p:spPr bwMode="auto">
          <a:xfrm>
            <a:off x="24993600" y="16611600"/>
            <a:ext cx="13341350" cy="2586038"/>
          </a:xfrm>
          <a:prstGeom prst="rect">
            <a:avLst/>
          </a:prstGeom>
          <a:noFill/>
          <a:ln w="9525">
            <a:noFill/>
            <a:miter lim="800000"/>
            <a:headEnd/>
            <a:tailEnd/>
          </a:ln>
        </p:spPr>
        <p:txBody>
          <a:bodyPr>
            <a:spAutoFit/>
          </a:bodyPr>
          <a:lstStyle/>
          <a:p>
            <a:pPr algn="l"/>
            <a:r>
              <a:rPr lang="en-US" sz="3600">
                <a:solidFill>
                  <a:schemeClr val="tx1"/>
                </a:solidFill>
              </a:rPr>
              <a:t>*100 = worst nutrition score and highest number of youth viewers; </a:t>
            </a:r>
          </a:p>
          <a:p>
            <a:pPr algn="l"/>
            <a:r>
              <a:rPr lang="en-US" sz="3600">
                <a:solidFill>
                  <a:schemeClr val="tx1"/>
                </a:solidFill>
              </a:rPr>
              <a:t>      0 = best nutrition score and lowest number of youth viewers</a:t>
            </a:r>
          </a:p>
        </p:txBody>
      </p:sp>
      <p:graphicFrame>
        <p:nvGraphicFramePr>
          <p:cNvPr id="15362" name="Object 2"/>
          <p:cNvGraphicFramePr>
            <a:graphicFrameLocks noChangeAspect="1"/>
          </p:cNvGraphicFramePr>
          <p:nvPr/>
        </p:nvGraphicFramePr>
        <p:xfrm>
          <a:off x="24993600" y="4724400"/>
          <a:ext cx="13335000" cy="11684000"/>
        </p:xfrm>
        <a:graphic>
          <a:graphicData uri="http://schemas.openxmlformats.org/presentationml/2006/ole">
            <p:oleObj spid="_x0000_s15362" name="Worksheet" r:id="rId6" imgW="7697274" imgH="6744641" progId="Excel.Sheet.12">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6">
      <a:dk1>
        <a:srgbClr val="000000"/>
      </a:dk1>
      <a:lt1>
        <a:srgbClr val="FFFFFF"/>
      </a:lt1>
      <a:dk2>
        <a:srgbClr val="000000"/>
      </a:dk2>
      <a:lt2>
        <a:srgbClr val="808080"/>
      </a:lt2>
      <a:accent1>
        <a:srgbClr val="A9030F"/>
      </a:accent1>
      <a:accent2>
        <a:srgbClr val="0F04BD"/>
      </a:accent2>
      <a:accent3>
        <a:srgbClr val="FFFFFF"/>
      </a:accent3>
      <a:accent4>
        <a:srgbClr val="000000"/>
      </a:accent4>
      <a:accent5>
        <a:srgbClr val="78AFFF"/>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0033"/>
        </a:solidFill>
        <a:ln w="25400" cap="flat" cmpd="sng" algn="ctr">
          <a:solidFill>
            <a:schemeClr val="tx1"/>
          </a:solidFill>
          <a:prstDash val="solid"/>
          <a:round/>
          <a:headEnd type="none" w="med" len="med"/>
          <a:tailEnd type="none" w="med" len="med"/>
        </a:ln>
        <a:effectLst>
          <a:outerShdw dist="107763" dir="13500000" algn="ctr" rotWithShape="0">
            <a:schemeClr val="bg2">
              <a:alpha val="50000"/>
            </a:schemeClr>
          </a:outerShdw>
        </a:effectLst>
      </a:spPr>
      <a:bodyPr vert="horz" wrap="square" lIns="101471" tIns="50735" rIns="101471" bIns="50735" numCol="1" anchor="t" anchorCtr="0" compatLnSpc="1">
        <a:prstTxWarp prst="textNoShape">
          <a:avLst/>
        </a:prstTxWarp>
        <a:spAutoFit/>
      </a:bodyPr>
      <a:lstStyle>
        <a:defPPr marL="0" marR="0" indent="0" algn="ctr" defTabSz="1014413" rtl="0" eaLnBrk="1" fontAlgn="base" latinLnBrk="0" hangingPunct="1">
          <a:lnSpc>
            <a:spcPct val="100000"/>
          </a:lnSpc>
          <a:spcBef>
            <a:spcPct val="50000"/>
          </a:spcBef>
          <a:spcAft>
            <a:spcPct val="0"/>
          </a:spcAft>
          <a:buClrTx/>
          <a:buSzTx/>
          <a:buFontTx/>
          <a:buNone/>
          <a:tabLst/>
          <a:defRPr kumimoji="0" lang="en-US" sz="96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990033"/>
        </a:solidFill>
        <a:ln w="25400" cap="flat" cmpd="sng" algn="ctr">
          <a:solidFill>
            <a:schemeClr val="tx1"/>
          </a:solidFill>
          <a:prstDash val="solid"/>
          <a:round/>
          <a:headEnd type="none" w="med" len="med"/>
          <a:tailEnd type="none" w="med" len="med"/>
        </a:ln>
        <a:effectLst>
          <a:outerShdw dist="107763" dir="13500000" algn="ctr" rotWithShape="0">
            <a:schemeClr val="bg2">
              <a:alpha val="50000"/>
            </a:schemeClr>
          </a:outerShdw>
        </a:effectLst>
      </a:spPr>
      <a:bodyPr vert="horz" wrap="square" lIns="101471" tIns="50735" rIns="101471" bIns="50735" numCol="1" anchor="t" anchorCtr="0" compatLnSpc="1">
        <a:prstTxWarp prst="textNoShape">
          <a:avLst/>
        </a:prstTxWarp>
        <a:spAutoFit/>
      </a:bodyPr>
      <a:lstStyle>
        <a:defPPr marL="0" marR="0" indent="0" algn="ctr" defTabSz="1014413" rtl="0" eaLnBrk="1" fontAlgn="base" latinLnBrk="0" hangingPunct="1">
          <a:lnSpc>
            <a:spcPct val="100000"/>
          </a:lnSpc>
          <a:spcBef>
            <a:spcPct val="50000"/>
          </a:spcBef>
          <a:spcAft>
            <a:spcPct val="0"/>
          </a:spcAft>
          <a:buClrTx/>
          <a:buSzTx/>
          <a:buFontTx/>
          <a:buNone/>
          <a:tabLst/>
          <a:defRPr kumimoji="0" lang="en-US" sz="9600" b="1"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29789</TotalTime>
  <Words>1171</Words>
  <Application>Microsoft Office PowerPoint</Application>
  <PresentationFormat>Custom</PresentationFormat>
  <Paragraphs>58</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Worksheet</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Kara Sweeney</dc:creator>
  <cp:lastModifiedBy>Marie</cp:lastModifiedBy>
  <cp:revision>836</cp:revision>
  <cp:lastPrinted>2003-05-28T19:29:03Z</cp:lastPrinted>
  <dcterms:created xsi:type="dcterms:W3CDTF">2011-09-26T00:49:44Z</dcterms:created>
  <dcterms:modified xsi:type="dcterms:W3CDTF">2011-10-20T11:20:32Z</dcterms:modified>
</cp:coreProperties>
</file>