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32918400" cy="21945600"/>
  <p:notesSz cx="9144000" cy="6858000"/>
  <p:defaultTextStyle>
    <a:defPPr>
      <a:defRPr lang="en-US"/>
    </a:defPPr>
    <a:lvl1pPr marL="0" algn="l" defTabSz="2686203" rtl="0" eaLnBrk="1" latinLnBrk="0" hangingPunct="1">
      <a:defRPr sz="5100" kern="1200">
        <a:solidFill>
          <a:schemeClr val="tx1"/>
        </a:solidFill>
        <a:latin typeface="+mn-lt"/>
        <a:ea typeface="+mn-ea"/>
        <a:cs typeface="+mn-cs"/>
      </a:defRPr>
    </a:lvl1pPr>
    <a:lvl2pPr marL="1343102" algn="l" defTabSz="2686203" rtl="0" eaLnBrk="1" latinLnBrk="0" hangingPunct="1">
      <a:defRPr sz="5100" kern="1200">
        <a:solidFill>
          <a:schemeClr val="tx1"/>
        </a:solidFill>
        <a:latin typeface="+mn-lt"/>
        <a:ea typeface="+mn-ea"/>
        <a:cs typeface="+mn-cs"/>
      </a:defRPr>
    </a:lvl2pPr>
    <a:lvl3pPr marL="2686203" algn="l" defTabSz="2686203" rtl="0" eaLnBrk="1" latinLnBrk="0" hangingPunct="1">
      <a:defRPr sz="5100" kern="1200">
        <a:solidFill>
          <a:schemeClr val="tx1"/>
        </a:solidFill>
        <a:latin typeface="+mn-lt"/>
        <a:ea typeface="+mn-ea"/>
        <a:cs typeface="+mn-cs"/>
      </a:defRPr>
    </a:lvl3pPr>
    <a:lvl4pPr marL="4029310" algn="l" defTabSz="2686203" rtl="0" eaLnBrk="1" latinLnBrk="0" hangingPunct="1">
      <a:defRPr sz="5100" kern="1200">
        <a:solidFill>
          <a:schemeClr val="tx1"/>
        </a:solidFill>
        <a:latin typeface="+mn-lt"/>
        <a:ea typeface="+mn-ea"/>
        <a:cs typeface="+mn-cs"/>
      </a:defRPr>
    </a:lvl4pPr>
    <a:lvl5pPr marL="5372412" algn="l" defTabSz="2686203" rtl="0" eaLnBrk="1" latinLnBrk="0" hangingPunct="1">
      <a:defRPr sz="5100" kern="1200">
        <a:solidFill>
          <a:schemeClr val="tx1"/>
        </a:solidFill>
        <a:latin typeface="+mn-lt"/>
        <a:ea typeface="+mn-ea"/>
        <a:cs typeface="+mn-cs"/>
      </a:defRPr>
    </a:lvl5pPr>
    <a:lvl6pPr marL="6715514" algn="l" defTabSz="2686203" rtl="0" eaLnBrk="1" latinLnBrk="0" hangingPunct="1">
      <a:defRPr sz="5100" kern="1200">
        <a:solidFill>
          <a:schemeClr val="tx1"/>
        </a:solidFill>
        <a:latin typeface="+mn-lt"/>
        <a:ea typeface="+mn-ea"/>
        <a:cs typeface="+mn-cs"/>
      </a:defRPr>
    </a:lvl6pPr>
    <a:lvl7pPr marL="8058616" algn="l" defTabSz="2686203" rtl="0" eaLnBrk="1" latinLnBrk="0" hangingPunct="1">
      <a:defRPr sz="5100" kern="1200">
        <a:solidFill>
          <a:schemeClr val="tx1"/>
        </a:solidFill>
        <a:latin typeface="+mn-lt"/>
        <a:ea typeface="+mn-ea"/>
        <a:cs typeface="+mn-cs"/>
      </a:defRPr>
    </a:lvl7pPr>
    <a:lvl8pPr marL="9401723" algn="l" defTabSz="2686203" rtl="0" eaLnBrk="1" latinLnBrk="0" hangingPunct="1">
      <a:defRPr sz="5100" kern="1200">
        <a:solidFill>
          <a:schemeClr val="tx1"/>
        </a:solidFill>
        <a:latin typeface="+mn-lt"/>
        <a:ea typeface="+mn-ea"/>
        <a:cs typeface="+mn-cs"/>
      </a:defRPr>
    </a:lvl8pPr>
    <a:lvl9pPr marL="10744824" algn="l" defTabSz="2686203" rtl="0" eaLnBrk="1" latinLnBrk="0" hangingPunct="1">
      <a:defRPr sz="51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4C5"/>
    <a:srgbClr val="FFEDA3"/>
    <a:srgbClr val="6D6D6D"/>
    <a:srgbClr val="919ACA"/>
    <a:srgbClr val="96B3DE"/>
    <a:srgbClr val="009E00"/>
    <a:srgbClr val="EA9804"/>
    <a:srgbClr val="68CFF4"/>
    <a:srgbClr val="7085D2"/>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9593" autoAdjust="0"/>
  </p:normalViewPr>
  <p:slideViewPr>
    <p:cSldViewPr>
      <p:cViewPr>
        <p:scale>
          <a:sx n="50" d="100"/>
          <a:sy n="50" d="100"/>
        </p:scale>
        <p:origin x="2022" y="4164"/>
      </p:cViewPr>
      <p:guideLst>
        <p:guide orient="horz" pos="6912"/>
        <p:guide pos="1036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223A7B4C-6BC3-4979-9841-053E218DC6A1}" type="datetimeFigureOut">
              <a:rPr lang="en-US" smtClean="0"/>
              <a:t>10/24/2011</a:t>
            </a:fld>
            <a:endParaRPr lang="en-US"/>
          </a:p>
        </p:txBody>
      </p:sp>
      <p:sp>
        <p:nvSpPr>
          <p:cNvPr id="4" name="Slide Image Placeholder 3"/>
          <p:cNvSpPr>
            <a:spLocks noGrp="1" noRot="1" noChangeAspect="1"/>
          </p:cNvSpPr>
          <p:nvPr>
            <p:ph type="sldImg" idx="2"/>
          </p:nvPr>
        </p:nvSpPr>
        <p:spPr>
          <a:xfrm>
            <a:off x="2643188" y="514350"/>
            <a:ext cx="3857625"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B013B7E1-F8AE-4AD5-AD6A-8E279F3AF79B}" type="slidenum">
              <a:rPr lang="en-US" smtClean="0"/>
              <a:t>‹#›</a:t>
            </a:fld>
            <a:endParaRPr lang="en-US"/>
          </a:p>
        </p:txBody>
      </p:sp>
    </p:spTree>
    <p:extLst>
      <p:ext uri="{BB962C8B-B14F-4D97-AF65-F5344CB8AC3E}">
        <p14:creationId xmlns:p14="http://schemas.microsoft.com/office/powerpoint/2010/main" val="1037721736"/>
      </p:ext>
    </p:extLst>
  </p:cSld>
  <p:clrMap bg1="lt1" tx1="dk1" bg2="lt2" tx2="dk2" accent1="accent1" accent2="accent2" accent3="accent3" accent4="accent4" accent5="accent5" accent6="accent6" hlink="hlink" folHlink="folHlink"/>
  <p:notesStyle>
    <a:lvl1pPr marL="0" algn="l" defTabSz="653066" rtl="0" eaLnBrk="1" latinLnBrk="0" hangingPunct="1">
      <a:defRPr sz="900" kern="1200">
        <a:solidFill>
          <a:schemeClr val="tx1"/>
        </a:solidFill>
        <a:latin typeface="+mn-lt"/>
        <a:ea typeface="+mn-ea"/>
        <a:cs typeface="+mn-cs"/>
      </a:defRPr>
    </a:lvl1pPr>
    <a:lvl2pPr marL="326533" algn="l" defTabSz="653066" rtl="0" eaLnBrk="1" latinLnBrk="0" hangingPunct="1">
      <a:defRPr sz="900" kern="1200">
        <a:solidFill>
          <a:schemeClr val="tx1"/>
        </a:solidFill>
        <a:latin typeface="+mn-lt"/>
        <a:ea typeface="+mn-ea"/>
        <a:cs typeface="+mn-cs"/>
      </a:defRPr>
    </a:lvl2pPr>
    <a:lvl3pPr marL="653066" algn="l" defTabSz="653066" rtl="0" eaLnBrk="1" latinLnBrk="0" hangingPunct="1">
      <a:defRPr sz="900" kern="1200">
        <a:solidFill>
          <a:schemeClr val="tx1"/>
        </a:solidFill>
        <a:latin typeface="+mn-lt"/>
        <a:ea typeface="+mn-ea"/>
        <a:cs typeface="+mn-cs"/>
      </a:defRPr>
    </a:lvl3pPr>
    <a:lvl4pPr marL="979600" algn="l" defTabSz="653066" rtl="0" eaLnBrk="1" latinLnBrk="0" hangingPunct="1">
      <a:defRPr sz="900" kern="1200">
        <a:solidFill>
          <a:schemeClr val="tx1"/>
        </a:solidFill>
        <a:latin typeface="+mn-lt"/>
        <a:ea typeface="+mn-ea"/>
        <a:cs typeface="+mn-cs"/>
      </a:defRPr>
    </a:lvl4pPr>
    <a:lvl5pPr marL="1306133" algn="l" defTabSz="653066" rtl="0" eaLnBrk="1" latinLnBrk="0" hangingPunct="1">
      <a:defRPr sz="900" kern="1200">
        <a:solidFill>
          <a:schemeClr val="tx1"/>
        </a:solidFill>
        <a:latin typeface="+mn-lt"/>
        <a:ea typeface="+mn-ea"/>
        <a:cs typeface="+mn-cs"/>
      </a:defRPr>
    </a:lvl5pPr>
    <a:lvl6pPr marL="1632666" algn="l" defTabSz="653066" rtl="0" eaLnBrk="1" latinLnBrk="0" hangingPunct="1">
      <a:defRPr sz="900" kern="1200">
        <a:solidFill>
          <a:schemeClr val="tx1"/>
        </a:solidFill>
        <a:latin typeface="+mn-lt"/>
        <a:ea typeface="+mn-ea"/>
        <a:cs typeface="+mn-cs"/>
      </a:defRPr>
    </a:lvl6pPr>
    <a:lvl7pPr marL="1959200" algn="l" defTabSz="653066" rtl="0" eaLnBrk="1" latinLnBrk="0" hangingPunct="1">
      <a:defRPr sz="900" kern="1200">
        <a:solidFill>
          <a:schemeClr val="tx1"/>
        </a:solidFill>
        <a:latin typeface="+mn-lt"/>
        <a:ea typeface="+mn-ea"/>
        <a:cs typeface="+mn-cs"/>
      </a:defRPr>
    </a:lvl7pPr>
    <a:lvl8pPr marL="2285733" algn="l" defTabSz="653066" rtl="0" eaLnBrk="1" latinLnBrk="0" hangingPunct="1">
      <a:defRPr sz="900" kern="1200">
        <a:solidFill>
          <a:schemeClr val="tx1"/>
        </a:solidFill>
        <a:latin typeface="+mn-lt"/>
        <a:ea typeface="+mn-ea"/>
        <a:cs typeface="+mn-cs"/>
      </a:defRPr>
    </a:lvl8pPr>
    <a:lvl9pPr marL="2612266" algn="l" defTabSz="653066"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43188" y="514350"/>
            <a:ext cx="3857625" cy="25717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13B7E1-F8AE-4AD5-AD6A-8E279F3AF79B}" type="slidenum">
              <a:rPr lang="en-US" smtClean="0"/>
              <a:t>1</a:t>
            </a:fld>
            <a:endParaRPr lang="en-US"/>
          </a:p>
        </p:txBody>
      </p:sp>
    </p:spTree>
    <p:extLst>
      <p:ext uri="{BB962C8B-B14F-4D97-AF65-F5344CB8AC3E}">
        <p14:creationId xmlns:p14="http://schemas.microsoft.com/office/powerpoint/2010/main" val="4647164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Rectangle 10"/>
          <p:cNvSpPr/>
          <p:nvPr/>
        </p:nvSpPr>
        <p:spPr>
          <a:xfrm>
            <a:off x="0" y="12374144"/>
            <a:ext cx="32918400" cy="9571456"/>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268684" tIns="134342" rIns="268684" bIns="134342" rtlCol="0" anchor="ctr"/>
          <a:lstStyle/>
          <a:p>
            <a:pPr algn="ctr"/>
            <a:endParaRPr lang="en-US"/>
          </a:p>
        </p:txBody>
      </p:sp>
      <p:sp>
        <p:nvSpPr>
          <p:cNvPr id="12" name="Rectangle 11"/>
          <p:cNvSpPr/>
          <p:nvPr/>
        </p:nvSpPr>
        <p:spPr>
          <a:xfrm>
            <a:off x="0" y="0"/>
            <a:ext cx="32918400" cy="12374144"/>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268684" tIns="134342" rIns="268684" bIns="134342" rtlCol="0" anchor="ctr"/>
          <a:lstStyle/>
          <a:p>
            <a:pPr algn="ctr"/>
            <a:endParaRPr lang="en-US" dirty="0"/>
          </a:p>
        </p:txBody>
      </p:sp>
      <p:sp>
        <p:nvSpPr>
          <p:cNvPr id="13" name="Rectangle 12"/>
          <p:cNvSpPr/>
          <p:nvPr/>
        </p:nvSpPr>
        <p:spPr>
          <a:xfrm>
            <a:off x="0" y="8487396"/>
            <a:ext cx="32918400" cy="73152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268684" tIns="134342" rIns="268684" bIns="134342" rtlCol="0" anchor="ctr"/>
          <a:lstStyle/>
          <a:p>
            <a:pPr algn="ctr"/>
            <a:endParaRPr lang="en-US"/>
          </a:p>
        </p:txBody>
      </p:sp>
      <p:sp>
        <p:nvSpPr>
          <p:cNvPr id="14" name="Oval 13"/>
          <p:cNvSpPr/>
          <p:nvPr/>
        </p:nvSpPr>
        <p:spPr>
          <a:xfrm>
            <a:off x="0" y="5120640"/>
            <a:ext cx="32918400" cy="1633728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268684" tIns="134342" rIns="268684" bIns="134342" rtlCol="0" anchor="ctr"/>
          <a:lstStyle/>
          <a:p>
            <a:pPr algn="ctr"/>
            <a:endParaRPr lang="en-US"/>
          </a:p>
        </p:txBody>
      </p:sp>
      <p:sp>
        <p:nvSpPr>
          <p:cNvPr id="3" name="Subtitle 2"/>
          <p:cNvSpPr>
            <a:spLocks noGrp="1"/>
          </p:cNvSpPr>
          <p:nvPr>
            <p:ph type="subTitle" idx="1"/>
          </p:nvPr>
        </p:nvSpPr>
        <p:spPr>
          <a:xfrm>
            <a:off x="5305662" y="16168147"/>
            <a:ext cx="20293236" cy="2822782"/>
          </a:xfrm>
        </p:spPr>
        <p:txBody>
          <a:bodyPr>
            <a:normAutofit/>
          </a:bodyPr>
          <a:lstStyle>
            <a:lvl1pPr marL="0" indent="0" algn="l">
              <a:buNone/>
              <a:defRPr sz="6500">
                <a:solidFill>
                  <a:schemeClr val="tx2"/>
                </a:solidFill>
              </a:defRPr>
            </a:lvl1pPr>
            <a:lvl2pPr marL="1343423" indent="0" algn="ctr">
              <a:buNone/>
              <a:defRPr>
                <a:solidFill>
                  <a:schemeClr val="tx1">
                    <a:tint val="75000"/>
                  </a:schemeClr>
                </a:solidFill>
              </a:defRPr>
            </a:lvl2pPr>
            <a:lvl3pPr marL="2686846" indent="0" algn="ctr">
              <a:buNone/>
              <a:defRPr>
                <a:solidFill>
                  <a:schemeClr val="tx1">
                    <a:tint val="75000"/>
                  </a:schemeClr>
                </a:solidFill>
              </a:defRPr>
            </a:lvl3pPr>
            <a:lvl4pPr marL="4030270" indent="0" algn="ctr">
              <a:buNone/>
              <a:defRPr>
                <a:solidFill>
                  <a:schemeClr val="tx1">
                    <a:tint val="75000"/>
                  </a:schemeClr>
                </a:solidFill>
              </a:defRPr>
            </a:lvl4pPr>
            <a:lvl5pPr marL="5373693" indent="0" algn="ctr">
              <a:buNone/>
              <a:defRPr>
                <a:solidFill>
                  <a:schemeClr val="tx1">
                    <a:tint val="75000"/>
                  </a:schemeClr>
                </a:solidFill>
              </a:defRPr>
            </a:lvl5pPr>
            <a:lvl6pPr marL="6717116" indent="0" algn="ctr">
              <a:buNone/>
              <a:defRPr>
                <a:solidFill>
                  <a:schemeClr val="tx1">
                    <a:tint val="75000"/>
                  </a:schemeClr>
                </a:solidFill>
              </a:defRPr>
            </a:lvl6pPr>
            <a:lvl7pPr marL="8060538" indent="0" algn="ctr">
              <a:buNone/>
              <a:defRPr>
                <a:solidFill>
                  <a:schemeClr val="tx1">
                    <a:tint val="75000"/>
                  </a:schemeClr>
                </a:solidFill>
              </a:defRPr>
            </a:lvl7pPr>
            <a:lvl8pPr marL="9403962" indent="0" algn="ctr">
              <a:buNone/>
              <a:defRPr>
                <a:solidFill>
                  <a:schemeClr val="tx1">
                    <a:tint val="75000"/>
                  </a:schemeClr>
                </a:solidFill>
              </a:defRPr>
            </a:lvl8pPr>
            <a:lvl9pPr marL="10747385"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252BFCB-D9EA-4017-9236-2BF0B6EBDC28}" type="datetimeFigureOut">
              <a:rPr lang="en-US" smtClean="0"/>
              <a:pPr/>
              <a:t>10/24/2011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6E75C1-34C8-4FB6-918F-231CBA3EAD24}" type="slidenum">
              <a:rPr lang="en-US" smtClean="0"/>
              <a:pPr/>
              <a:t>‹#›</a:t>
            </a:fld>
            <a:endParaRPr lang="en-US"/>
          </a:p>
        </p:txBody>
      </p:sp>
      <p:sp>
        <p:nvSpPr>
          <p:cNvPr id="2" name="Title 1"/>
          <p:cNvSpPr>
            <a:spLocks noGrp="1"/>
          </p:cNvSpPr>
          <p:nvPr>
            <p:ph type="ctrTitle"/>
          </p:nvPr>
        </p:nvSpPr>
        <p:spPr>
          <a:xfrm>
            <a:off x="2943294" y="10023332"/>
            <a:ext cx="25831264" cy="5738134"/>
          </a:xfrm>
          <a:effectLst/>
        </p:spPr>
        <p:txBody>
          <a:bodyPr>
            <a:noAutofit/>
          </a:bodyPr>
          <a:lstStyle>
            <a:lvl1pPr marL="1880792" indent="-1343423" algn="l">
              <a:defRPr sz="15900"/>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252BFCB-D9EA-4017-9236-2BF0B6EBDC28}" type="datetimeFigureOut">
              <a:rPr lang="en-US" smtClean="0"/>
              <a:pPr/>
              <a:t>10/24/2011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6E75C1-34C8-4FB6-918F-231CBA3EAD24}"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4114800" y="2340864"/>
            <a:ext cx="23042880" cy="111191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12374144"/>
            <a:ext cx="32918400" cy="9571456"/>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268684" tIns="134342" rIns="268684" bIns="134342" rtlCol="0" anchor="ctr"/>
          <a:lstStyle/>
          <a:p>
            <a:pPr algn="ctr"/>
            <a:endParaRPr lang="en-US"/>
          </a:p>
        </p:txBody>
      </p:sp>
      <p:sp>
        <p:nvSpPr>
          <p:cNvPr id="8" name="Rectangle 7"/>
          <p:cNvSpPr/>
          <p:nvPr/>
        </p:nvSpPr>
        <p:spPr>
          <a:xfrm>
            <a:off x="0" y="0"/>
            <a:ext cx="32918400" cy="12374144"/>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268684" tIns="134342" rIns="268684" bIns="134342" rtlCol="0" anchor="ctr"/>
          <a:lstStyle/>
          <a:p>
            <a:pPr algn="ctr"/>
            <a:endParaRPr lang="en-US" dirty="0"/>
          </a:p>
        </p:txBody>
      </p:sp>
      <p:sp>
        <p:nvSpPr>
          <p:cNvPr id="9" name="Rectangle 8"/>
          <p:cNvSpPr/>
          <p:nvPr/>
        </p:nvSpPr>
        <p:spPr>
          <a:xfrm>
            <a:off x="0" y="8487396"/>
            <a:ext cx="32918400" cy="73152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268684" tIns="134342" rIns="268684" bIns="134342" rtlCol="0" anchor="ctr"/>
          <a:lstStyle/>
          <a:p>
            <a:pPr algn="ctr"/>
            <a:endParaRPr lang="en-US"/>
          </a:p>
        </p:txBody>
      </p:sp>
      <p:sp>
        <p:nvSpPr>
          <p:cNvPr id="10" name="Oval 9"/>
          <p:cNvSpPr/>
          <p:nvPr/>
        </p:nvSpPr>
        <p:spPr>
          <a:xfrm>
            <a:off x="0" y="5120640"/>
            <a:ext cx="32918400" cy="1633728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268684" tIns="134342" rIns="268684" bIns="134342" rtlCol="0" anchor="ctr"/>
          <a:lstStyle/>
          <a:p>
            <a:pPr algn="ctr"/>
            <a:endParaRPr lang="en-US"/>
          </a:p>
        </p:txBody>
      </p:sp>
      <p:sp>
        <p:nvSpPr>
          <p:cNvPr id="2" name="Title 1"/>
          <p:cNvSpPr>
            <a:spLocks noGrp="1"/>
          </p:cNvSpPr>
          <p:nvPr>
            <p:ph type="title"/>
          </p:nvPr>
        </p:nvSpPr>
        <p:spPr>
          <a:xfrm>
            <a:off x="7319504" y="6952477"/>
            <a:ext cx="21479998" cy="7754708"/>
          </a:xfrm>
          <a:effectLst/>
        </p:spPr>
        <p:txBody>
          <a:bodyPr anchor="b"/>
          <a:lstStyle>
            <a:lvl1pPr algn="r">
              <a:defRPr sz="135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7280778" y="14744036"/>
            <a:ext cx="21493778" cy="2673472"/>
          </a:xfrm>
        </p:spPr>
        <p:txBody>
          <a:bodyPr anchor="t"/>
          <a:lstStyle>
            <a:lvl1pPr marL="0" indent="0" algn="r">
              <a:buNone/>
              <a:defRPr sz="5900">
                <a:solidFill>
                  <a:schemeClr val="tx2"/>
                </a:solidFill>
              </a:defRPr>
            </a:lvl1pPr>
            <a:lvl2pPr marL="1343423" indent="0">
              <a:buNone/>
              <a:defRPr sz="5300">
                <a:solidFill>
                  <a:schemeClr val="tx1">
                    <a:tint val="75000"/>
                  </a:schemeClr>
                </a:solidFill>
              </a:defRPr>
            </a:lvl2pPr>
            <a:lvl3pPr marL="2686846" indent="0">
              <a:buNone/>
              <a:defRPr sz="4700">
                <a:solidFill>
                  <a:schemeClr val="tx1">
                    <a:tint val="75000"/>
                  </a:schemeClr>
                </a:solidFill>
              </a:defRPr>
            </a:lvl3pPr>
            <a:lvl4pPr marL="4030270" indent="0">
              <a:buNone/>
              <a:defRPr sz="4200">
                <a:solidFill>
                  <a:schemeClr val="tx1">
                    <a:tint val="75000"/>
                  </a:schemeClr>
                </a:solidFill>
              </a:defRPr>
            </a:lvl4pPr>
            <a:lvl5pPr marL="5373693" indent="0">
              <a:buNone/>
              <a:defRPr sz="4200">
                <a:solidFill>
                  <a:schemeClr val="tx1">
                    <a:tint val="75000"/>
                  </a:schemeClr>
                </a:solidFill>
              </a:defRPr>
            </a:lvl5pPr>
            <a:lvl6pPr marL="6717116" indent="0">
              <a:buNone/>
              <a:defRPr sz="4200">
                <a:solidFill>
                  <a:schemeClr val="tx1">
                    <a:tint val="75000"/>
                  </a:schemeClr>
                </a:solidFill>
              </a:defRPr>
            </a:lvl6pPr>
            <a:lvl7pPr marL="8060538" indent="0">
              <a:buNone/>
              <a:defRPr sz="4200">
                <a:solidFill>
                  <a:schemeClr val="tx1">
                    <a:tint val="75000"/>
                  </a:schemeClr>
                </a:solidFill>
              </a:defRPr>
            </a:lvl7pPr>
            <a:lvl8pPr marL="9403962" indent="0">
              <a:buNone/>
              <a:defRPr sz="4200">
                <a:solidFill>
                  <a:schemeClr val="tx1">
                    <a:tint val="75000"/>
                  </a:schemeClr>
                </a:solidFill>
              </a:defRPr>
            </a:lvl8pPr>
            <a:lvl9pPr marL="10747385" indent="0">
              <a:buNone/>
              <a:defRPr sz="4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52BFCB-D9EA-4017-9236-2BF0B6EBDC28}" type="datetimeFigureOut">
              <a:rPr lang="en-US" smtClean="0"/>
              <a:pPr/>
              <a:t>10/24/2011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6E75C1-34C8-4FB6-918F-231CBA3EAD24}"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252BFCB-D9EA-4017-9236-2BF0B6EBDC28}" type="datetimeFigureOut">
              <a:rPr lang="en-US" smtClean="0"/>
              <a:pPr/>
              <a:t>10/24/2011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6E75C1-34C8-4FB6-918F-231CBA3EAD24}"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4114797" y="2340862"/>
            <a:ext cx="12048134" cy="111191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16722550" y="2340864"/>
            <a:ext cx="12048134" cy="111191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114802" y="2340865"/>
            <a:ext cx="12048134" cy="2047238"/>
          </a:xfrm>
        </p:spPr>
        <p:txBody>
          <a:bodyPr anchor="b">
            <a:noAutofit/>
          </a:bodyPr>
          <a:lstStyle>
            <a:lvl1pPr marL="0" indent="0" algn="ctr">
              <a:buNone/>
              <a:defRPr lang="en-US" sz="71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1343423" indent="0">
              <a:buNone/>
              <a:defRPr sz="5900" b="1"/>
            </a:lvl2pPr>
            <a:lvl3pPr marL="2686846" indent="0">
              <a:buNone/>
              <a:defRPr sz="5300" b="1"/>
            </a:lvl3pPr>
            <a:lvl4pPr marL="4030270" indent="0">
              <a:buNone/>
              <a:defRPr sz="4700" b="1"/>
            </a:lvl4pPr>
            <a:lvl5pPr marL="5373693" indent="0">
              <a:buNone/>
              <a:defRPr sz="4700" b="1"/>
            </a:lvl5pPr>
            <a:lvl6pPr marL="6717116" indent="0">
              <a:buNone/>
              <a:defRPr sz="4700" b="1"/>
            </a:lvl6pPr>
            <a:lvl7pPr marL="8060538" indent="0">
              <a:buNone/>
              <a:defRPr sz="4700" b="1"/>
            </a:lvl7pPr>
            <a:lvl8pPr marL="9403962" indent="0">
              <a:buNone/>
              <a:defRPr sz="4700" b="1"/>
            </a:lvl8pPr>
            <a:lvl9pPr marL="10747385" indent="0">
              <a:buNone/>
              <a:defRPr sz="4700" b="1"/>
            </a:lvl9pPr>
          </a:lstStyle>
          <a:p>
            <a:pPr lvl="0"/>
            <a:r>
              <a:rPr lang="en-US" smtClean="0"/>
              <a:t>Click to edit Master text styles</a:t>
            </a:r>
          </a:p>
        </p:txBody>
      </p:sp>
      <p:sp>
        <p:nvSpPr>
          <p:cNvPr id="4" name="Content Placeholder 3"/>
          <p:cNvSpPr>
            <a:spLocks noGrp="1"/>
          </p:cNvSpPr>
          <p:nvPr>
            <p:ph sz="half" idx="2"/>
          </p:nvPr>
        </p:nvSpPr>
        <p:spPr>
          <a:xfrm>
            <a:off x="4163210" y="4481046"/>
            <a:ext cx="12048134" cy="8778240"/>
          </a:xfrm>
        </p:spPr>
        <p:txBody>
          <a:bodyPr>
            <a:normAutofit/>
          </a:bodyPr>
          <a:lstStyle>
            <a:lvl1pPr>
              <a:defRPr sz="5300"/>
            </a:lvl1pPr>
            <a:lvl2pPr>
              <a:defRPr sz="5300"/>
            </a:lvl2pPr>
            <a:lvl3pPr>
              <a:defRPr sz="4700"/>
            </a:lvl3pPr>
            <a:lvl4pPr>
              <a:defRPr sz="4700"/>
            </a:lvl4pPr>
            <a:lvl5pPr>
              <a:defRPr sz="4700"/>
            </a:lvl5pPr>
            <a:lvl6pPr>
              <a:defRPr sz="4700"/>
            </a:lvl6pPr>
            <a:lvl7pPr>
              <a:defRPr sz="4700"/>
            </a:lvl7pPr>
            <a:lvl8pPr>
              <a:defRPr sz="4700"/>
            </a:lvl8pPr>
            <a:lvl9pPr>
              <a:defRPr sz="4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16730290" y="2340865"/>
            <a:ext cx="12048134" cy="2047238"/>
          </a:xfrm>
        </p:spPr>
        <p:txBody>
          <a:bodyPr anchor="b">
            <a:noAutofit/>
          </a:bodyPr>
          <a:lstStyle>
            <a:lvl1pPr marL="0" indent="0" algn="ctr">
              <a:buNone/>
              <a:defRPr lang="en-US" sz="71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1343423" indent="0">
              <a:buNone/>
              <a:defRPr sz="5900" b="1"/>
            </a:lvl2pPr>
            <a:lvl3pPr marL="2686846" indent="0">
              <a:buNone/>
              <a:defRPr sz="5300" b="1"/>
            </a:lvl3pPr>
            <a:lvl4pPr marL="4030270" indent="0">
              <a:buNone/>
              <a:defRPr sz="4700" b="1"/>
            </a:lvl4pPr>
            <a:lvl5pPr marL="5373693" indent="0">
              <a:buNone/>
              <a:defRPr sz="4700" b="1"/>
            </a:lvl5pPr>
            <a:lvl6pPr marL="6717116" indent="0">
              <a:buNone/>
              <a:defRPr sz="4700" b="1"/>
            </a:lvl6pPr>
            <a:lvl7pPr marL="8060538" indent="0">
              <a:buNone/>
              <a:defRPr sz="4700" b="1"/>
            </a:lvl7pPr>
            <a:lvl8pPr marL="9403962" indent="0">
              <a:buNone/>
              <a:defRPr sz="4700" b="1"/>
            </a:lvl8pPr>
            <a:lvl9pPr marL="10747385" indent="0">
              <a:buNone/>
              <a:defRPr sz="4700" b="1"/>
            </a:lvl9pPr>
          </a:lstStyle>
          <a:p>
            <a:pPr marL="0" lvl="0" indent="0" algn="ctr" defTabSz="2686846" rtl="0" eaLnBrk="1" latinLnBrk="0" hangingPunct="1">
              <a:spcBef>
                <a:spcPct val="20000"/>
              </a:spcBef>
              <a:spcAft>
                <a:spcPts val="882"/>
              </a:spcAft>
              <a:buClr>
                <a:schemeClr val="accent6">
                  <a:lumMod val="75000"/>
                </a:schemeClr>
              </a:buClr>
              <a:buSzPct val="130000"/>
              <a:buFont typeface="Georgia" pitchFamily="18" charset="0"/>
              <a:buNone/>
            </a:pPr>
            <a:r>
              <a:rPr lang="en-US" smtClean="0"/>
              <a:t>Click to edit Master text styles</a:t>
            </a:r>
          </a:p>
        </p:txBody>
      </p:sp>
      <p:sp>
        <p:nvSpPr>
          <p:cNvPr id="6" name="Content Placeholder 5"/>
          <p:cNvSpPr>
            <a:spLocks noGrp="1"/>
          </p:cNvSpPr>
          <p:nvPr>
            <p:ph sz="quarter" idx="4"/>
          </p:nvPr>
        </p:nvSpPr>
        <p:spPr>
          <a:xfrm>
            <a:off x="16722092" y="4476902"/>
            <a:ext cx="12048134" cy="8778240"/>
          </a:xfrm>
        </p:spPr>
        <p:txBody>
          <a:bodyPr>
            <a:normAutofit/>
          </a:bodyPr>
          <a:lstStyle>
            <a:lvl1pPr>
              <a:defRPr sz="5300"/>
            </a:lvl1pPr>
            <a:lvl2pPr>
              <a:defRPr sz="5300"/>
            </a:lvl2pPr>
            <a:lvl3pPr>
              <a:defRPr sz="4700"/>
            </a:lvl3pPr>
            <a:lvl4pPr>
              <a:defRPr sz="4700"/>
            </a:lvl4pPr>
            <a:lvl5pPr>
              <a:defRPr sz="4700"/>
            </a:lvl5pPr>
            <a:lvl6pPr>
              <a:defRPr sz="4700"/>
            </a:lvl6pPr>
            <a:lvl7pPr>
              <a:defRPr sz="4700"/>
            </a:lvl7pPr>
            <a:lvl8pPr>
              <a:defRPr sz="4700"/>
            </a:lvl8pPr>
            <a:lvl9pPr>
              <a:defRPr sz="4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252BFCB-D9EA-4017-9236-2BF0B6EBDC28}" type="datetimeFigureOut">
              <a:rPr lang="en-US" smtClean="0"/>
              <a:pPr/>
              <a:t>10/24/2011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6E75C1-34C8-4FB6-918F-231CBA3EAD24}" type="slidenum">
              <a:rPr lang="en-US" smtClean="0"/>
              <a:pPr/>
              <a:t>‹#›</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252BFCB-D9EA-4017-9236-2BF0B6EBDC28}" type="datetimeFigureOut">
              <a:rPr lang="en-US" smtClean="0"/>
              <a:pPr/>
              <a:t>10/24/2011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6E75C1-34C8-4FB6-918F-231CBA3EAD24}"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52BFCB-D9EA-4017-9236-2BF0B6EBDC28}" type="datetimeFigureOut">
              <a:rPr lang="en-US" smtClean="0"/>
              <a:pPr/>
              <a:t>10/24/2011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6E75C1-34C8-4FB6-918F-231CBA3EAD24}"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0743" y="7071363"/>
            <a:ext cx="13089906" cy="4027178"/>
          </a:xfrm>
          <a:effectLst/>
        </p:spPr>
        <p:txBody>
          <a:bodyPr anchor="b">
            <a:noAutofit/>
          </a:bodyPr>
          <a:lstStyle>
            <a:lvl1pPr marL="671711" indent="-671711" algn="l">
              <a:defRPr sz="8200" b="1">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16536655" y="2340864"/>
            <a:ext cx="14461506" cy="15663136"/>
          </a:xfrm>
        </p:spPr>
        <p:txBody>
          <a:bodyPr anchor="ctr"/>
          <a:lstStyle>
            <a:lvl1pPr>
              <a:defRPr sz="6500"/>
            </a:lvl1pPr>
            <a:lvl2pPr>
              <a:defRPr sz="5900"/>
            </a:lvl2pPr>
            <a:lvl3pPr>
              <a:defRPr sz="5300"/>
            </a:lvl3pPr>
            <a:lvl4pPr>
              <a:defRPr sz="4700"/>
            </a:lvl4pPr>
            <a:lvl5pPr>
              <a:defRPr sz="4200"/>
            </a:lvl5pPr>
            <a:lvl6pPr>
              <a:defRPr sz="5900"/>
            </a:lvl6pPr>
            <a:lvl7pPr>
              <a:defRPr sz="5900"/>
            </a:lvl7pPr>
            <a:lvl8pPr>
              <a:defRPr sz="5900"/>
            </a:lvl8pPr>
            <a:lvl9pPr>
              <a:defRPr sz="5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872754" y="11192968"/>
            <a:ext cx="12199176" cy="6846458"/>
          </a:xfrm>
        </p:spPr>
        <p:txBody>
          <a:bodyPr/>
          <a:lstStyle>
            <a:lvl1pPr marL="0" indent="0">
              <a:buNone/>
              <a:defRPr sz="4200"/>
            </a:lvl1pPr>
            <a:lvl2pPr marL="1343423" indent="0">
              <a:buNone/>
              <a:defRPr sz="3500"/>
            </a:lvl2pPr>
            <a:lvl3pPr marL="2686846" indent="0">
              <a:buNone/>
              <a:defRPr sz="2900"/>
            </a:lvl3pPr>
            <a:lvl4pPr marL="4030270" indent="0">
              <a:buNone/>
              <a:defRPr sz="2700"/>
            </a:lvl4pPr>
            <a:lvl5pPr marL="5373693" indent="0">
              <a:buNone/>
              <a:defRPr sz="2700"/>
            </a:lvl5pPr>
            <a:lvl6pPr marL="6717116" indent="0">
              <a:buNone/>
              <a:defRPr sz="2700"/>
            </a:lvl6pPr>
            <a:lvl7pPr marL="8060538" indent="0">
              <a:buNone/>
              <a:defRPr sz="2700"/>
            </a:lvl7pPr>
            <a:lvl8pPr marL="9403962" indent="0">
              <a:buNone/>
              <a:defRPr sz="2700"/>
            </a:lvl8pPr>
            <a:lvl9pPr marL="10747385" indent="0">
              <a:buNone/>
              <a:defRPr sz="2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52BFCB-D9EA-4017-9236-2BF0B6EBDC28}" type="datetimeFigureOut">
              <a:rPr lang="en-US" smtClean="0"/>
              <a:pPr/>
              <a:t>10/24/2011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6E75C1-34C8-4FB6-918F-231CBA3EAD24}"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12374144"/>
            <a:ext cx="32918400" cy="9571456"/>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268684" tIns="134342" rIns="268684" bIns="134342" rtlCol="0" anchor="ctr"/>
          <a:lstStyle/>
          <a:p>
            <a:pPr algn="ctr"/>
            <a:endParaRPr lang="en-US"/>
          </a:p>
        </p:txBody>
      </p:sp>
      <p:sp>
        <p:nvSpPr>
          <p:cNvPr id="9" name="Rectangle 8"/>
          <p:cNvSpPr/>
          <p:nvPr/>
        </p:nvSpPr>
        <p:spPr>
          <a:xfrm>
            <a:off x="0" y="0"/>
            <a:ext cx="32918400" cy="12374144"/>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268684" tIns="134342" rIns="268684" bIns="134342" rtlCol="0" anchor="ctr"/>
          <a:lstStyle/>
          <a:p>
            <a:pPr algn="ctr"/>
            <a:endParaRPr lang="en-US" dirty="0"/>
          </a:p>
        </p:txBody>
      </p:sp>
      <p:sp>
        <p:nvSpPr>
          <p:cNvPr id="10" name="Rectangle 9"/>
          <p:cNvSpPr/>
          <p:nvPr/>
        </p:nvSpPr>
        <p:spPr>
          <a:xfrm>
            <a:off x="0" y="8487396"/>
            <a:ext cx="32918400" cy="73152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268684" tIns="134342" rIns="268684" bIns="134342" rtlCol="0" anchor="ctr"/>
          <a:lstStyle/>
          <a:p>
            <a:pPr algn="ctr"/>
            <a:endParaRPr lang="en-US"/>
          </a:p>
        </p:txBody>
      </p:sp>
      <p:sp>
        <p:nvSpPr>
          <p:cNvPr id="11" name="Oval 10"/>
          <p:cNvSpPr/>
          <p:nvPr/>
        </p:nvSpPr>
        <p:spPr>
          <a:xfrm>
            <a:off x="0" y="5120640"/>
            <a:ext cx="32918400" cy="1633728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268684" tIns="134342" rIns="268684" bIns="134342" rtlCol="0" anchor="ctr"/>
          <a:lstStyle/>
          <a:p>
            <a:pPr algn="ctr"/>
            <a:endParaRPr lang="en-US"/>
          </a:p>
        </p:txBody>
      </p:sp>
      <p:sp>
        <p:nvSpPr>
          <p:cNvPr id="3" name="Picture Placeholder 2"/>
          <p:cNvSpPr>
            <a:spLocks noGrp="1"/>
          </p:cNvSpPr>
          <p:nvPr>
            <p:ph type="pic" idx="1"/>
          </p:nvPr>
        </p:nvSpPr>
        <p:spPr>
          <a:xfrm>
            <a:off x="16110630" y="3657601"/>
            <a:ext cx="14813280" cy="10008980"/>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5900"/>
            </a:lvl1pPr>
            <a:lvl2pPr marL="1343423" indent="0">
              <a:buNone/>
              <a:defRPr sz="8200"/>
            </a:lvl2pPr>
            <a:lvl3pPr marL="2686846" indent="0">
              <a:buNone/>
              <a:defRPr sz="7100"/>
            </a:lvl3pPr>
            <a:lvl4pPr marL="4030270" indent="0">
              <a:buNone/>
              <a:defRPr sz="5900"/>
            </a:lvl4pPr>
            <a:lvl5pPr marL="5373693" indent="0">
              <a:buNone/>
              <a:defRPr sz="5900"/>
            </a:lvl5pPr>
            <a:lvl6pPr marL="6717116" indent="0">
              <a:buNone/>
              <a:defRPr sz="5900"/>
            </a:lvl6pPr>
            <a:lvl7pPr marL="8060538" indent="0">
              <a:buNone/>
              <a:defRPr sz="5900"/>
            </a:lvl7pPr>
            <a:lvl8pPr marL="9403962" indent="0">
              <a:buNone/>
              <a:defRPr sz="5900"/>
            </a:lvl8pPr>
            <a:lvl9pPr marL="10747385" indent="0">
              <a:buNone/>
              <a:defRPr sz="5900"/>
            </a:lvl9pPr>
          </a:lstStyle>
          <a:p>
            <a:r>
              <a:rPr lang="en-US" smtClean="0"/>
              <a:t>Click icon to add picture</a:t>
            </a:r>
            <a:endParaRPr lang="en-US" dirty="0"/>
          </a:p>
        </p:txBody>
      </p:sp>
      <p:sp>
        <p:nvSpPr>
          <p:cNvPr id="4" name="Text Placeholder 3"/>
          <p:cNvSpPr>
            <a:spLocks noGrp="1"/>
          </p:cNvSpPr>
          <p:nvPr>
            <p:ph type="body" sz="half" idx="2"/>
          </p:nvPr>
        </p:nvSpPr>
        <p:spPr>
          <a:xfrm>
            <a:off x="3160396" y="3233555"/>
            <a:ext cx="13298810" cy="6921664"/>
          </a:xfrm>
        </p:spPr>
        <p:txBody>
          <a:bodyPr anchor="b"/>
          <a:lstStyle>
            <a:lvl1pPr marL="537369" indent="-537369">
              <a:buFont typeface="Georgia" pitchFamily="18" charset="0"/>
              <a:buChar char="*"/>
              <a:defRPr sz="4700"/>
            </a:lvl1pPr>
            <a:lvl2pPr marL="1343423" indent="0">
              <a:buNone/>
              <a:defRPr sz="3500"/>
            </a:lvl2pPr>
            <a:lvl3pPr marL="2686846" indent="0">
              <a:buNone/>
              <a:defRPr sz="2900"/>
            </a:lvl3pPr>
            <a:lvl4pPr marL="4030270" indent="0">
              <a:buNone/>
              <a:defRPr sz="2700"/>
            </a:lvl4pPr>
            <a:lvl5pPr marL="5373693" indent="0">
              <a:buNone/>
              <a:defRPr sz="2700"/>
            </a:lvl5pPr>
            <a:lvl6pPr marL="6717116" indent="0">
              <a:buNone/>
              <a:defRPr sz="2700"/>
            </a:lvl6pPr>
            <a:lvl7pPr marL="8060538" indent="0">
              <a:buNone/>
              <a:defRPr sz="2700"/>
            </a:lvl7pPr>
            <a:lvl8pPr marL="9403962" indent="0">
              <a:buNone/>
              <a:defRPr sz="2700"/>
            </a:lvl8pPr>
            <a:lvl9pPr marL="10747385" indent="0">
              <a:buNone/>
              <a:defRPr sz="2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52BFCB-D9EA-4017-9236-2BF0B6EBDC28}" type="datetimeFigureOut">
              <a:rPr lang="en-US" smtClean="0"/>
              <a:pPr/>
              <a:t>10/24/2011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6E75C1-34C8-4FB6-918F-231CBA3EAD24}" type="slidenum">
              <a:rPr lang="en-US" smtClean="0"/>
              <a:pPr/>
              <a:t>‹#›</a:t>
            </a:fld>
            <a:endParaRPr lang="en-US"/>
          </a:p>
        </p:txBody>
      </p:sp>
      <p:sp>
        <p:nvSpPr>
          <p:cNvPr id="2" name="Title 1"/>
          <p:cNvSpPr>
            <a:spLocks noGrp="1"/>
          </p:cNvSpPr>
          <p:nvPr>
            <p:ph type="title"/>
          </p:nvPr>
        </p:nvSpPr>
        <p:spPr>
          <a:xfrm>
            <a:off x="2618166" y="14286148"/>
            <a:ext cx="22980736" cy="3657600"/>
          </a:xfrm>
        </p:spPr>
        <p:txBody>
          <a:bodyPr anchor="b">
            <a:noAutofit/>
          </a:bodyPr>
          <a:lstStyle>
            <a:lvl1pPr algn="l">
              <a:defRPr sz="13500" b="1"/>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6858000" y="2340862"/>
            <a:ext cx="23042880" cy="1111910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52BFCB-D9EA-4017-9236-2BF0B6EBDC28}" type="datetimeFigureOut">
              <a:rPr lang="en-US" smtClean="0"/>
              <a:pPr/>
              <a:t>10/24/2011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6E75C1-34C8-4FB6-918F-231CBA3EAD24}"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153528" y="1204856"/>
            <a:ext cx="7406640" cy="16762686"/>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11966809" y="2340862"/>
            <a:ext cx="17385434" cy="1566313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52BFCB-D9EA-4017-9236-2BF0B6EBDC28}" type="datetimeFigureOut">
              <a:rPr lang="en-US" smtClean="0"/>
              <a:pPr/>
              <a:t>10/24/2011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6E75C1-34C8-4FB6-918F-231CBA3EAD24}" type="slidenum">
              <a:rPr lang="en-US" smtClean="0"/>
              <a:pPr/>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40000"/>
                <a:lumOff val="60000"/>
              </a:schemeClr>
            </a:gs>
            <a:gs pos="60000">
              <a:schemeClr val="bg2">
                <a:tint val="95000"/>
                <a:shade val="100000"/>
                <a:satMod val="130000"/>
                <a:lumMod val="130000"/>
              </a:schemeClr>
            </a:gs>
            <a:gs pos="100000">
              <a:schemeClr val="accent1">
                <a:lumMod val="75000"/>
              </a:schemeClr>
            </a:gs>
          </a:gsLst>
          <a:path path="circle">
            <a:fillToRect l="20000" t="10000" r="20000" b="60000"/>
          </a:path>
          <a:tileRect/>
        </a:gradFill>
        <a:effectLst/>
      </p:bgPr>
    </p:bg>
    <p:spTree>
      <p:nvGrpSpPr>
        <p:cNvPr id="1" name=""/>
        <p:cNvGrpSpPr/>
        <p:nvPr/>
      </p:nvGrpSpPr>
      <p:grpSpPr>
        <a:xfrm>
          <a:off x="0" y="0"/>
          <a:ext cx="0" cy="0"/>
          <a:chOff x="0" y="0"/>
          <a:chExt cx="0" cy="0"/>
        </a:xfrm>
      </p:grpSpPr>
      <p:sp>
        <p:nvSpPr>
          <p:cNvPr id="7" name="Rectangle 6"/>
          <p:cNvSpPr/>
          <p:nvPr/>
        </p:nvSpPr>
        <p:spPr>
          <a:xfrm>
            <a:off x="0" y="16337280"/>
            <a:ext cx="32918400" cy="560832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268684" tIns="134342" rIns="268684" bIns="134342" rtlCol="0" anchor="ctr"/>
          <a:lstStyle/>
          <a:p>
            <a:pPr algn="ctr"/>
            <a:endParaRPr lang="en-US"/>
          </a:p>
        </p:txBody>
      </p:sp>
      <p:sp>
        <p:nvSpPr>
          <p:cNvPr id="8" name="Rectangle 7"/>
          <p:cNvSpPr/>
          <p:nvPr/>
        </p:nvSpPr>
        <p:spPr>
          <a:xfrm>
            <a:off x="0" y="0"/>
            <a:ext cx="32918400" cy="1633728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268684" tIns="134342" rIns="268684" bIns="134342" rtlCol="0" anchor="ctr"/>
          <a:lstStyle/>
          <a:p>
            <a:pPr algn="ctr"/>
            <a:endParaRPr lang="en-US" dirty="0"/>
          </a:p>
        </p:txBody>
      </p:sp>
      <p:sp>
        <p:nvSpPr>
          <p:cNvPr id="9" name="Rectangle 8"/>
          <p:cNvSpPr/>
          <p:nvPr/>
        </p:nvSpPr>
        <p:spPr>
          <a:xfrm>
            <a:off x="0" y="12058574"/>
            <a:ext cx="32918400" cy="73152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268684" tIns="134342" rIns="268684" bIns="134342" rtlCol="0" anchor="ctr"/>
          <a:lstStyle/>
          <a:p>
            <a:pPr algn="ctr"/>
            <a:endParaRPr lang="en-US"/>
          </a:p>
        </p:txBody>
      </p:sp>
      <p:sp>
        <p:nvSpPr>
          <p:cNvPr id="10" name="Oval 9"/>
          <p:cNvSpPr/>
          <p:nvPr/>
        </p:nvSpPr>
        <p:spPr>
          <a:xfrm>
            <a:off x="0" y="5120640"/>
            <a:ext cx="32918400" cy="1633728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268684" tIns="134342" rIns="268684" bIns="134342" rtlCol="0" anchor="ctr"/>
          <a:lstStyle/>
          <a:p>
            <a:pPr algn="ctr"/>
            <a:endParaRPr lang="en-US"/>
          </a:p>
        </p:txBody>
      </p:sp>
      <p:sp>
        <p:nvSpPr>
          <p:cNvPr id="2" name="Title Placeholder 1"/>
          <p:cNvSpPr>
            <a:spLocks noGrp="1"/>
          </p:cNvSpPr>
          <p:nvPr>
            <p:ph type="title"/>
          </p:nvPr>
        </p:nvSpPr>
        <p:spPr>
          <a:xfrm>
            <a:off x="6455843" y="13990938"/>
            <a:ext cx="23445040" cy="3657600"/>
          </a:xfrm>
          <a:prstGeom prst="rect">
            <a:avLst/>
          </a:prstGeom>
          <a:effectLst/>
        </p:spPr>
        <p:txBody>
          <a:bodyPr vert="horz" lIns="268684" tIns="134342" rIns="268684" bIns="134342"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114800" y="2343232"/>
            <a:ext cx="23042880" cy="11119104"/>
          </a:xfrm>
          <a:prstGeom prst="rect">
            <a:avLst/>
          </a:prstGeom>
        </p:spPr>
        <p:txBody>
          <a:bodyPr vert="horz" lIns="268684" tIns="134342" rIns="268684" bIns="13434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2219920" y="19751042"/>
            <a:ext cx="9052560" cy="1168400"/>
          </a:xfrm>
          <a:prstGeom prst="rect">
            <a:avLst/>
          </a:prstGeom>
        </p:spPr>
        <p:txBody>
          <a:bodyPr vert="horz" lIns="268684" tIns="134342" rIns="268684" bIns="134342" rtlCol="0" anchor="ctr"/>
          <a:lstStyle>
            <a:lvl1pPr algn="r">
              <a:defRPr sz="3200" b="1">
                <a:solidFill>
                  <a:schemeClr val="tx1">
                    <a:lumMod val="50000"/>
                    <a:lumOff val="50000"/>
                  </a:schemeClr>
                </a:solidFill>
              </a:defRPr>
            </a:lvl1pPr>
          </a:lstStyle>
          <a:p>
            <a:fld id="{5252BFCB-D9EA-4017-9236-2BF0B6EBDC28}" type="datetimeFigureOut">
              <a:rPr lang="en-US" smtClean="0"/>
              <a:pPr/>
              <a:t>10/24/2011</a:t>
            </a:fld>
            <a:endParaRPr lang="en-US"/>
          </a:p>
        </p:txBody>
      </p:sp>
      <p:sp>
        <p:nvSpPr>
          <p:cNvPr id="5" name="Footer Placeholder 4"/>
          <p:cNvSpPr>
            <a:spLocks noGrp="1"/>
          </p:cNvSpPr>
          <p:nvPr>
            <p:ph type="ftr" sz="quarter" idx="3"/>
          </p:nvPr>
        </p:nvSpPr>
        <p:spPr>
          <a:xfrm>
            <a:off x="1645919" y="19751042"/>
            <a:ext cx="12070084" cy="1168400"/>
          </a:xfrm>
          <a:prstGeom prst="rect">
            <a:avLst/>
          </a:prstGeom>
        </p:spPr>
        <p:txBody>
          <a:bodyPr vert="horz" lIns="268684" tIns="134342" rIns="268684" bIns="134342" rtlCol="0" anchor="ctr"/>
          <a:lstStyle>
            <a:lvl1pPr algn="l">
              <a:defRPr sz="32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3716000" y="19751042"/>
            <a:ext cx="6583680" cy="1168400"/>
          </a:xfrm>
          <a:prstGeom prst="rect">
            <a:avLst/>
          </a:prstGeom>
        </p:spPr>
        <p:txBody>
          <a:bodyPr vert="horz" lIns="268684" tIns="134342" rIns="268684" bIns="134342" rtlCol="0" anchor="ctr"/>
          <a:lstStyle>
            <a:lvl1pPr algn="ctr">
              <a:defRPr sz="3500" b="1">
                <a:solidFill>
                  <a:schemeClr val="tx1">
                    <a:lumMod val="50000"/>
                    <a:lumOff val="50000"/>
                  </a:schemeClr>
                </a:solidFill>
              </a:defRPr>
            </a:lvl1pPr>
          </a:lstStyle>
          <a:p>
            <a:fld id="{AA6E75C1-34C8-4FB6-918F-231CBA3EAD2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940397" indent="-940397" algn="r" defTabSz="2686846" rtl="0" eaLnBrk="1" latinLnBrk="0" hangingPunct="1">
        <a:spcBef>
          <a:spcPct val="0"/>
        </a:spcBef>
        <a:buClr>
          <a:schemeClr val="accent6">
            <a:lumMod val="75000"/>
          </a:schemeClr>
        </a:buClr>
        <a:buSzPct val="128000"/>
        <a:buFont typeface="Georgia" pitchFamily="18" charset="0"/>
        <a:buChar char="*"/>
        <a:defRPr sz="135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671711" indent="-537369" algn="l" defTabSz="2686846" rtl="0" eaLnBrk="1" latinLnBrk="0" hangingPunct="1">
        <a:spcBef>
          <a:spcPct val="20000"/>
        </a:spcBef>
        <a:spcAft>
          <a:spcPts val="882"/>
        </a:spcAft>
        <a:buClr>
          <a:schemeClr val="accent6">
            <a:lumMod val="75000"/>
          </a:schemeClr>
        </a:buClr>
        <a:buSzPct val="130000"/>
        <a:buFont typeface="Georgia" pitchFamily="18" charset="0"/>
        <a:buChar char="*"/>
        <a:defRPr sz="6500" kern="1200">
          <a:solidFill>
            <a:schemeClr val="tx1">
              <a:lumMod val="75000"/>
              <a:lumOff val="25000"/>
            </a:schemeClr>
          </a:solidFill>
          <a:latin typeface="+mn-lt"/>
          <a:ea typeface="+mn-ea"/>
          <a:cs typeface="+mn-cs"/>
        </a:defRPr>
      </a:lvl1pPr>
      <a:lvl2pPr marL="1612108" indent="-537369" algn="l" defTabSz="2686846" rtl="0" eaLnBrk="1" latinLnBrk="0" hangingPunct="1">
        <a:spcBef>
          <a:spcPct val="20000"/>
        </a:spcBef>
        <a:spcAft>
          <a:spcPts val="882"/>
        </a:spcAft>
        <a:buClr>
          <a:schemeClr val="accent6">
            <a:lumMod val="75000"/>
          </a:schemeClr>
        </a:buClr>
        <a:buSzPct val="130000"/>
        <a:buFont typeface="Georgia" pitchFamily="18" charset="0"/>
        <a:buChar char="*"/>
        <a:defRPr sz="5900" kern="1200">
          <a:solidFill>
            <a:schemeClr val="tx1">
              <a:lumMod val="75000"/>
              <a:lumOff val="25000"/>
            </a:schemeClr>
          </a:solidFill>
          <a:latin typeface="+mn-lt"/>
          <a:ea typeface="+mn-ea"/>
          <a:cs typeface="+mn-cs"/>
        </a:defRPr>
      </a:lvl2pPr>
      <a:lvl3pPr marL="2418162" indent="-537369" algn="l" defTabSz="2686846" rtl="0" eaLnBrk="1" latinLnBrk="0" hangingPunct="1">
        <a:spcBef>
          <a:spcPct val="20000"/>
        </a:spcBef>
        <a:spcAft>
          <a:spcPts val="882"/>
        </a:spcAft>
        <a:buClr>
          <a:schemeClr val="accent6">
            <a:lumMod val="75000"/>
          </a:schemeClr>
        </a:buClr>
        <a:buSzPct val="130000"/>
        <a:buFont typeface="Georgia" pitchFamily="18" charset="0"/>
        <a:buChar char="*"/>
        <a:defRPr sz="5300" kern="1200">
          <a:solidFill>
            <a:schemeClr val="tx1">
              <a:lumMod val="75000"/>
              <a:lumOff val="25000"/>
            </a:schemeClr>
          </a:solidFill>
          <a:latin typeface="+mn-lt"/>
          <a:ea typeface="+mn-ea"/>
          <a:cs typeface="+mn-cs"/>
        </a:defRPr>
      </a:lvl3pPr>
      <a:lvl4pPr marL="3224215" indent="-537369" algn="l" defTabSz="2686846" rtl="0" eaLnBrk="1" latinLnBrk="0" hangingPunct="1">
        <a:spcBef>
          <a:spcPct val="20000"/>
        </a:spcBef>
        <a:spcAft>
          <a:spcPts val="882"/>
        </a:spcAft>
        <a:buClr>
          <a:schemeClr val="accent6">
            <a:lumMod val="75000"/>
          </a:schemeClr>
        </a:buClr>
        <a:buSzPct val="130000"/>
        <a:buFont typeface="Georgia" pitchFamily="18" charset="0"/>
        <a:buChar char="*"/>
        <a:defRPr sz="4700" kern="1200">
          <a:solidFill>
            <a:schemeClr val="tx1">
              <a:lumMod val="75000"/>
              <a:lumOff val="25000"/>
            </a:schemeClr>
          </a:solidFill>
          <a:latin typeface="+mn-lt"/>
          <a:ea typeface="+mn-ea"/>
          <a:cs typeface="+mn-cs"/>
        </a:defRPr>
      </a:lvl4pPr>
      <a:lvl5pPr marL="4084006" indent="-537369" algn="l" defTabSz="2686846" rtl="0" eaLnBrk="1" latinLnBrk="0" hangingPunct="1">
        <a:spcBef>
          <a:spcPct val="20000"/>
        </a:spcBef>
        <a:spcAft>
          <a:spcPts val="882"/>
        </a:spcAft>
        <a:buClr>
          <a:schemeClr val="accent6">
            <a:lumMod val="75000"/>
          </a:schemeClr>
        </a:buClr>
        <a:buSzPct val="130000"/>
        <a:buFont typeface="Georgia" pitchFamily="18" charset="0"/>
        <a:buChar char="*"/>
        <a:defRPr sz="4200" kern="1200">
          <a:solidFill>
            <a:schemeClr val="tx1">
              <a:lumMod val="75000"/>
              <a:lumOff val="25000"/>
            </a:schemeClr>
          </a:solidFill>
          <a:latin typeface="+mn-lt"/>
          <a:ea typeface="+mn-ea"/>
          <a:cs typeface="+mn-cs"/>
        </a:defRPr>
      </a:lvl5pPr>
      <a:lvl6pPr marL="4890061" indent="-537369" algn="l" defTabSz="2686846" rtl="0" eaLnBrk="1" latinLnBrk="0" hangingPunct="1">
        <a:spcBef>
          <a:spcPct val="20000"/>
        </a:spcBef>
        <a:spcAft>
          <a:spcPts val="882"/>
        </a:spcAft>
        <a:buClr>
          <a:schemeClr val="accent6">
            <a:lumMod val="75000"/>
          </a:schemeClr>
        </a:buClr>
        <a:buSzPct val="130000"/>
        <a:buFont typeface="Georgia" pitchFamily="18" charset="0"/>
        <a:buChar char="*"/>
        <a:defRPr sz="4200" kern="1200">
          <a:solidFill>
            <a:schemeClr val="tx1">
              <a:lumMod val="75000"/>
              <a:lumOff val="25000"/>
            </a:schemeClr>
          </a:solidFill>
          <a:latin typeface="+mn-lt"/>
          <a:ea typeface="+mn-ea"/>
          <a:cs typeface="+mn-cs"/>
        </a:defRPr>
      </a:lvl6pPr>
      <a:lvl7pPr marL="5776719" indent="-537369" algn="l" defTabSz="2686846" rtl="0" eaLnBrk="1" latinLnBrk="0" hangingPunct="1">
        <a:spcBef>
          <a:spcPct val="20000"/>
        </a:spcBef>
        <a:spcAft>
          <a:spcPts val="882"/>
        </a:spcAft>
        <a:buClr>
          <a:schemeClr val="accent6">
            <a:lumMod val="75000"/>
          </a:schemeClr>
        </a:buClr>
        <a:buSzPct val="130000"/>
        <a:buFont typeface="Georgia" pitchFamily="18" charset="0"/>
        <a:buChar char="*"/>
        <a:defRPr sz="4200" kern="1200">
          <a:solidFill>
            <a:schemeClr val="tx1">
              <a:lumMod val="75000"/>
              <a:lumOff val="25000"/>
            </a:schemeClr>
          </a:solidFill>
          <a:latin typeface="+mn-lt"/>
          <a:ea typeface="+mn-ea"/>
          <a:cs typeface="+mn-cs"/>
        </a:defRPr>
      </a:lvl7pPr>
      <a:lvl8pPr marL="6717116" indent="-537369" algn="l" defTabSz="2686846" rtl="0" eaLnBrk="1" latinLnBrk="0" hangingPunct="1">
        <a:spcBef>
          <a:spcPct val="20000"/>
        </a:spcBef>
        <a:spcAft>
          <a:spcPts val="882"/>
        </a:spcAft>
        <a:buClr>
          <a:schemeClr val="accent6">
            <a:lumMod val="75000"/>
          </a:schemeClr>
        </a:buClr>
        <a:buSzPct val="130000"/>
        <a:buFont typeface="Georgia" pitchFamily="18" charset="0"/>
        <a:buChar char="*"/>
        <a:defRPr sz="4200" kern="1200">
          <a:solidFill>
            <a:schemeClr val="tx1">
              <a:lumMod val="75000"/>
              <a:lumOff val="25000"/>
            </a:schemeClr>
          </a:solidFill>
          <a:latin typeface="+mn-lt"/>
          <a:ea typeface="+mn-ea"/>
          <a:cs typeface="+mn-cs"/>
        </a:defRPr>
      </a:lvl8pPr>
      <a:lvl9pPr marL="7603774" indent="-537369" algn="l" defTabSz="2686846" rtl="0" eaLnBrk="1" latinLnBrk="0" hangingPunct="1">
        <a:spcBef>
          <a:spcPct val="20000"/>
        </a:spcBef>
        <a:spcAft>
          <a:spcPts val="882"/>
        </a:spcAft>
        <a:buClr>
          <a:schemeClr val="accent6">
            <a:lumMod val="75000"/>
          </a:schemeClr>
        </a:buClr>
        <a:buSzPct val="130000"/>
        <a:buFont typeface="Georgia" pitchFamily="18" charset="0"/>
        <a:buChar char="*"/>
        <a:defRPr sz="4200" kern="1200">
          <a:solidFill>
            <a:schemeClr val="tx1">
              <a:lumMod val="75000"/>
              <a:lumOff val="25000"/>
            </a:schemeClr>
          </a:solidFill>
          <a:latin typeface="+mn-lt"/>
          <a:ea typeface="+mn-ea"/>
          <a:cs typeface="+mn-cs"/>
        </a:defRPr>
      </a:lvl9pPr>
    </p:bodyStyle>
    <p:otherStyle>
      <a:defPPr>
        <a:defRPr lang="en-US"/>
      </a:defPPr>
      <a:lvl1pPr marL="0" algn="l" defTabSz="2686846" rtl="0" eaLnBrk="1" latinLnBrk="0" hangingPunct="1">
        <a:defRPr sz="5300" kern="1200">
          <a:solidFill>
            <a:schemeClr val="tx1"/>
          </a:solidFill>
          <a:latin typeface="+mn-lt"/>
          <a:ea typeface="+mn-ea"/>
          <a:cs typeface="+mn-cs"/>
        </a:defRPr>
      </a:lvl1pPr>
      <a:lvl2pPr marL="1343423" algn="l" defTabSz="2686846" rtl="0" eaLnBrk="1" latinLnBrk="0" hangingPunct="1">
        <a:defRPr sz="5300" kern="1200">
          <a:solidFill>
            <a:schemeClr val="tx1"/>
          </a:solidFill>
          <a:latin typeface="+mn-lt"/>
          <a:ea typeface="+mn-ea"/>
          <a:cs typeface="+mn-cs"/>
        </a:defRPr>
      </a:lvl2pPr>
      <a:lvl3pPr marL="2686846" algn="l" defTabSz="2686846" rtl="0" eaLnBrk="1" latinLnBrk="0" hangingPunct="1">
        <a:defRPr sz="5300" kern="1200">
          <a:solidFill>
            <a:schemeClr val="tx1"/>
          </a:solidFill>
          <a:latin typeface="+mn-lt"/>
          <a:ea typeface="+mn-ea"/>
          <a:cs typeface="+mn-cs"/>
        </a:defRPr>
      </a:lvl3pPr>
      <a:lvl4pPr marL="4030270" algn="l" defTabSz="2686846" rtl="0" eaLnBrk="1" latinLnBrk="0" hangingPunct="1">
        <a:defRPr sz="5300" kern="1200">
          <a:solidFill>
            <a:schemeClr val="tx1"/>
          </a:solidFill>
          <a:latin typeface="+mn-lt"/>
          <a:ea typeface="+mn-ea"/>
          <a:cs typeface="+mn-cs"/>
        </a:defRPr>
      </a:lvl4pPr>
      <a:lvl5pPr marL="5373693" algn="l" defTabSz="2686846" rtl="0" eaLnBrk="1" latinLnBrk="0" hangingPunct="1">
        <a:defRPr sz="5300" kern="1200">
          <a:solidFill>
            <a:schemeClr val="tx1"/>
          </a:solidFill>
          <a:latin typeface="+mn-lt"/>
          <a:ea typeface="+mn-ea"/>
          <a:cs typeface="+mn-cs"/>
        </a:defRPr>
      </a:lvl5pPr>
      <a:lvl6pPr marL="6717116" algn="l" defTabSz="2686846" rtl="0" eaLnBrk="1" latinLnBrk="0" hangingPunct="1">
        <a:defRPr sz="5300" kern="1200">
          <a:solidFill>
            <a:schemeClr val="tx1"/>
          </a:solidFill>
          <a:latin typeface="+mn-lt"/>
          <a:ea typeface="+mn-ea"/>
          <a:cs typeface="+mn-cs"/>
        </a:defRPr>
      </a:lvl6pPr>
      <a:lvl7pPr marL="8060538" algn="l" defTabSz="2686846" rtl="0" eaLnBrk="1" latinLnBrk="0" hangingPunct="1">
        <a:defRPr sz="5300" kern="1200">
          <a:solidFill>
            <a:schemeClr val="tx1"/>
          </a:solidFill>
          <a:latin typeface="+mn-lt"/>
          <a:ea typeface="+mn-ea"/>
          <a:cs typeface="+mn-cs"/>
        </a:defRPr>
      </a:lvl7pPr>
      <a:lvl8pPr marL="9403962" algn="l" defTabSz="2686846" rtl="0" eaLnBrk="1" latinLnBrk="0" hangingPunct="1">
        <a:defRPr sz="5300" kern="1200">
          <a:solidFill>
            <a:schemeClr val="tx1"/>
          </a:solidFill>
          <a:latin typeface="+mn-lt"/>
          <a:ea typeface="+mn-ea"/>
          <a:cs typeface="+mn-cs"/>
        </a:defRPr>
      </a:lvl8pPr>
      <a:lvl9pPr marL="10747385" algn="l" defTabSz="2686846" rtl="0" eaLnBrk="1" latinLnBrk="0" hangingPunct="1">
        <a:defRPr sz="5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1">
                <a:lumMod val="40000"/>
                <a:lumOff val="60000"/>
              </a:schemeClr>
            </a:gs>
            <a:gs pos="60000">
              <a:schemeClr val="bg2">
                <a:tint val="95000"/>
                <a:shade val="100000"/>
                <a:satMod val="130000"/>
                <a:lumMod val="130000"/>
              </a:schemeClr>
            </a:gs>
            <a:gs pos="100000">
              <a:schemeClr val="accent1">
                <a:lumMod val="60000"/>
                <a:lumOff val="4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8" name="TextBox 7"/>
          <p:cNvSpPr txBox="1"/>
          <p:nvPr/>
        </p:nvSpPr>
        <p:spPr>
          <a:xfrm>
            <a:off x="4572000" y="254000"/>
            <a:ext cx="23717250" cy="2989821"/>
          </a:xfrm>
          <a:prstGeom prst="rect">
            <a:avLst/>
          </a:prstGeom>
          <a:noFill/>
        </p:spPr>
        <p:txBody>
          <a:bodyPr wrap="square" lIns="65307" tIns="32653" rIns="65307" bIns="32653" rtlCol="0">
            <a:spAutoFit/>
          </a:bodyPr>
          <a:lstStyle/>
          <a:p>
            <a:pPr algn="ctr"/>
            <a:r>
              <a:rPr lang="en-US" sz="7900" dirty="0">
                <a:latin typeface="Arial" pitchFamily="34" charset="0"/>
                <a:cs typeface="Arial" pitchFamily="34" charset="0"/>
              </a:rPr>
              <a:t>Healthy communities begin with inclusion</a:t>
            </a:r>
            <a:endParaRPr lang="en-US" sz="7900" b="1" i="1" dirty="0">
              <a:latin typeface="Arial" pitchFamily="34" charset="0"/>
              <a:cs typeface="Arial" pitchFamily="34" charset="0"/>
            </a:endParaRPr>
          </a:p>
          <a:p>
            <a:pPr algn="ctr"/>
            <a:r>
              <a:rPr lang="en-US" sz="3200" dirty="0">
                <a:latin typeface="Arial" pitchFamily="34" charset="0"/>
                <a:cs typeface="Arial" pitchFamily="34" charset="0"/>
              </a:rPr>
              <a:t>Anjali R. </a:t>
            </a:r>
            <a:r>
              <a:rPr lang="en-US" sz="3200" dirty="0" smtClean="0">
                <a:latin typeface="Arial" pitchFamily="34" charset="0"/>
                <a:cs typeface="Arial" pitchFamily="34" charset="0"/>
              </a:rPr>
              <a:t>Truitt, MPH </a:t>
            </a:r>
            <a:r>
              <a:rPr lang="en-US" sz="3200" dirty="0">
                <a:latin typeface="Arial" pitchFamily="34" charset="0"/>
                <a:cs typeface="Arial" pitchFamily="34" charset="0"/>
              </a:rPr>
              <a:t>(artruitt@uw.edu</a:t>
            </a:r>
            <a:r>
              <a:rPr lang="en-US" sz="3200" dirty="0" smtClean="0">
                <a:latin typeface="Arial" pitchFamily="34" charset="0"/>
                <a:cs typeface="Arial" pitchFamily="34" charset="0"/>
              </a:rPr>
              <a:t>) </a:t>
            </a:r>
            <a:r>
              <a:rPr lang="en-US" sz="3200" baseline="30000" dirty="0" smtClean="0">
                <a:latin typeface="Arial" pitchFamily="34" charset="0"/>
                <a:cs typeface="Arial" pitchFamily="34" charset="0"/>
              </a:rPr>
              <a:t>1</a:t>
            </a:r>
            <a:r>
              <a:rPr lang="en-US" sz="3200" dirty="0">
                <a:latin typeface="Arial" pitchFamily="34" charset="0"/>
                <a:cs typeface="Arial" pitchFamily="34" charset="0"/>
              </a:rPr>
              <a:t>, </a:t>
            </a:r>
            <a:r>
              <a:rPr lang="en-US" sz="3200" dirty="0" smtClean="0">
                <a:latin typeface="Arial" pitchFamily="34" charset="0"/>
                <a:cs typeface="Arial" pitchFamily="34" charset="0"/>
              </a:rPr>
              <a:t>Megan A. Morris, PhD, MPH, CCC-</a:t>
            </a:r>
            <a:r>
              <a:rPr lang="en-US" sz="3200" dirty="0" err="1" smtClean="0">
                <a:latin typeface="Arial" pitchFamily="34" charset="0"/>
                <a:cs typeface="Arial" pitchFamily="34" charset="0"/>
              </a:rPr>
              <a:t>SLP</a:t>
            </a:r>
            <a:r>
              <a:rPr lang="en-US" sz="3200" dirty="0" smtClean="0">
                <a:latin typeface="Arial" pitchFamily="34" charset="0"/>
                <a:cs typeface="Arial" pitchFamily="34" charset="0"/>
              </a:rPr>
              <a:t> </a:t>
            </a:r>
            <a:r>
              <a:rPr lang="en-US" sz="3200" baseline="30000" dirty="0" smtClean="0">
                <a:latin typeface="Arial" pitchFamily="34" charset="0"/>
                <a:cs typeface="Arial" pitchFamily="34" charset="0"/>
              </a:rPr>
              <a:t>2</a:t>
            </a:r>
            <a:endParaRPr lang="en-US" sz="3200" dirty="0">
              <a:latin typeface="Arial" pitchFamily="34" charset="0"/>
              <a:cs typeface="Arial" pitchFamily="34" charset="0"/>
            </a:endParaRPr>
          </a:p>
          <a:p>
            <a:pPr algn="ctr"/>
            <a:r>
              <a:rPr lang="en-US" sz="1700" dirty="0">
                <a:latin typeface="Arial" pitchFamily="34" charset="0"/>
                <a:cs typeface="Arial" pitchFamily="34" charset="0"/>
              </a:rPr>
              <a:t> </a:t>
            </a:r>
          </a:p>
          <a:p>
            <a:pPr algn="ctr"/>
            <a:r>
              <a:rPr lang="en-US" sz="2400" baseline="30000" dirty="0" smtClean="0">
                <a:latin typeface="Arial" pitchFamily="34" charset="0"/>
                <a:cs typeface="Arial" pitchFamily="34" charset="0"/>
              </a:rPr>
              <a:t>1 </a:t>
            </a:r>
            <a:r>
              <a:rPr lang="en-US" sz="2400" dirty="0" smtClean="0">
                <a:latin typeface="Arial" pitchFamily="34" charset="0"/>
                <a:cs typeface="Arial" pitchFamily="34" charset="0"/>
              </a:rPr>
              <a:t>Institute </a:t>
            </a:r>
            <a:r>
              <a:rPr lang="en-US" sz="2400" dirty="0">
                <a:latin typeface="Arial" pitchFamily="34" charset="0"/>
                <a:cs typeface="Arial" pitchFamily="34" charset="0"/>
              </a:rPr>
              <a:t>for Public Health Genetics</a:t>
            </a:r>
            <a:r>
              <a:rPr lang="en-US" sz="2400" dirty="0" smtClean="0">
                <a:latin typeface="Arial" pitchFamily="34" charset="0"/>
                <a:cs typeface="Arial" pitchFamily="34" charset="0"/>
              </a:rPr>
              <a:t>, School of Public Health, </a:t>
            </a:r>
            <a:r>
              <a:rPr lang="en-US" sz="2400" dirty="0">
                <a:latin typeface="Arial" pitchFamily="34" charset="0"/>
                <a:cs typeface="Arial" pitchFamily="34" charset="0"/>
              </a:rPr>
              <a:t>University of Washington, Seattle, Washington, USA.</a:t>
            </a:r>
          </a:p>
          <a:p>
            <a:pPr algn="ctr"/>
            <a:r>
              <a:rPr lang="en-US" sz="2400" baseline="30000" dirty="0" smtClean="0">
                <a:latin typeface="Arial" pitchFamily="34" charset="0"/>
                <a:cs typeface="Arial" pitchFamily="34" charset="0"/>
              </a:rPr>
              <a:t>2</a:t>
            </a:r>
            <a:r>
              <a:rPr lang="en-US" sz="2400" dirty="0">
                <a:latin typeface="Arial" pitchFamily="34" charset="0"/>
                <a:cs typeface="Arial" pitchFamily="34" charset="0"/>
              </a:rPr>
              <a:t> </a:t>
            </a:r>
            <a:r>
              <a:rPr lang="en-US" sz="2400" dirty="0" smtClean="0">
                <a:latin typeface="Arial" pitchFamily="34" charset="0"/>
                <a:cs typeface="Arial" pitchFamily="34" charset="0"/>
              </a:rPr>
              <a:t>Institute </a:t>
            </a:r>
            <a:r>
              <a:rPr lang="en-US" sz="2400" dirty="0">
                <a:latin typeface="Arial" pitchFamily="34" charset="0"/>
                <a:cs typeface="Arial" pitchFamily="34" charset="0"/>
              </a:rPr>
              <a:t>for Healthcare </a:t>
            </a:r>
            <a:r>
              <a:rPr lang="en-US" sz="2400" dirty="0" smtClean="0">
                <a:latin typeface="Arial" pitchFamily="34" charset="0"/>
                <a:cs typeface="Arial" pitchFamily="34" charset="0"/>
              </a:rPr>
              <a:t>Studies, School of Medicine, Northwestern University, Chicago, Illinois, </a:t>
            </a:r>
            <a:r>
              <a:rPr lang="en-US" sz="2400" dirty="0">
                <a:latin typeface="Arial" pitchFamily="34" charset="0"/>
                <a:cs typeface="Arial" pitchFamily="34" charset="0"/>
              </a:rPr>
              <a:t>USA.</a:t>
            </a:r>
          </a:p>
          <a:p>
            <a:pPr algn="ctr"/>
            <a:endParaRPr lang="en-US" sz="1400" dirty="0">
              <a:latin typeface="Arial" pitchFamily="34" charset="0"/>
              <a:cs typeface="Arial" pitchFamily="34" charset="0"/>
            </a:endParaRPr>
          </a:p>
        </p:txBody>
      </p:sp>
      <p:grpSp>
        <p:nvGrpSpPr>
          <p:cNvPr id="16" name="Group 15"/>
          <p:cNvGrpSpPr/>
          <p:nvPr/>
        </p:nvGrpSpPr>
        <p:grpSpPr>
          <a:xfrm>
            <a:off x="4267201" y="17416562"/>
            <a:ext cx="20116799" cy="3538438"/>
            <a:chOff x="7018760" y="26541679"/>
            <a:chExt cx="24434651" cy="4570179"/>
          </a:xfrm>
          <a:effectLst>
            <a:outerShdw blurRad="50800" dist="50800" dir="5400000" algn="ctr" rotWithShape="0">
              <a:srgbClr val="FFF4C5"/>
            </a:outerShdw>
          </a:effectLst>
        </p:grpSpPr>
        <p:sp>
          <p:nvSpPr>
            <p:cNvPr id="23" name="Rectangle 22"/>
            <p:cNvSpPr/>
            <p:nvPr/>
          </p:nvSpPr>
          <p:spPr>
            <a:xfrm>
              <a:off x="7018760" y="27203400"/>
              <a:ext cx="24434651" cy="3908458"/>
            </a:xfrm>
            <a:prstGeom prst="rect">
              <a:avLst/>
            </a:prstGeom>
            <a:solidFill>
              <a:schemeClr val="bg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p:cNvSpPr txBox="1"/>
            <p:nvPr/>
          </p:nvSpPr>
          <p:spPr>
            <a:xfrm>
              <a:off x="20720970" y="26541679"/>
              <a:ext cx="6063180" cy="675781"/>
            </a:xfrm>
            <a:prstGeom prst="rect">
              <a:avLst/>
            </a:prstGeom>
            <a:solidFill>
              <a:srgbClr val="FFF4C5"/>
            </a:solidFill>
            <a:ln w="12700">
              <a:solidFill>
                <a:schemeClr val="tx1"/>
              </a:solidFill>
            </a:ln>
          </p:spPr>
          <p:txBody>
            <a:bodyPr wrap="square" rtlCol="0">
              <a:spAutoFit/>
            </a:bodyPr>
            <a:lstStyle/>
            <a:p>
              <a:pPr algn="ctr"/>
              <a:r>
                <a:rPr lang="en-US" sz="2800" b="1" i="1" dirty="0" smtClean="0">
                  <a:ln w="1905"/>
                  <a:effectLst>
                    <a:innerShdw blurRad="69850" dist="43180" dir="5400000">
                      <a:srgbClr val="000000">
                        <a:alpha val="65000"/>
                      </a:srgbClr>
                    </a:innerShdw>
                  </a:effectLst>
                  <a:latin typeface="Arial" pitchFamily="34" charset="0"/>
                  <a:cs typeface="Arial" pitchFamily="34" charset="0"/>
                </a:rPr>
                <a:t>Conclusions</a:t>
              </a:r>
              <a:endParaRPr lang="en-US" sz="2800" dirty="0">
                <a:ln w="1905"/>
                <a:effectLst>
                  <a:innerShdw blurRad="69850" dist="43180" dir="5400000">
                    <a:srgbClr val="000000">
                      <a:alpha val="65000"/>
                    </a:srgbClr>
                  </a:innerShdw>
                </a:effectLst>
                <a:latin typeface="Arial" pitchFamily="34" charset="0"/>
                <a:cs typeface="Arial" pitchFamily="34" charset="0"/>
              </a:endParaRPr>
            </a:p>
          </p:txBody>
        </p:sp>
      </p:grpSp>
      <p:sp>
        <p:nvSpPr>
          <p:cNvPr id="2" name="TextBox 1"/>
          <p:cNvSpPr txBox="1"/>
          <p:nvPr/>
        </p:nvSpPr>
        <p:spPr>
          <a:xfrm>
            <a:off x="6781285" y="18961650"/>
            <a:ext cx="16808774" cy="1989547"/>
          </a:xfrm>
          <a:prstGeom prst="rect">
            <a:avLst/>
          </a:prstGeom>
          <a:noFill/>
        </p:spPr>
        <p:txBody>
          <a:bodyPr wrap="square" lIns="65307" tIns="32653" rIns="65307" bIns="32653" rtlCol="0">
            <a:spAutoFit/>
          </a:bodyPr>
          <a:lstStyle/>
          <a:p>
            <a:pPr lvl="0"/>
            <a:r>
              <a:rPr lang="en-US" sz="2200" dirty="0">
                <a:ln w="1905"/>
                <a:solidFill>
                  <a:prstClr val="black"/>
                </a:solidFill>
                <a:effectLst>
                  <a:innerShdw blurRad="69850" dist="43180" dir="5400000">
                    <a:srgbClr val="000000">
                      <a:alpha val="65000"/>
                    </a:srgbClr>
                  </a:innerShdw>
                </a:effectLst>
                <a:latin typeface="Arial" pitchFamily="34" charset="0"/>
                <a:cs typeface="Arial" pitchFamily="34" charset="0"/>
              </a:rPr>
              <a:t>The project's findings suggest several key areas for community-centered health planning and policy: </a:t>
            </a:r>
          </a:p>
          <a:p>
            <a:pPr lvl="0"/>
            <a:endParaRPr lang="en-US" sz="1400" dirty="0" smtClean="0">
              <a:ln w="1905"/>
              <a:solidFill>
                <a:prstClr val="black"/>
              </a:solidFill>
              <a:effectLst>
                <a:innerShdw blurRad="69850" dist="43180" dir="5400000">
                  <a:srgbClr val="000000">
                    <a:alpha val="65000"/>
                  </a:srgbClr>
                </a:innerShdw>
              </a:effectLst>
              <a:latin typeface="Arial" pitchFamily="34" charset="0"/>
              <a:cs typeface="Arial" pitchFamily="34" charset="0"/>
            </a:endParaRPr>
          </a:p>
          <a:p>
            <a:pPr marL="457200" lvl="0" indent="-457200">
              <a:buAutoNum type="arabicParenR"/>
              <a:tabLst>
                <a:tab pos="1135063" algn="l"/>
              </a:tabLst>
            </a:pPr>
            <a:r>
              <a:rPr lang="en-US" sz="2200" dirty="0" smtClean="0">
                <a:ln w="1905"/>
                <a:solidFill>
                  <a:prstClr val="black"/>
                </a:solidFill>
                <a:effectLst>
                  <a:innerShdw blurRad="69850" dist="43180" dir="5400000">
                    <a:srgbClr val="000000">
                      <a:alpha val="65000"/>
                    </a:srgbClr>
                  </a:innerShdw>
                </a:effectLst>
                <a:latin typeface="Arial" pitchFamily="34" charset="0"/>
                <a:cs typeface="Arial" pitchFamily="34" charset="0"/>
              </a:rPr>
              <a:t>recognizing </a:t>
            </a:r>
            <a:r>
              <a:rPr lang="en-US" sz="2200" dirty="0">
                <a:ln w="1905"/>
                <a:solidFill>
                  <a:prstClr val="black"/>
                </a:solidFill>
                <a:effectLst>
                  <a:innerShdw blurRad="69850" dist="43180" dir="5400000">
                    <a:srgbClr val="000000">
                      <a:alpha val="65000"/>
                    </a:srgbClr>
                  </a:innerShdw>
                </a:effectLst>
                <a:latin typeface="Arial" pitchFamily="34" charset="0"/>
                <a:cs typeface="Arial" pitchFamily="34" charset="0"/>
              </a:rPr>
              <a:t>the diversity among those whom identify as people with disabilities and their health needs; </a:t>
            </a:r>
            <a:endParaRPr lang="en-US" sz="2200" dirty="0" smtClean="0">
              <a:ln w="1905"/>
              <a:solidFill>
                <a:prstClr val="black"/>
              </a:solidFill>
              <a:effectLst>
                <a:innerShdw blurRad="69850" dist="43180" dir="5400000">
                  <a:srgbClr val="000000">
                    <a:alpha val="65000"/>
                  </a:srgbClr>
                </a:innerShdw>
              </a:effectLst>
              <a:latin typeface="Arial" pitchFamily="34" charset="0"/>
              <a:cs typeface="Arial" pitchFamily="34" charset="0"/>
            </a:endParaRPr>
          </a:p>
          <a:p>
            <a:pPr marL="457200" lvl="0" indent="-457200">
              <a:buAutoNum type="arabicParenR"/>
            </a:pPr>
            <a:r>
              <a:rPr lang="en-US" sz="2200" dirty="0" smtClean="0">
                <a:ln w="1905"/>
                <a:solidFill>
                  <a:prstClr val="black"/>
                </a:solidFill>
                <a:effectLst>
                  <a:innerShdw blurRad="69850" dist="43180" dir="5400000">
                    <a:srgbClr val="000000">
                      <a:alpha val="65000"/>
                    </a:srgbClr>
                  </a:innerShdw>
                </a:effectLst>
                <a:latin typeface="Arial" pitchFamily="34" charset="0"/>
                <a:cs typeface="Arial" pitchFamily="34" charset="0"/>
              </a:rPr>
              <a:t>creating </a:t>
            </a:r>
            <a:r>
              <a:rPr lang="en-US" sz="2200" dirty="0">
                <a:ln w="1905"/>
                <a:solidFill>
                  <a:prstClr val="black"/>
                </a:solidFill>
                <a:effectLst>
                  <a:innerShdw blurRad="69850" dist="43180" dir="5400000">
                    <a:srgbClr val="000000">
                      <a:alpha val="65000"/>
                    </a:srgbClr>
                  </a:innerShdw>
                </a:effectLst>
                <a:latin typeface="Arial" pitchFamily="34" charset="0"/>
                <a:cs typeface="Arial" pitchFamily="34" charset="0"/>
              </a:rPr>
              <a:t>health information in multiple, alternative formats that goes beyond language translation; </a:t>
            </a:r>
            <a:endParaRPr lang="en-US" sz="2200" dirty="0" smtClean="0">
              <a:ln w="1905"/>
              <a:solidFill>
                <a:prstClr val="black"/>
              </a:solidFill>
              <a:effectLst>
                <a:innerShdw blurRad="69850" dist="43180" dir="5400000">
                  <a:srgbClr val="000000">
                    <a:alpha val="65000"/>
                  </a:srgbClr>
                </a:innerShdw>
              </a:effectLst>
              <a:latin typeface="Arial" pitchFamily="34" charset="0"/>
              <a:cs typeface="Arial" pitchFamily="34" charset="0"/>
            </a:endParaRPr>
          </a:p>
          <a:p>
            <a:pPr marL="457200" lvl="0" indent="-457200">
              <a:buAutoNum type="arabicParenR"/>
            </a:pPr>
            <a:r>
              <a:rPr lang="en-US" sz="2200" dirty="0" smtClean="0">
                <a:ln w="1905"/>
                <a:solidFill>
                  <a:prstClr val="black"/>
                </a:solidFill>
                <a:effectLst>
                  <a:innerShdw blurRad="69850" dist="43180" dir="5400000">
                    <a:srgbClr val="000000">
                      <a:alpha val="65000"/>
                    </a:srgbClr>
                  </a:innerShdw>
                </a:effectLst>
                <a:latin typeface="Arial" pitchFamily="34" charset="0"/>
                <a:cs typeface="Arial" pitchFamily="34" charset="0"/>
              </a:rPr>
              <a:t>advocating </a:t>
            </a:r>
            <a:r>
              <a:rPr lang="en-US" sz="2200" dirty="0">
                <a:ln w="1905"/>
                <a:solidFill>
                  <a:prstClr val="black"/>
                </a:solidFill>
                <a:effectLst>
                  <a:innerShdw blurRad="69850" dist="43180" dir="5400000">
                    <a:srgbClr val="000000">
                      <a:alpha val="65000"/>
                    </a:srgbClr>
                  </a:innerShdw>
                </a:effectLst>
                <a:latin typeface="Arial" pitchFamily="34" charset="0"/>
                <a:cs typeface="Arial" pitchFamily="34" charset="0"/>
              </a:rPr>
              <a:t>for physical and programmatic access to and participation in healthcare and community activities. </a:t>
            </a:r>
          </a:p>
          <a:p>
            <a:endParaRPr lang="en-US" sz="2300" dirty="0">
              <a:latin typeface="Arial" pitchFamily="34" charset="0"/>
              <a:cs typeface="Arial" pitchFamily="34" charset="0"/>
            </a:endParaRPr>
          </a:p>
        </p:txBody>
      </p:sp>
      <p:sp>
        <p:nvSpPr>
          <p:cNvPr id="27" name="TextBox 26"/>
          <p:cNvSpPr txBox="1"/>
          <p:nvPr/>
        </p:nvSpPr>
        <p:spPr>
          <a:xfrm>
            <a:off x="1380232" y="3552276"/>
            <a:ext cx="5181600" cy="13592724"/>
          </a:xfrm>
          <a:prstGeom prst="rect">
            <a:avLst/>
          </a:prstGeom>
          <a:solidFill>
            <a:srgbClr val="FFF4C5"/>
          </a:solidFill>
          <a:ln w="12700">
            <a:solidFill>
              <a:schemeClr val="tx1"/>
            </a:solidFill>
          </a:ln>
        </p:spPr>
        <p:txBody>
          <a:bodyPr wrap="square" lIns="65307" tIns="32653" rIns="65307" bIns="32653" rtlCol="0">
            <a:spAutoFit/>
          </a:bodyPr>
          <a:lstStyle/>
          <a:p>
            <a:pPr algn="ctr"/>
            <a:r>
              <a:rPr lang="en-US" sz="2800" b="1" i="1" dirty="0" smtClean="0">
                <a:ln w="1905"/>
                <a:effectLst>
                  <a:innerShdw blurRad="69850" dist="43180" dir="5400000">
                    <a:srgbClr val="000000">
                      <a:alpha val="65000"/>
                    </a:srgbClr>
                  </a:innerShdw>
                </a:effectLst>
                <a:latin typeface="Arial" pitchFamily="34" charset="0"/>
                <a:cs typeface="Arial" pitchFamily="34" charset="0"/>
              </a:rPr>
              <a:t>About this Project</a:t>
            </a:r>
            <a:endParaRPr lang="en-US" sz="2800" dirty="0">
              <a:ln w="1905"/>
              <a:effectLst>
                <a:innerShdw blurRad="69850" dist="43180" dir="5400000">
                  <a:srgbClr val="000000">
                    <a:alpha val="65000"/>
                  </a:srgbClr>
                </a:innerShdw>
              </a:effectLst>
              <a:latin typeface="Arial" pitchFamily="34" charset="0"/>
              <a:cs typeface="Arial" pitchFamily="34" charset="0"/>
            </a:endParaRPr>
          </a:p>
          <a:p>
            <a:pPr algn="ctr"/>
            <a:endParaRPr lang="en-US" sz="1300" dirty="0">
              <a:ln w="1905"/>
              <a:effectLst>
                <a:innerShdw blurRad="69850" dist="43180" dir="5400000">
                  <a:srgbClr val="000000">
                    <a:alpha val="65000"/>
                  </a:srgbClr>
                </a:innerShdw>
              </a:effectLst>
              <a:latin typeface="Arial" pitchFamily="34" charset="0"/>
              <a:cs typeface="Arial" pitchFamily="34" charset="0"/>
            </a:endParaRPr>
          </a:p>
          <a:p>
            <a:r>
              <a:rPr lang="en-US" sz="2200" b="1" dirty="0" smtClean="0">
                <a:ln w="1905"/>
                <a:effectLst>
                  <a:innerShdw blurRad="69850" dist="43180" dir="5400000">
                    <a:srgbClr val="000000">
                      <a:alpha val="65000"/>
                    </a:srgbClr>
                  </a:innerShdw>
                </a:effectLst>
                <a:latin typeface="Arial" pitchFamily="34" charset="0"/>
                <a:cs typeface="Arial" pitchFamily="34" charset="0"/>
              </a:rPr>
              <a:t>Background</a:t>
            </a:r>
          </a:p>
          <a:p>
            <a:endParaRPr lang="en-US" sz="1800" dirty="0">
              <a:ln w="1905"/>
              <a:effectLst>
                <a:innerShdw blurRad="69850" dist="43180" dir="5400000">
                  <a:srgbClr val="000000">
                    <a:alpha val="65000"/>
                  </a:srgbClr>
                </a:innerShdw>
              </a:effectLst>
              <a:latin typeface="Arial" pitchFamily="34" charset="0"/>
              <a:cs typeface="Arial" pitchFamily="34" charset="0"/>
            </a:endParaRPr>
          </a:p>
          <a:p>
            <a:pPr defTabSz="284163">
              <a:tabLst>
                <a:tab pos="228600" algn="l"/>
              </a:tabLst>
            </a:pPr>
            <a:r>
              <a:rPr lang="en-US" sz="1800" dirty="0">
                <a:latin typeface="Arial" pitchFamily="34" charset="0"/>
                <a:cs typeface="Arial" pitchFamily="34" charset="0"/>
              </a:rPr>
              <a:t>	</a:t>
            </a:r>
            <a:r>
              <a:rPr lang="en-US" sz="1800" dirty="0" smtClean="0">
                <a:latin typeface="Arial" pitchFamily="34" charset="0"/>
                <a:cs typeface="Arial" pitchFamily="34" charset="0"/>
              </a:rPr>
              <a:t>Disability has been ever-present in our 	communities </a:t>
            </a:r>
            <a:r>
              <a:rPr lang="en-US" sz="1800" dirty="0">
                <a:latin typeface="Arial" pitchFamily="34" charset="0"/>
                <a:cs typeface="Arial" pitchFamily="34" charset="0"/>
              </a:rPr>
              <a:t>and is becoming more </a:t>
            </a:r>
            <a:r>
              <a:rPr lang="en-US" sz="1800" dirty="0" smtClean="0">
                <a:latin typeface="Arial" pitchFamily="34" charset="0"/>
                <a:cs typeface="Arial" pitchFamily="34" charset="0"/>
              </a:rPr>
              <a:t>evident, 	especially as </a:t>
            </a:r>
            <a:r>
              <a:rPr lang="en-US" sz="1800" dirty="0">
                <a:latin typeface="Arial" pitchFamily="34" charset="0"/>
                <a:cs typeface="Arial" pitchFamily="34" charset="0"/>
              </a:rPr>
              <a:t>veterans return from war, Baby </a:t>
            </a:r>
            <a:r>
              <a:rPr lang="en-US" sz="1800" dirty="0" smtClean="0">
                <a:latin typeface="Arial" pitchFamily="34" charset="0"/>
                <a:cs typeface="Arial" pitchFamily="34" charset="0"/>
              </a:rPr>
              <a:t>	Boomers </a:t>
            </a:r>
            <a:r>
              <a:rPr lang="en-US" sz="1800" dirty="0">
                <a:latin typeface="Arial" pitchFamily="34" charset="0"/>
                <a:cs typeface="Arial" pitchFamily="34" charset="0"/>
              </a:rPr>
              <a:t>age, and autism prevalence </a:t>
            </a:r>
            <a:r>
              <a:rPr lang="en-US" sz="1800" dirty="0" smtClean="0">
                <a:latin typeface="Arial" pitchFamily="34" charset="0"/>
                <a:cs typeface="Arial" pitchFamily="34" charset="0"/>
              </a:rPr>
              <a:t>rises.</a:t>
            </a:r>
            <a:endParaRPr lang="en-US" sz="1800" dirty="0">
              <a:latin typeface="Arial" pitchFamily="34" charset="0"/>
              <a:cs typeface="Arial" pitchFamily="34" charset="0"/>
            </a:endParaRPr>
          </a:p>
          <a:p>
            <a:pPr marL="326533" indent="-326533">
              <a:buFont typeface="Arial" pitchFamily="34" charset="0"/>
              <a:buChar char="•"/>
            </a:pPr>
            <a:endParaRPr lang="en-US" sz="1800" dirty="0">
              <a:latin typeface="Arial" pitchFamily="34" charset="0"/>
              <a:cs typeface="Arial" pitchFamily="34" charset="0"/>
            </a:endParaRPr>
          </a:p>
          <a:p>
            <a:pPr defTabSz="284163">
              <a:tabLst>
                <a:tab pos="228600" algn="l"/>
              </a:tabLst>
            </a:pPr>
            <a:r>
              <a:rPr lang="en-US" sz="1800" dirty="0" smtClean="0">
                <a:latin typeface="Arial" pitchFamily="34" charset="0"/>
                <a:cs typeface="Arial" pitchFamily="34" charset="0"/>
              </a:rPr>
              <a:t>	Given </a:t>
            </a:r>
            <a:r>
              <a:rPr lang="en-US" sz="1800" dirty="0">
                <a:latin typeface="Arial" pitchFamily="34" charset="0"/>
                <a:cs typeface="Arial" pitchFamily="34" charset="0"/>
              </a:rPr>
              <a:t>these changing demographics, the </a:t>
            </a:r>
            <a:r>
              <a:rPr lang="en-US" sz="1800" dirty="0" smtClean="0">
                <a:latin typeface="Arial" pitchFamily="34" charset="0"/>
                <a:cs typeface="Arial" pitchFamily="34" charset="0"/>
              </a:rPr>
              <a:t>	purpose </a:t>
            </a:r>
            <a:r>
              <a:rPr lang="en-US" sz="1800" dirty="0">
                <a:latin typeface="Arial" pitchFamily="34" charset="0"/>
                <a:cs typeface="Arial" pitchFamily="34" charset="0"/>
              </a:rPr>
              <a:t>of this project is to describe practices </a:t>
            </a:r>
            <a:r>
              <a:rPr lang="en-US" sz="1800" dirty="0" smtClean="0">
                <a:latin typeface="Arial" pitchFamily="34" charset="0"/>
                <a:cs typeface="Arial" pitchFamily="34" charset="0"/>
              </a:rPr>
              <a:t>	that </a:t>
            </a:r>
            <a:r>
              <a:rPr lang="en-US" sz="1800" dirty="0">
                <a:latin typeface="Arial" pitchFamily="34" charset="0"/>
                <a:cs typeface="Arial" pitchFamily="34" charset="0"/>
              </a:rPr>
              <a:t>public health students and professionals </a:t>
            </a:r>
            <a:r>
              <a:rPr lang="en-US" sz="1800" dirty="0" smtClean="0">
                <a:latin typeface="Arial" pitchFamily="34" charset="0"/>
                <a:cs typeface="Arial" pitchFamily="34" charset="0"/>
              </a:rPr>
              <a:t>	can </a:t>
            </a:r>
            <a:r>
              <a:rPr lang="en-US" sz="1800" dirty="0">
                <a:latin typeface="Arial" pitchFamily="34" charset="0"/>
                <a:cs typeface="Arial" pitchFamily="34" charset="0"/>
              </a:rPr>
              <a:t>utilize to foster inclusion of people with </a:t>
            </a:r>
            <a:r>
              <a:rPr lang="en-US" sz="1800" dirty="0" smtClean="0">
                <a:latin typeface="Arial" pitchFamily="34" charset="0"/>
                <a:cs typeface="Arial" pitchFamily="34" charset="0"/>
              </a:rPr>
              <a:t>	disabilities </a:t>
            </a:r>
            <a:r>
              <a:rPr lang="en-US" sz="1800" dirty="0">
                <a:latin typeface="Arial" pitchFamily="34" charset="0"/>
                <a:cs typeface="Arial" pitchFamily="34" charset="0"/>
              </a:rPr>
              <a:t>in community health planning and </a:t>
            </a:r>
            <a:r>
              <a:rPr lang="en-US" sz="1800" dirty="0" smtClean="0">
                <a:latin typeface="Arial" pitchFamily="34" charset="0"/>
                <a:cs typeface="Arial" pitchFamily="34" charset="0"/>
              </a:rPr>
              <a:t>	policies.</a:t>
            </a:r>
          </a:p>
          <a:p>
            <a:pPr marL="653066"/>
            <a:endParaRPr lang="en-US" sz="1800" dirty="0">
              <a:latin typeface="Arial" pitchFamily="34" charset="0"/>
              <a:cs typeface="Arial" pitchFamily="34" charset="0"/>
            </a:endParaRPr>
          </a:p>
          <a:p>
            <a:r>
              <a:rPr lang="en-US" sz="2200" b="1" dirty="0" smtClean="0">
                <a:ln w="1905"/>
                <a:effectLst>
                  <a:innerShdw blurRad="69850" dist="43180" dir="5400000">
                    <a:srgbClr val="000000">
                      <a:alpha val="65000"/>
                    </a:srgbClr>
                  </a:innerShdw>
                </a:effectLst>
                <a:latin typeface="Arial" pitchFamily="34" charset="0"/>
                <a:cs typeface="Arial" pitchFamily="34" charset="0"/>
              </a:rPr>
              <a:t>Methods</a:t>
            </a:r>
          </a:p>
          <a:p>
            <a:endParaRPr lang="en-US" sz="1800" i="1" dirty="0" smtClean="0">
              <a:ln w="1905"/>
              <a:effectLst>
                <a:innerShdw blurRad="69850" dist="43180" dir="5400000">
                  <a:srgbClr val="000000">
                    <a:alpha val="65000"/>
                  </a:srgbClr>
                </a:innerShdw>
              </a:effectLst>
              <a:latin typeface="Arial" pitchFamily="34" charset="0"/>
              <a:cs typeface="Arial" pitchFamily="34" charset="0"/>
            </a:endParaRPr>
          </a:p>
          <a:p>
            <a:r>
              <a:rPr lang="en-US" sz="1800" u="sng" dirty="0" smtClean="0">
                <a:ln w="1905"/>
                <a:effectLst>
                  <a:innerShdw blurRad="69850" dist="43180" dir="5400000">
                    <a:srgbClr val="000000">
                      <a:alpha val="65000"/>
                    </a:srgbClr>
                  </a:innerShdw>
                </a:effectLst>
                <a:latin typeface="Arial" pitchFamily="34" charset="0"/>
                <a:cs typeface="Arial" pitchFamily="34" charset="0"/>
              </a:rPr>
              <a:t>Problem Identification</a:t>
            </a:r>
          </a:p>
          <a:p>
            <a:endParaRPr lang="en-US" sz="1800" u="sng" dirty="0" smtClean="0">
              <a:ln w="1905"/>
              <a:effectLst>
                <a:innerShdw blurRad="69850" dist="43180" dir="5400000">
                  <a:srgbClr val="000000">
                    <a:alpha val="65000"/>
                  </a:srgbClr>
                </a:innerShdw>
              </a:effectLst>
              <a:latin typeface="Arial" pitchFamily="34" charset="0"/>
              <a:cs typeface="Arial" pitchFamily="34" charset="0"/>
            </a:endParaRPr>
          </a:p>
          <a:p>
            <a:pPr defTabSz="220663">
              <a:tabLst>
                <a:tab pos="228600" algn="l"/>
              </a:tabLst>
            </a:pPr>
            <a:r>
              <a:rPr lang="en-US" sz="1800" dirty="0" smtClean="0">
                <a:ln w="1905"/>
                <a:effectLst>
                  <a:innerShdw blurRad="69850" dist="43180" dir="5400000">
                    <a:srgbClr val="000000">
                      <a:alpha val="65000"/>
                    </a:srgbClr>
                  </a:innerShdw>
                </a:effectLst>
                <a:latin typeface="Arial" pitchFamily="34" charset="0"/>
                <a:cs typeface="Arial" pitchFamily="34" charset="0"/>
              </a:rPr>
              <a:t>	What are the health needs of people with 	disabilities and how can they be more 	adequately addressed in community health 	planning and policies?</a:t>
            </a:r>
          </a:p>
          <a:p>
            <a:endParaRPr lang="en-US" sz="1800" dirty="0">
              <a:ln w="1905"/>
              <a:effectLst>
                <a:innerShdw blurRad="69850" dist="43180" dir="5400000">
                  <a:srgbClr val="000000">
                    <a:alpha val="65000"/>
                  </a:srgbClr>
                </a:innerShdw>
              </a:effectLst>
              <a:latin typeface="Arial" pitchFamily="34" charset="0"/>
              <a:cs typeface="Arial" pitchFamily="34" charset="0"/>
            </a:endParaRPr>
          </a:p>
          <a:p>
            <a:r>
              <a:rPr lang="en-US" sz="1800" u="sng" dirty="0" smtClean="0">
                <a:ln w="1905"/>
                <a:effectLst>
                  <a:innerShdw blurRad="69850" dist="43180" dir="5400000">
                    <a:srgbClr val="000000">
                      <a:alpha val="65000"/>
                    </a:srgbClr>
                  </a:innerShdw>
                </a:effectLst>
                <a:latin typeface="Arial" pitchFamily="34" charset="0"/>
                <a:cs typeface="Arial" pitchFamily="34" charset="0"/>
              </a:rPr>
              <a:t>Policy Selection</a:t>
            </a:r>
            <a:endParaRPr lang="en-US" sz="1800" u="sng" dirty="0">
              <a:latin typeface="Arial" pitchFamily="34" charset="0"/>
              <a:cs typeface="Arial" pitchFamily="34" charset="0"/>
            </a:endParaRPr>
          </a:p>
          <a:p>
            <a:pPr marL="326533" indent="-326533">
              <a:spcAft>
                <a:spcPts val="429"/>
              </a:spcAft>
              <a:buFont typeface="Arial" pitchFamily="34" charset="0"/>
              <a:buChar char="•"/>
            </a:pPr>
            <a:endParaRPr lang="en-US" sz="1800" dirty="0" smtClean="0">
              <a:latin typeface="Arial" pitchFamily="34" charset="0"/>
              <a:cs typeface="Arial" pitchFamily="34" charset="0"/>
            </a:endParaRPr>
          </a:p>
          <a:p>
            <a:pPr defTabSz="228600">
              <a:spcAft>
                <a:spcPts val="429"/>
              </a:spcAft>
            </a:pPr>
            <a:r>
              <a:rPr lang="en-US" sz="1800" dirty="0" smtClean="0">
                <a:latin typeface="Arial" pitchFamily="34" charset="0"/>
                <a:cs typeface="Arial" pitchFamily="34" charset="0"/>
              </a:rPr>
              <a:t>	We identified public policies and public 	planning agendas that directly and indirectly 	addressed health outcomes for people with 	disabilities.</a:t>
            </a:r>
          </a:p>
          <a:p>
            <a:pPr marL="326533" indent="-326533">
              <a:spcAft>
                <a:spcPts val="429"/>
              </a:spcAft>
              <a:buFont typeface="Arial" pitchFamily="34" charset="0"/>
              <a:buChar char="•"/>
            </a:pPr>
            <a:endParaRPr lang="en-US" sz="1800" dirty="0">
              <a:latin typeface="Arial" pitchFamily="34" charset="0"/>
              <a:cs typeface="Arial" pitchFamily="34" charset="0"/>
            </a:endParaRPr>
          </a:p>
          <a:p>
            <a:pPr defTabSz="284163">
              <a:spcAft>
                <a:spcPts val="429"/>
              </a:spcAft>
              <a:tabLst>
                <a:tab pos="228600" algn="l"/>
              </a:tabLst>
            </a:pPr>
            <a:r>
              <a:rPr lang="en-US" sz="1800" dirty="0" smtClean="0">
                <a:latin typeface="Arial" pitchFamily="34" charset="0"/>
                <a:cs typeface="Arial" pitchFamily="34" charset="0"/>
              </a:rPr>
              <a:t>	For each identified policy or agenda, we 	reviewed the influence of key stakeholders  in 	the policy development process, the scope of 	the problems and solutions articulated, as well 	as the reach.</a:t>
            </a:r>
          </a:p>
          <a:p>
            <a:pPr marL="326533" indent="-326533">
              <a:spcAft>
                <a:spcPts val="429"/>
              </a:spcAft>
              <a:buFont typeface="Arial" pitchFamily="34" charset="0"/>
              <a:buChar char="•"/>
            </a:pPr>
            <a:endParaRPr lang="en-US" sz="1800" dirty="0">
              <a:latin typeface="Arial" pitchFamily="34" charset="0"/>
              <a:cs typeface="Arial" pitchFamily="34" charset="0"/>
            </a:endParaRPr>
          </a:p>
          <a:p>
            <a:pPr defTabSz="228600">
              <a:spcAft>
                <a:spcPts val="429"/>
              </a:spcAft>
            </a:pPr>
            <a:r>
              <a:rPr lang="en-US" sz="1800" dirty="0" smtClean="0">
                <a:latin typeface="Arial" pitchFamily="34" charset="0"/>
                <a:cs typeface="Arial" pitchFamily="34" charset="0"/>
              </a:rPr>
              <a:t>	Because of the involvement of </a:t>
            </a:r>
            <a:r>
              <a:rPr lang="en-US" sz="1800" dirty="0">
                <a:latin typeface="Arial" pitchFamily="34" charset="0"/>
                <a:cs typeface="Arial" pitchFamily="34" charset="0"/>
              </a:rPr>
              <a:t>disability groups </a:t>
            </a:r>
            <a:r>
              <a:rPr lang="en-US" sz="1800" dirty="0" smtClean="0">
                <a:latin typeface="Arial" pitchFamily="34" charset="0"/>
                <a:cs typeface="Arial" pitchFamily="34" charset="0"/>
              </a:rPr>
              <a:t>	and </a:t>
            </a:r>
            <a:r>
              <a:rPr lang="en-US" sz="1800" dirty="0">
                <a:latin typeface="Arial" pitchFamily="34" charset="0"/>
                <a:cs typeface="Arial" pitchFamily="34" charset="0"/>
              </a:rPr>
              <a:t>health professionals committed to </a:t>
            </a:r>
            <a:r>
              <a:rPr lang="en-US" sz="1800" dirty="0" smtClean="0">
                <a:latin typeface="Arial" pitchFamily="34" charset="0"/>
                <a:cs typeface="Arial" pitchFamily="34" charset="0"/>
              </a:rPr>
              <a:t>	improving </a:t>
            </a:r>
            <a:r>
              <a:rPr lang="en-US" sz="1800" dirty="0">
                <a:latin typeface="Arial" pitchFamily="34" charset="0"/>
                <a:cs typeface="Arial" pitchFamily="34" charset="0"/>
              </a:rPr>
              <a:t>health </a:t>
            </a:r>
            <a:r>
              <a:rPr lang="en-US" sz="1800" dirty="0" smtClean="0">
                <a:latin typeface="Arial" pitchFamily="34" charset="0"/>
                <a:cs typeface="Arial" pitchFamily="34" charset="0"/>
              </a:rPr>
              <a:t>outcomes of people with 	disabilities, the range of health issues that were 	addressed, and the impact on a national scale, 	we conducted a targeted analysis of the 	</a:t>
            </a:r>
            <a:r>
              <a:rPr lang="en-US" sz="1800" i="1" dirty="0" smtClean="0">
                <a:latin typeface="Arial" pitchFamily="34" charset="0"/>
                <a:cs typeface="Arial" pitchFamily="34" charset="0"/>
              </a:rPr>
              <a:t>Americans with Disabilities Act </a:t>
            </a:r>
            <a:r>
              <a:rPr lang="en-US" sz="1800" dirty="0" smtClean="0">
                <a:latin typeface="Arial" pitchFamily="34" charset="0"/>
                <a:cs typeface="Arial" pitchFamily="34" charset="0"/>
              </a:rPr>
              <a:t>and the </a:t>
            </a:r>
            <a:r>
              <a:rPr lang="en-US" sz="1800" i="1" dirty="0" smtClean="0">
                <a:latin typeface="Arial" pitchFamily="34" charset="0"/>
                <a:cs typeface="Arial" pitchFamily="34" charset="0"/>
              </a:rPr>
              <a:t>Healthy 	People 2020</a:t>
            </a:r>
            <a:r>
              <a:rPr lang="en-US" sz="1800" dirty="0" smtClean="0">
                <a:latin typeface="Arial" pitchFamily="34" charset="0"/>
                <a:cs typeface="Arial" pitchFamily="34" charset="0"/>
              </a:rPr>
              <a:t> Disability and Health objectives.</a:t>
            </a:r>
            <a:endParaRPr lang="en-US" sz="1800" dirty="0">
              <a:latin typeface="Arial" pitchFamily="34" charset="0"/>
              <a:cs typeface="Arial" pitchFamily="34" charset="0"/>
            </a:endParaRPr>
          </a:p>
          <a:p>
            <a:pPr marL="326533" indent="-326533">
              <a:spcAft>
                <a:spcPts val="429"/>
              </a:spcAft>
              <a:buFont typeface="Arial" pitchFamily="34" charset="0"/>
              <a:buChar char="•"/>
            </a:pPr>
            <a:endParaRPr lang="en-US" sz="1800" dirty="0">
              <a:latin typeface="Arial" pitchFamily="34" charset="0"/>
              <a:cs typeface="Arial" pitchFamily="34" charset="0"/>
            </a:endParaRPr>
          </a:p>
        </p:txBody>
      </p:sp>
      <p:sp>
        <p:nvSpPr>
          <p:cNvPr id="32" name="TextBox 31"/>
          <p:cNvSpPr txBox="1"/>
          <p:nvPr/>
        </p:nvSpPr>
        <p:spPr>
          <a:xfrm>
            <a:off x="15544800" y="4038600"/>
            <a:ext cx="4926774" cy="12730949"/>
          </a:xfrm>
          <a:prstGeom prst="rect">
            <a:avLst/>
          </a:prstGeom>
          <a:solidFill>
            <a:srgbClr val="FFF4C5"/>
          </a:solidFill>
          <a:ln w="12700">
            <a:solidFill>
              <a:schemeClr val="tx1"/>
            </a:solidFill>
          </a:ln>
        </p:spPr>
        <p:txBody>
          <a:bodyPr wrap="square" lIns="65307" tIns="32653" rIns="65307" bIns="32653" rtlCol="0">
            <a:spAutoFit/>
          </a:bodyPr>
          <a:lstStyle/>
          <a:p>
            <a:pPr algn="ctr"/>
            <a:r>
              <a:rPr lang="en-US" sz="2800" b="1" i="1" dirty="0" smtClean="0">
                <a:ln w="1905"/>
                <a:effectLst>
                  <a:innerShdw blurRad="69850" dist="43180" dir="5400000">
                    <a:srgbClr val="000000">
                      <a:alpha val="65000"/>
                    </a:srgbClr>
                  </a:innerShdw>
                </a:effectLst>
                <a:latin typeface="Arial" pitchFamily="34" charset="0"/>
                <a:cs typeface="Arial" pitchFamily="34" charset="0"/>
              </a:rPr>
              <a:t>Key Terms and Concepts</a:t>
            </a:r>
            <a:endParaRPr lang="en-US" sz="2800" b="1" i="1" dirty="0">
              <a:ln w="1905"/>
              <a:effectLst>
                <a:innerShdw blurRad="69850" dist="43180" dir="5400000">
                  <a:srgbClr val="000000">
                    <a:alpha val="65000"/>
                  </a:srgbClr>
                </a:innerShdw>
              </a:effectLst>
              <a:latin typeface="Arial" pitchFamily="34" charset="0"/>
              <a:cs typeface="Arial" pitchFamily="34" charset="0"/>
            </a:endParaRPr>
          </a:p>
          <a:p>
            <a:pPr algn="ctr"/>
            <a:endParaRPr lang="en-US" sz="1300" dirty="0">
              <a:ln w="1905"/>
              <a:effectLst>
                <a:innerShdw blurRad="69850" dist="43180" dir="5400000">
                  <a:srgbClr val="000000">
                    <a:alpha val="65000"/>
                  </a:srgbClr>
                </a:innerShdw>
              </a:effectLst>
              <a:latin typeface="Arial" pitchFamily="34" charset="0"/>
              <a:cs typeface="Arial" pitchFamily="34" charset="0"/>
            </a:endParaRPr>
          </a:p>
          <a:p>
            <a:pPr marL="114300">
              <a:tabLst>
                <a:tab pos="114300" algn="l"/>
              </a:tabLst>
            </a:pPr>
            <a:r>
              <a:rPr lang="en-US" sz="1800" dirty="0" smtClean="0">
                <a:ln w="1905"/>
                <a:effectLst>
                  <a:innerShdw blurRad="69850" dist="43180" dir="5400000">
                    <a:srgbClr val="000000">
                      <a:alpha val="65000"/>
                    </a:srgbClr>
                  </a:innerShdw>
                </a:effectLst>
                <a:latin typeface="Arial" pitchFamily="34" charset="0"/>
                <a:cs typeface="Arial" pitchFamily="34" charset="0"/>
              </a:rPr>
              <a:t>Taken together, these policies highlight several components of inclusion that may help to promote health in our communities.</a:t>
            </a:r>
          </a:p>
          <a:p>
            <a:endParaRPr lang="en-US" sz="1800" dirty="0" smtClean="0">
              <a:ln w="1905"/>
              <a:effectLst>
                <a:innerShdw blurRad="69850" dist="43180" dir="5400000">
                  <a:srgbClr val="000000">
                    <a:alpha val="65000"/>
                  </a:srgbClr>
                </a:innerShdw>
              </a:effectLst>
              <a:latin typeface="Arial" pitchFamily="34" charset="0"/>
              <a:cs typeface="Arial" pitchFamily="34" charset="0"/>
            </a:endParaRPr>
          </a:p>
          <a:p>
            <a:r>
              <a:rPr lang="en-US" sz="2200" b="1" dirty="0" smtClean="0">
                <a:ln w="1905"/>
                <a:effectLst>
                  <a:innerShdw blurRad="69850" dist="43180" dir="5400000">
                    <a:srgbClr val="000000">
                      <a:alpha val="65000"/>
                    </a:srgbClr>
                  </a:innerShdw>
                </a:effectLst>
                <a:latin typeface="Arial" pitchFamily="34" charset="0"/>
                <a:cs typeface="Arial" pitchFamily="34" charset="0"/>
              </a:rPr>
              <a:t>Health Needs</a:t>
            </a:r>
          </a:p>
          <a:p>
            <a:pPr marL="114300">
              <a:tabLst>
                <a:tab pos="171450" algn="l"/>
              </a:tabLst>
            </a:pPr>
            <a:r>
              <a:rPr lang="en-US" sz="1800" dirty="0" smtClean="0">
                <a:ln w="1905"/>
                <a:effectLst>
                  <a:innerShdw blurRad="69850" dist="43180" dir="5400000">
                    <a:srgbClr val="000000">
                      <a:alpha val="65000"/>
                    </a:srgbClr>
                  </a:innerShdw>
                </a:effectLst>
                <a:latin typeface="Arial" pitchFamily="34" charset="0"/>
                <a:cs typeface="Arial" pitchFamily="34" charset="0"/>
              </a:rPr>
              <a:t>People with disabilities face similar chronic conditions as people without disabilities.  </a:t>
            </a:r>
          </a:p>
          <a:p>
            <a:pPr marL="114300">
              <a:tabLst>
                <a:tab pos="171450" algn="l"/>
              </a:tabLst>
            </a:pPr>
            <a:endParaRPr lang="en-US" sz="1800" dirty="0">
              <a:ln w="1905"/>
              <a:effectLst>
                <a:innerShdw blurRad="69850" dist="43180" dir="5400000">
                  <a:srgbClr val="000000">
                    <a:alpha val="65000"/>
                  </a:srgbClr>
                </a:innerShdw>
              </a:effectLst>
              <a:latin typeface="Arial" pitchFamily="34" charset="0"/>
              <a:cs typeface="Arial" pitchFamily="34" charset="0"/>
            </a:endParaRPr>
          </a:p>
          <a:p>
            <a:pPr marL="114300">
              <a:tabLst>
                <a:tab pos="171450" algn="l"/>
              </a:tabLst>
            </a:pPr>
            <a:r>
              <a:rPr lang="en-US" sz="1800" dirty="0" smtClean="0">
                <a:ln w="1905"/>
                <a:effectLst>
                  <a:innerShdw blurRad="69850" dist="43180" dir="5400000">
                    <a:srgbClr val="000000">
                      <a:alpha val="65000"/>
                    </a:srgbClr>
                  </a:innerShdw>
                </a:effectLst>
                <a:latin typeface="Arial" pitchFamily="34" charset="0"/>
                <a:cs typeface="Arial" pitchFamily="34" charset="0"/>
              </a:rPr>
              <a:t>The health needs of  people with disabilities most often relate to inaccessibility:</a:t>
            </a:r>
            <a:endParaRPr lang="en-US" sz="1800" dirty="0">
              <a:ln w="1905"/>
              <a:effectLst>
                <a:innerShdw blurRad="69850" dist="43180" dir="5400000">
                  <a:srgbClr val="000000">
                    <a:alpha val="65000"/>
                  </a:srgbClr>
                </a:innerShdw>
              </a:effectLst>
              <a:latin typeface="Arial" pitchFamily="34" charset="0"/>
              <a:cs typeface="Arial" pitchFamily="34" charset="0"/>
            </a:endParaRPr>
          </a:p>
          <a:p>
            <a:pPr marL="342900" indent="-114300">
              <a:buFont typeface="Arial" pitchFamily="34" charset="0"/>
              <a:buChar char="•"/>
            </a:pPr>
            <a:r>
              <a:rPr lang="en-US" sz="1800" dirty="0" smtClean="0">
                <a:ln w="1905"/>
                <a:effectLst>
                  <a:innerShdw blurRad="69850" dist="43180" dir="5400000">
                    <a:srgbClr val="000000">
                      <a:alpha val="65000"/>
                    </a:srgbClr>
                  </a:innerShdw>
                </a:effectLst>
                <a:latin typeface="Arial" pitchFamily="34" charset="0"/>
                <a:cs typeface="Arial" pitchFamily="34" charset="0"/>
              </a:rPr>
              <a:t>Environmental barriers</a:t>
            </a:r>
          </a:p>
          <a:p>
            <a:pPr marL="342900" indent="-114300">
              <a:buFont typeface="Arial" pitchFamily="34" charset="0"/>
              <a:buChar char="•"/>
            </a:pPr>
            <a:r>
              <a:rPr lang="en-US" sz="1800" dirty="0" smtClean="0">
                <a:ln w="1905"/>
                <a:effectLst>
                  <a:innerShdw blurRad="69850" dist="43180" dir="5400000">
                    <a:srgbClr val="000000">
                      <a:alpha val="65000"/>
                    </a:srgbClr>
                  </a:innerShdw>
                </a:effectLst>
                <a:latin typeface="Arial" pitchFamily="34" charset="0"/>
                <a:cs typeface="Arial" pitchFamily="34" charset="0"/>
              </a:rPr>
              <a:t>Discrimination and negative attitudes</a:t>
            </a:r>
          </a:p>
          <a:p>
            <a:pPr marL="342900" indent="-114300">
              <a:buFont typeface="Arial" pitchFamily="34" charset="0"/>
              <a:buChar char="•"/>
            </a:pPr>
            <a:r>
              <a:rPr lang="en-US" sz="1800" dirty="0" smtClean="0">
                <a:ln w="1905"/>
                <a:effectLst>
                  <a:innerShdw blurRad="69850" dist="43180" dir="5400000">
                    <a:srgbClr val="000000">
                      <a:alpha val="65000"/>
                    </a:srgbClr>
                  </a:innerShdw>
                </a:effectLst>
                <a:latin typeface="Arial" pitchFamily="34" charset="0"/>
                <a:cs typeface="Arial" pitchFamily="34" charset="0"/>
              </a:rPr>
              <a:t>Unequal educational and employment opportunities</a:t>
            </a:r>
          </a:p>
          <a:p>
            <a:pPr marL="342900" indent="-114300">
              <a:buFont typeface="Arial" pitchFamily="34" charset="0"/>
              <a:buChar char="•"/>
            </a:pPr>
            <a:r>
              <a:rPr lang="en-US" sz="1800" dirty="0" smtClean="0">
                <a:ln w="1905"/>
                <a:effectLst>
                  <a:innerShdw blurRad="69850" dist="43180" dir="5400000">
                    <a:srgbClr val="000000">
                      <a:alpha val="65000"/>
                    </a:srgbClr>
                  </a:innerShdw>
                </a:effectLst>
                <a:latin typeface="Arial" pitchFamily="34" charset="0"/>
                <a:cs typeface="Arial" pitchFamily="34" charset="0"/>
              </a:rPr>
              <a:t>Lack of reliable transportation</a:t>
            </a:r>
          </a:p>
          <a:p>
            <a:pPr marL="342900" indent="-114300">
              <a:buFont typeface="Arial" pitchFamily="34" charset="0"/>
              <a:buChar char="•"/>
            </a:pPr>
            <a:r>
              <a:rPr lang="en-US" sz="1800" dirty="0" smtClean="0">
                <a:ln w="1905"/>
                <a:effectLst>
                  <a:innerShdw blurRad="69850" dist="43180" dir="5400000">
                    <a:srgbClr val="000000">
                      <a:alpha val="65000"/>
                    </a:srgbClr>
                  </a:innerShdw>
                </a:effectLst>
                <a:latin typeface="Arial" pitchFamily="34" charset="0"/>
                <a:cs typeface="Arial" pitchFamily="34" charset="0"/>
              </a:rPr>
              <a:t>Inadequate communication methods</a:t>
            </a:r>
          </a:p>
          <a:p>
            <a:pPr marL="342900" indent="-114300">
              <a:buFont typeface="Arial" pitchFamily="34" charset="0"/>
              <a:buChar char="•"/>
            </a:pPr>
            <a:r>
              <a:rPr lang="en-US" sz="1800" dirty="0" smtClean="0">
                <a:ln w="1905"/>
                <a:effectLst>
                  <a:innerShdw blurRad="69850" dist="43180" dir="5400000">
                    <a:srgbClr val="000000">
                      <a:alpha val="65000"/>
                    </a:srgbClr>
                  </a:innerShdw>
                </a:effectLst>
                <a:latin typeface="Arial" pitchFamily="34" charset="0"/>
                <a:cs typeface="Arial" pitchFamily="34" charset="0"/>
              </a:rPr>
              <a:t>Health professionals who lack training and  awareness about disability culture</a:t>
            </a:r>
          </a:p>
          <a:p>
            <a:pPr marL="342900" indent="-114300">
              <a:buFont typeface="Arial" pitchFamily="34" charset="0"/>
              <a:buChar char="•"/>
            </a:pPr>
            <a:r>
              <a:rPr lang="en-US" sz="1800" dirty="0" smtClean="0">
                <a:ln w="1905"/>
                <a:effectLst>
                  <a:innerShdw blurRad="69850" dist="43180" dir="5400000">
                    <a:srgbClr val="000000">
                      <a:alpha val="65000"/>
                    </a:srgbClr>
                  </a:innerShdw>
                </a:effectLst>
                <a:latin typeface="Arial" pitchFamily="34" charset="0"/>
                <a:cs typeface="Arial" pitchFamily="34" charset="0"/>
              </a:rPr>
              <a:t>Lack of community housing and supports</a:t>
            </a:r>
          </a:p>
          <a:p>
            <a:pPr marL="342900" indent="-114300">
              <a:buFont typeface="Arial" pitchFamily="34" charset="0"/>
              <a:buChar char="•"/>
            </a:pPr>
            <a:endParaRPr lang="en-US" sz="1800" dirty="0">
              <a:ln w="1905"/>
              <a:effectLst>
                <a:innerShdw blurRad="69850" dist="43180" dir="5400000">
                  <a:srgbClr val="000000">
                    <a:alpha val="65000"/>
                  </a:srgbClr>
                </a:innerShdw>
              </a:effectLst>
              <a:latin typeface="Arial" pitchFamily="34" charset="0"/>
              <a:cs typeface="Arial" pitchFamily="34" charset="0"/>
            </a:endParaRPr>
          </a:p>
          <a:p>
            <a:r>
              <a:rPr lang="en-US" sz="2200" b="1" dirty="0" smtClean="0">
                <a:ln w="1905"/>
                <a:effectLst>
                  <a:innerShdw blurRad="69850" dist="43180" dir="5400000">
                    <a:srgbClr val="000000">
                      <a:alpha val="65000"/>
                    </a:srgbClr>
                  </a:innerShdw>
                </a:effectLst>
                <a:latin typeface="Arial" pitchFamily="34" charset="0"/>
                <a:cs typeface="Arial" pitchFamily="34" charset="0"/>
              </a:rPr>
              <a:t>Universal Design</a:t>
            </a:r>
          </a:p>
          <a:p>
            <a:pPr marL="114300"/>
            <a:r>
              <a:rPr lang="en-US" sz="1800" dirty="0" smtClean="0">
                <a:ln w="1905"/>
                <a:effectLst>
                  <a:innerShdw blurRad="69850" dist="43180" dir="5400000">
                    <a:srgbClr val="000000">
                      <a:alpha val="65000"/>
                    </a:srgbClr>
                  </a:innerShdw>
                </a:effectLst>
                <a:latin typeface="Arial" pitchFamily="34" charset="0"/>
                <a:cs typeface="Arial" pitchFamily="34" charset="0"/>
              </a:rPr>
              <a:t>Different people have different needs.  Across our lifespan and even day-to-day our needs change.  </a:t>
            </a:r>
          </a:p>
          <a:p>
            <a:pPr marL="114300"/>
            <a:endParaRPr lang="en-US" sz="1800" dirty="0">
              <a:ln w="1905"/>
              <a:effectLst>
                <a:innerShdw blurRad="69850" dist="43180" dir="5400000">
                  <a:srgbClr val="000000">
                    <a:alpha val="65000"/>
                  </a:srgbClr>
                </a:innerShdw>
              </a:effectLst>
              <a:latin typeface="Arial" pitchFamily="34" charset="0"/>
              <a:cs typeface="Arial" pitchFamily="34" charset="0"/>
            </a:endParaRPr>
          </a:p>
          <a:p>
            <a:pPr marL="114300"/>
            <a:r>
              <a:rPr lang="en-US" sz="1800" dirty="0" smtClean="0">
                <a:ln w="1905"/>
                <a:effectLst>
                  <a:innerShdw blurRad="69850" dist="43180" dir="5400000">
                    <a:srgbClr val="000000">
                      <a:alpha val="65000"/>
                    </a:srgbClr>
                  </a:innerShdw>
                </a:effectLst>
                <a:latin typeface="Arial" pitchFamily="34" charset="0"/>
                <a:cs typeface="Arial" pitchFamily="34" charset="0"/>
              </a:rPr>
              <a:t>Universal design as a concept suggests that  many of the needs of people with disabilities are not unique to people with disabilities, but rather are shared with other people.</a:t>
            </a:r>
          </a:p>
          <a:p>
            <a:pPr marL="114300"/>
            <a:endParaRPr lang="en-US" sz="1800" dirty="0">
              <a:ln w="1905"/>
              <a:effectLst>
                <a:innerShdw blurRad="69850" dist="43180" dir="5400000">
                  <a:srgbClr val="000000">
                    <a:alpha val="65000"/>
                  </a:srgbClr>
                </a:innerShdw>
              </a:effectLst>
              <a:latin typeface="Arial" pitchFamily="34" charset="0"/>
              <a:cs typeface="Arial" pitchFamily="34" charset="0"/>
            </a:endParaRPr>
          </a:p>
          <a:p>
            <a:pPr marL="114300"/>
            <a:r>
              <a:rPr lang="en-US" sz="1800" dirty="0" smtClean="0">
                <a:ln w="1905"/>
                <a:effectLst>
                  <a:innerShdw blurRad="69850" dist="43180" dir="5400000">
                    <a:srgbClr val="000000">
                      <a:alpha val="65000"/>
                    </a:srgbClr>
                  </a:innerShdw>
                </a:effectLst>
                <a:latin typeface="Arial" pitchFamily="34" charset="0"/>
                <a:cs typeface="Arial" pitchFamily="34" charset="0"/>
              </a:rPr>
              <a:t>From the frame of universal design, the best way to address our range of needs is to design our policies and practices in such a way that they work well for most people.  </a:t>
            </a:r>
          </a:p>
          <a:p>
            <a:pPr marL="114300"/>
            <a:endParaRPr lang="en-US" sz="1800" dirty="0">
              <a:ln w="1905"/>
              <a:effectLst>
                <a:innerShdw blurRad="69850" dist="43180" dir="5400000">
                  <a:srgbClr val="000000">
                    <a:alpha val="65000"/>
                  </a:srgbClr>
                </a:innerShdw>
              </a:effectLst>
              <a:latin typeface="Arial" pitchFamily="34" charset="0"/>
              <a:cs typeface="Arial" pitchFamily="34" charset="0"/>
            </a:endParaRPr>
          </a:p>
          <a:p>
            <a:pPr marL="114300"/>
            <a:r>
              <a:rPr lang="en-US" sz="1800" dirty="0" smtClean="0">
                <a:ln w="1905"/>
                <a:effectLst>
                  <a:innerShdw blurRad="69850" dist="43180" dir="5400000">
                    <a:srgbClr val="000000">
                      <a:alpha val="65000"/>
                    </a:srgbClr>
                  </a:innerShdw>
                </a:effectLst>
                <a:latin typeface="Arial" pitchFamily="34" charset="0"/>
                <a:cs typeface="Arial" pitchFamily="34" charset="0"/>
              </a:rPr>
              <a:t>The classic example of this is curb cuts (the gradual grade change between a street and sidewalk).  </a:t>
            </a:r>
          </a:p>
          <a:p>
            <a:pPr marL="114300"/>
            <a:endParaRPr lang="en-US" sz="1800" dirty="0">
              <a:ln w="1905"/>
              <a:effectLst>
                <a:innerShdw blurRad="69850" dist="43180" dir="5400000">
                  <a:srgbClr val="000000">
                    <a:alpha val="65000"/>
                  </a:srgbClr>
                </a:innerShdw>
              </a:effectLst>
              <a:latin typeface="Arial" pitchFamily="34" charset="0"/>
              <a:cs typeface="Arial" pitchFamily="34" charset="0"/>
            </a:endParaRPr>
          </a:p>
          <a:p>
            <a:pPr marL="114300"/>
            <a:r>
              <a:rPr lang="en-US" sz="1800" dirty="0" smtClean="0">
                <a:latin typeface="Arial" pitchFamily="34" charset="0"/>
                <a:cs typeface="Arial" pitchFamily="34" charset="0"/>
              </a:rPr>
              <a:t>The use of plain language is </a:t>
            </a:r>
            <a:r>
              <a:rPr lang="en-US" sz="1800" smtClean="0">
                <a:latin typeface="Arial" pitchFamily="34" charset="0"/>
                <a:cs typeface="Arial" pitchFamily="34" charset="0"/>
              </a:rPr>
              <a:t>another </a:t>
            </a:r>
            <a:r>
              <a:rPr lang="en-US" sz="1800" smtClean="0">
                <a:latin typeface="Arial" pitchFamily="34" charset="0"/>
                <a:cs typeface="Arial" pitchFamily="34" charset="0"/>
              </a:rPr>
              <a:t>application</a:t>
            </a:r>
            <a:r>
              <a:rPr lang="en-US" sz="1800" smtClean="0">
                <a:latin typeface="Arial" pitchFamily="34" charset="0"/>
                <a:cs typeface="Arial" pitchFamily="34" charset="0"/>
              </a:rPr>
              <a:t> </a:t>
            </a:r>
            <a:r>
              <a:rPr lang="en-US" sz="1800" dirty="0" smtClean="0">
                <a:latin typeface="Arial" pitchFamily="34" charset="0"/>
                <a:cs typeface="Arial" pitchFamily="34" charset="0"/>
              </a:rPr>
              <a:t>of universal design in public health.</a:t>
            </a:r>
          </a:p>
          <a:p>
            <a:pPr marL="114300"/>
            <a:endParaRPr lang="en-US" sz="1800" dirty="0">
              <a:latin typeface="Arial" pitchFamily="34" charset="0"/>
              <a:cs typeface="Arial" pitchFamily="34" charset="0"/>
            </a:endParaRPr>
          </a:p>
        </p:txBody>
      </p:sp>
      <p:pic>
        <p:nvPicPr>
          <p:cNvPr id="5" name="Picture 4" descr="The School of Public Health and Community Medicine's logo (Soul Catcher) is a Northwest Coast Indian symbol of physical and mental well-being. It was designed by artist Marvin Oliver and is a registered trademark of the School." title="Institute for Public Health Genetics at the University of Washingto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98400" y="17907000"/>
            <a:ext cx="6273691" cy="1050888"/>
          </a:xfrm>
          <a:prstGeom prst="rect">
            <a:avLst/>
          </a:prstGeom>
        </p:spPr>
      </p:pic>
      <p:sp>
        <p:nvSpPr>
          <p:cNvPr id="33" name="TextBox 32"/>
          <p:cNvSpPr txBox="1"/>
          <p:nvPr/>
        </p:nvSpPr>
        <p:spPr>
          <a:xfrm>
            <a:off x="7772400" y="3581400"/>
            <a:ext cx="6604653" cy="5959865"/>
          </a:xfrm>
          <a:prstGeom prst="rect">
            <a:avLst/>
          </a:prstGeom>
          <a:solidFill>
            <a:srgbClr val="FFF4C5"/>
          </a:solidFill>
          <a:ln w="12700">
            <a:solidFill>
              <a:schemeClr val="tx1"/>
            </a:solidFill>
          </a:ln>
        </p:spPr>
        <p:txBody>
          <a:bodyPr wrap="square" lIns="65307" tIns="32653" rIns="65307" bIns="32653" rtlCol="0">
            <a:spAutoFit/>
          </a:bodyPr>
          <a:lstStyle/>
          <a:p>
            <a:pPr algn="ctr"/>
            <a:r>
              <a:rPr lang="en-US" sz="2800" b="1" i="1" dirty="0" smtClean="0">
                <a:ln w="1905"/>
                <a:effectLst>
                  <a:innerShdw blurRad="69850" dist="43180" dir="5400000">
                    <a:srgbClr val="000000">
                      <a:alpha val="65000"/>
                    </a:srgbClr>
                  </a:innerShdw>
                </a:effectLst>
                <a:latin typeface="Arial" pitchFamily="34" charset="0"/>
                <a:cs typeface="Arial" pitchFamily="34" charset="0"/>
              </a:rPr>
              <a:t>Americans with Disabilities Act</a:t>
            </a:r>
            <a:endParaRPr lang="en-US" sz="2800" b="1" i="1" dirty="0">
              <a:ln w="1905"/>
              <a:effectLst>
                <a:innerShdw blurRad="69850" dist="43180" dir="5400000">
                  <a:srgbClr val="000000">
                    <a:alpha val="65000"/>
                  </a:srgbClr>
                </a:innerShdw>
              </a:effectLst>
              <a:latin typeface="Arial" pitchFamily="34" charset="0"/>
              <a:cs typeface="Arial" pitchFamily="34" charset="0"/>
            </a:endParaRPr>
          </a:p>
          <a:p>
            <a:pPr algn="ctr"/>
            <a:endParaRPr lang="en-US" sz="1300" dirty="0">
              <a:ln w="1905"/>
              <a:effectLst>
                <a:innerShdw blurRad="69850" dist="43180" dir="5400000">
                  <a:srgbClr val="000000">
                    <a:alpha val="65000"/>
                  </a:srgbClr>
                </a:innerShdw>
              </a:effectLst>
              <a:latin typeface="Arial" pitchFamily="34" charset="0"/>
              <a:cs typeface="Arial" pitchFamily="34" charset="0"/>
            </a:endParaRPr>
          </a:p>
          <a:p>
            <a:pPr marL="86169"/>
            <a:r>
              <a:rPr lang="en-US" sz="1800" dirty="0" smtClean="0">
                <a:ln w="1905"/>
                <a:latin typeface="Arial" pitchFamily="34" charset="0"/>
                <a:cs typeface="Arial" pitchFamily="34" charset="0"/>
              </a:rPr>
              <a:t>Legislative act passed in 1990</a:t>
            </a:r>
          </a:p>
          <a:p>
            <a:pPr marL="240365" indent="-154196">
              <a:buFont typeface="Arial" pitchFamily="34" charset="0"/>
              <a:buChar char="•"/>
            </a:pPr>
            <a:endParaRPr lang="en-US" sz="1800" dirty="0" smtClean="0">
              <a:ln w="1905"/>
              <a:latin typeface="Arial" pitchFamily="34" charset="0"/>
              <a:cs typeface="Arial" pitchFamily="34" charset="0"/>
            </a:endParaRPr>
          </a:p>
          <a:p>
            <a:pPr marL="86169"/>
            <a:r>
              <a:rPr lang="en-US" sz="1800" dirty="0" smtClean="0">
                <a:ln w="1905"/>
                <a:latin typeface="Arial" pitchFamily="34" charset="0"/>
                <a:cs typeface="Arial" pitchFamily="34" charset="0"/>
              </a:rPr>
              <a:t>Offers prescriptive guidelines about accommodations made to ensure access for people with disabilities</a:t>
            </a:r>
          </a:p>
          <a:p>
            <a:pPr marL="86169"/>
            <a:endParaRPr lang="en-US" sz="1800" dirty="0" smtClean="0">
              <a:ln w="1905"/>
              <a:latin typeface="Arial" pitchFamily="34" charset="0"/>
              <a:cs typeface="Arial" pitchFamily="34" charset="0"/>
            </a:endParaRPr>
          </a:p>
          <a:p>
            <a:pPr marL="86169"/>
            <a:r>
              <a:rPr lang="en-US" sz="1800" dirty="0" smtClean="0">
                <a:ln w="1905"/>
                <a:latin typeface="Arial" pitchFamily="34" charset="0"/>
                <a:cs typeface="Arial" pitchFamily="34" charset="0"/>
              </a:rPr>
              <a:t>A person is defined as having a disability if s/he meets at least one of the following requirements:</a:t>
            </a:r>
            <a:endParaRPr lang="en-US" sz="1800" dirty="0">
              <a:ln w="1905"/>
              <a:latin typeface="Arial" pitchFamily="34" charset="0"/>
              <a:cs typeface="Arial" pitchFamily="34" charset="0"/>
            </a:endParaRPr>
          </a:p>
          <a:p>
            <a:pPr marL="1200150" lvl="1" indent="-457200"/>
            <a:r>
              <a:rPr lang="en-US" sz="1800" dirty="0">
                <a:ln w="1905"/>
                <a:latin typeface="Arial" pitchFamily="34" charset="0"/>
                <a:cs typeface="Arial" pitchFamily="34" charset="0"/>
              </a:rPr>
              <a:t>1. has a physical or mental impairment that substantially limits a major life </a:t>
            </a:r>
            <a:r>
              <a:rPr lang="en-US" sz="1800" dirty="0" smtClean="0">
                <a:ln w="1905"/>
                <a:latin typeface="Arial" pitchFamily="34" charset="0"/>
                <a:cs typeface="Arial" pitchFamily="34" charset="0"/>
              </a:rPr>
              <a:t>activity, </a:t>
            </a:r>
            <a:r>
              <a:rPr lang="en-US" sz="1800" dirty="0" smtClean="0">
                <a:ln w="1905"/>
                <a:latin typeface="Arial" pitchFamily="34" charset="0"/>
                <a:cs typeface="Arial" pitchFamily="34" charset="0"/>
              </a:rPr>
              <a:t>or</a:t>
            </a:r>
            <a:endParaRPr lang="en-US" sz="1800" dirty="0">
              <a:ln w="1905"/>
              <a:latin typeface="Arial" pitchFamily="34" charset="0"/>
              <a:cs typeface="Arial" pitchFamily="34" charset="0"/>
            </a:endParaRPr>
          </a:p>
          <a:p>
            <a:pPr marL="1428750" lvl="1" indent="-685800"/>
            <a:r>
              <a:rPr lang="en-US" sz="1800" dirty="0">
                <a:ln w="1905"/>
                <a:latin typeface="Arial" pitchFamily="34" charset="0"/>
                <a:cs typeface="Arial" pitchFamily="34" charset="0"/>
              </a:rPr>
              <a:t>2. has a record of such an </a:t>
            </a:r>
            <a:r>
              <a:rPr lang="en-US" sz="1800" dirty="0" smtClean="0">
                <a:ln w="1905"/>
                <a:latin typeface="Arial" pitchFamily="34" charset="0"/>
                <a:cs typeface="Arial" pitchFamily="34" charset="0"/>
              </a:rPr>
              <a:t>impairment, </a:t>
            </a:r>
            <a:r>
              <a:rPr lang="en-US" sz="1800" dirty="0">
                <a:ln w="1905"/>
                <a:latin typeface="Arial" pitchFamily="34" charset="0"/>
                <a:cs typeface="Arial" pitchFamily="34" charset="0"/>
              </a:rPr>
              <a:t>or</a:t>
            </a:r>
          </a:p>
          <a:p>
            <a:pPr marL="1428750" lvl="1" indent="-685800"/>
            <a:r>
              <a:rPr lang="en-US" sz="1800" dirty="0">
                <a:ln w="1905"/>
                <a:latin typeface="Arial" pitchFamily="34" charset="0"/>
                <a:cs typeface="Arial" pitchFamily="34" charset="0"/>
              </a:rPr>
              <a:t>3. is regarded as having such an </a:t>
            </a:r>
            <a:r>
              <a:rPr lang="en-US" sz="1800" dirty="0" smtClean="0">
                <a:ln w="1905"/>
                <a:latin typeface="Arial" pitchFamily="34" charset="0"/>
                <a:cs typeface="Arial" pitchFamily="34" charset="0"/>
              </a:rPr>
              <a:t>impairment.</a:t>
            </a:r>
            <a:endParaRPr lang="en-US" sz="1800" dirty="0">
              <a:ln w="1905"/>
              <a:latin typeface="Arial" pitchFamily="34" charset="0"/>
              <a:cs typeface="Arial" pitchFamily="34" charset="0"/>
            </a:endParaRPr>
          </a:p>
          <a:p>
            <a:pPr marL="114300"/>
            <a:endParaRPr lang="en-US" sz="1800" dirty="0" smtClean="0">
              <a:ln w="1905"/>
              <a:latin typeface="Arial" pitchFamily="34" charset="0"/>
              <a:cs typeface="Arial" pitchFamily="34" charset="0"/>
            </a:endParaRPr>
          </a:p>
          <a:p>
            <a:pPr marL="114300"/>
            <a:r>
              <a:rPr lang="en-US" sz="1800" dirty="0" smtClean="0">
                <a:ln w="1905"/>
                <a:latin typeface="Arial" pitchFamily="34" charset="0"/>
                <a:cs typeface="Arial" pitchFamily="34" charset="0"/>
              </a:rPr>
              <a:t>The </a:t>
            </a:r>
            <a:r>
              <a:rPr lang="en-US" sz="1800" dirty="0">
                <a:ln w="1905"/>
                <a:latin typeface="Arial" pitchFamily="34" charset="0"/>
                <a:cs typeface="Arial" pitchFamily="34" charset="0"/>
              </a:rPr>
              <a:t>interpretation of “disability” experienced notable narrowing within the court </a:t>
            </a:r>
            <a:r>
              <a:rPr lang="en-US" sz="1800" dirty="0" smtClean="0">
                <a:ln w="1905"/>
                <a:latin typeface="Arial" pitchFamily="34" charset="0"/>
                <a:cs typeface="Arial" pitchFamily="34" charset="0"/>
              </a:rPr>
              <a:t>system.</a:t>
            </a:r>
          </a:p>
          <a:p>
            <a:pPr marL="114300"/>
            <a:endParaRPr lang="en-US" sz="1800" dirty="0" smtClean="0">
              <a:ln w="1905"/>
              <a:latin typeface="Arial" pitchFamily="34" charset="0"/>
              <a:cs typeface="Arial" pitchFamily="34" charset="0"/>
            </a:endParaRPr>
          </a:p>
          <a:p>
            <a:pPr marL="114300"/>
            <a:r>
              <a:rPr lang="en-US" sz="1800" dirty="0" smtClean="0">
                <a:ln w="1905"/>
                <a:latin typeface="Arial" pitchFamily="34" charset="0"/>
                <a:cs typeface="Arial" pitchFamily="34" charset="0"/>
              </a:rPr>
              <a:t>In 2008, </a:t>
            </a:r>
            <a:r>
              <a:rPr lang="en-US" sz="1800" dirty="0">
                <a:ln w="1905"/>
                <a:latin typeface="Arial" pitchFamily="34" charset="0"/>
                <a:cs typeface="Arial" pitchFamily="34" charset="0"/>
              </a:rPr>
              <a:t>the ADA Amendments </a:t>
            </a:r>
            <a:r>
              <a:rPr lang="en-US" sz="1800" dirty="0" smtClean="0">
                <a:ln w="1905"/>
                <a:latin typeface="Arial" pitchFamily="34" charset="0"/>
                <a:cs typeface="Arial" pitchFamily="34" charset="0"/>
              </a:rPr>
              <a:t>Act revised and clarified this definition to provide the intended broad scope of protections to individuals with disabilities</a:t>
            </a:r>
            <a:r>
              <a:rPr lang="en-US" sz="1800" dirty="0">
                <a:ln w="1905"/>
                <a:effectLst>
                  <a:innerShdw blurRad="69850" dist="43180" dir="5400000">
                    <a:srgbClr val="000000">
                      <a:alpha val="65000"/>
                    </a:srgbClr>
                  </a:innerShdw>
                </a:effectLst>
                <a:latin typeface="Arial" pitchFamily="34" charset="0"/>
                <a:cs typeface="Arial" pitchFamily="34" charset="0"/>
              </a:rPr>
              <a:t>.</a:t>
            </a:r>
            <a:endParaRPr lang="en-US" sz="1800" dirty="0" smtClean="0">
              <a:ln w="1905"/>
              <a:effectLst>
                <a:innerShdw blurRad="69850" dist="43180" dir="5400000">
                  <a:srgbClr val="000000">
                    <a:alpha val="65000"/>
                  </a:srgbClr>
                </a:innerShdw>
              </a:effectLst>
              <a:latin typeface="Arial" pitchFamily="34" charset="0"/>
              <a:cs typeface="Arial" pitchFamily="34" charset="0"/>
            </a:endParaRPr>
          </a:p>
          <a:p>
            <a:endParaRPr lang="en-US" sz="1800" dirty="0">
              <a:ln w="1905"/>
              <a:effectLst>
                <a:innerShdw blurRad="69850" dist="43180" dir="5400000">
                  <a:srgbClr val="000000">
                    <a:alpha val="65000"/>
                  </a:srgbClr>
                </a:innerShdw>
              </a:effectLst>
              <a:latin typeface="Arial" pitchFamily="34" charset="0"/>
              <a:cs typeface="Arial" pitchFamily="34" charset="0"/>
            </a:endParaRPr>
          </a:p>
        </p:txBody>
      </p:sp>
      <p:sp>
        <p:nvSpPr>
          <p:cNvPr id="35" name="TextBox 34"/>
          <p:cNvSpPr txBox="1"/>
          <p:nvPr/>
        </p:nvSpPr>
        <p:spPr>
          <a:xfrm>
            <a:off x="25298400" y="19476261"/>
            <a:ext cx="6273691" cy="1173939"/>
          </a:xfrm>
          <a:prstGeom prst="rect">
            <a:avLst/>
          </a:prstGeom>
          <a:solidFill>
            <a:schemeClr val="bg1">
              <a:alpha val="15000"/>
            </a:schemeClr>
          </a:solidFill>
          <a:ln w="12700">
            <a:solidFill>
              <a:schemeClr val="tx1"/>
            </a:solidFill>
          </a:ln>
        </p:spPr>
        <p:txBody>
          <a:bodyPr wrap="square" lIns="65307" tIns="32653" rIns="65307" bIns="32653" rtlCol="0">
            <a:spAutoFit/>
          </a:bodyPr>
          <a:lstStyle/>
          <a:p>
            <a:r>
              <a:rPr lang="en-US" sz="1800" dirty="0" smtClean="0">
                <a:latin typeface="Arial" pitchFamily="34" charset="0"/>
                <a:cs typeface="Arial" pitchFamily="34" charset="0"/>
              </a:rPr>
              <a:t>We </a:t>
            </a:r>
            <a:r>
              <a:rPr lang="en-US" sz="1800" dirty="0">
                <a:latin typeface="Arial" pitchFamily="34" charset="0"/>
                <a:cs typeface="Arial" pitchFamily="34" charset="0"/>
              </a:rPr>
              <a:t>would like to acknowledge the Disability Studies Program at the University of Washington for facilitating the critical, formative discussions that led to the development of this presentation</a:t>
            </a:r>
            <a:r>
              <a:rPr lang="en-US" sz="1800" dirty="0" smtClean="0">
                <a:latin typeface="Arial" pitchFamily="34" charset="0"/>
                <a:cs typeface="Arial" pitchFamily="34" charset="0"/>
              </a:rPr>
              <a:t>.</a:t>
            </a:r>
          </a:p>
        </p:txBody>
      </p:sp>
      <p:sp>
        <p:nvSpPr>
          <p:cNvPr id="36" name="TextBox 35"/>
          <p:cNvSpPr txBox="1"/>
          <p:nvPr/>
        </p:nvSpPr>
        <p:spPr>
          <a:xfrm>
            <a:off x="7772400" y="10210800"/>
            <a:ext cx="6604653" cy="6903713"/>
          </a:xfrm>
          <a:prstGeom prst="rect">
            <a:avLst/>
          </a:prstGeom>
          <a:solidFill>
            <a:srgbClr val="FFF4C5"/>
          </a:solidFill>
          <a:ln w="12700">
            <a:solidFill>
              <a:schemeClr val="tx1"/>
            </a:solidFill>
          </a:ln>
        </p:spPr>
        <p:txBody>
          <a:bodyPr wrap="square" lIns="65307" tIns="32653" rIns="65307" bIns="32653" rtlCol="0">
            <a:spAutoFit/>
          </a:bodyPr>
          <a:lstStyle/>
          <a:p>
            <a:pPr algn="ctr"/>
            <a:r>
              <a:rPr lang="en-US" sz="2800" b="1" i="1" dirty="0" smtClean="0">
                <a:ln w="1905"/>
                <a:effectLst>
                  <a:innerShdw blurRad="69850" dist="43180" dir="5400000">
                    <a:srgbClr val="000000">
                      <a:alpha val="65000"/>
                    </a:srgbClr>
                  </a:innerShdw>
                </a:effectLst>
                <a:latin typeface="Arial" pitchFamily="34" charset="0"/>
                <a:cs typeface="Arial" pitchFamily="34" charset="0"/>
              </a:rPr>
              <a:t>Healthy People 2020 </a:t>
            </a:r>
          </a:p>
          <a:p>
            <a:pPr algn="ctr"/>
            <a:r>
              <a:rPr lang="en-US" sz="2800" b="1" i="1" dirty="0" smtClean="0">
                <a:ln w="1905"/>
                <a:effectLst>
                  <a:innerShdw blurRad="69850" dist="43180" dir="5400000">
                    <a:srgbClr val="000000">
                      <a:alpha val="65000"/>
                    </a:srgbClr>
                  </a:innerShdw>
                </a:effectLst>
                <a:latin typeface="Arial" pitchFamily="34" charset="0"/>
                <a:cs typeface="Arial" pitchFamily="34" charset="0"/>
              </a:rPr>
              <a:t>Disability and Health Objectives</a:t>
            </a:r>
            <a:endParaRPr lang="en-US" sz="2800" b="1" i="1" dirty="0">
              <a:ln w="1905"/>
              <a:effectLst>
                <a:innerShdw blurRad="69850" dist="43180" dir="5400000">
                  <a:srgbClr val="000000">
                    <a:alpha val="65000"/>
                  </a:srgbClr>
                </a:innerShdw>
              </a:effectLst>
              <a:latin typeface="Arial" pitchFamily="34" charset="0"/>
              <a:cs typeface="Arial" pitchFamily="34" charset="0"/>
            </a:endParaRPr>
          </a:p>
          <a:p>
            <a:pPr algn="ctr"/>
            <a:endParaRPr lang="en-US" sz="1300" dirty="0">
              <a:ln w="1905"/>
              <a:effectLst>
                <a:innerShdw blurRad="69850" dist="43180" dir="5400000">
                  <a:srgbClr val="000000">
                    <a:alpha val="65000"/>
                  </a:srgbClr>
                </a:innerShdw>
              </a:effectLst>
              <a:latin typeface="Arial" pitchFamily="34" charset="0"/>
              <a:cs typeface="Arial" pitchFamily="34" charset="0"/>
            </a:endParaRPr>
          </a:p>
          <a:p>
            <a:pPr marL="86169">
              <a:spcAft>
                <a:spcPts val="429"/>
              </a:spcAft>
            </a:pPr>
            <a:r>
              <a:rPr lang="en-US" sz="1800" dirty="0" smtClean="0">
                <a:ln w="1905"/>
                <a:latin typeface="Arial" pitchFamily="34" charset="0"/>
                <a:cs typeface="Arial" pitchFamily="34" charset="0"/>
              </a:rPr>
              <a:t>This evidence-based, 10-year public health planning agenda outlines specific objectives to address the health needs of people with disabilities.</a:t>
            </a:r>
          </a:p>
          <a:p>
            <a:pPr marL="86169">
              <a:spcAft>
                <a:spcPts val="429"/>
              </a:spcAft>
            </a:pPr>
            <a:endParaRPr lang="en-US" sz="1800" dirty="0">
              <a:ln w="1905"/>
              <a:latin typeface="Arial" pitchFamily="34" charset="0"/>
              <a:cs typeface="Arial" pitchFamily="34" charset="0"/>
            </a:endParaRPr>
          </a:p>
          <a:p>
            <a:pPr marL="86169">
              <a:spcAft>
                <a:spcPts val="429"/>
              </a:spcAft>
            </a:pPr>
            <a:r>
              <a:rPr lang="en-US" sz="1800" dirty="0" smtClean="0">
                <a:ln w="1905"/>
                <a:latin typeface="Arial" pitchFamily="34" charset="0"/>
                <a:cs typeface="Arial" pitchFamily="34" charset="0"/>
              </a:rPr>
              <a:t>Highlights the health disparities that exist for people with disabilities in comparison to the general population</a:t>
            </a:r>
          </a:p>
          <a:p>
            <a:pPr marL="86169">
              <a:spcAft>
                <a:spcPts val="429"/>
              </a:spcAft>
            </a:pPr>
            <a:endParaRPr lang="en-US" sz="1800" dirty="0" smtClean="0">
              <a:ln w="1905"/>
              <a:latin typeface="Arial" pitchFamily="34" charset="0"/>
              <a:cs typeface="Arial" pitchFamily="34" charset="0"/>
            </a:endParaRPr>
          </a:p>
          <a:p>
            <a:pPr marL="86169">
              <a:spcAft>
                <a:spcPts val="429"/>
              </a:spcAft>
            </a:pPr>
            <a:r>
              <a:rPr lang="en-US" sz="1800" dirty="0" smtClean="0">
                <a:ln w="1905"/>
                <a:latin typeface="Arial" pitchFamily="34" charset="0"/>
                <a:cs typeface="Arial" pitchFamily="34" charset="0"/>
              </a:rPr>
              <a:t>Suggests that inclusion of people with disabilities in public health activities, every day life activities,  and timely health interventions and services will help to mitigate these disparities</a:t>
            </a:r>
          </a:p>
          <a:p>
            <a:pPr marL="86169">
              <a:spcAft>
                <a:spcPts val="429"/>
              </a:spcAft>
            </a:pPr>
            <a:endParaRPr lang="en-US" sz="1800" dirty="0">
              <a:ln w="1905"/>
              <a:latin typeface="Arial" pitchFamily="34" charset="0"/>
              <a:cs typeface="Arial" pitchFamily="34" charset="0"/>
            </a:endParaRPr>
          </a:p>
          <a:p>
            <a:pPr marL="86169">
              <a:spcAft>
                <a:spcPts val="429"/>
              </a:spcAft>
            </a:pPr>
            <a:r>
              <a:rPr lang="en-US" sz="1800" dirty="0" smtClean="0">
                <a:ln w="1905"/>
                <a:latin typeface="Arial" pitchFamily="34" charset="0"/>
                <a:cs typeface="Arial" pitchFamily="34" charset="0"/>
              </a:rPr>
              <a:t>Offers relevant strategies to address these areas:</a:t>
            </a:r>
          </a:p>
          <a:p>
            <a:pPr marL="685800" lvl="1" indent="228600">
              <a:spcAft>
                <a:spcPts val="429"/>
              </a:spcAft>
              <a:buFont typeface="Arial" pitchFamily="34" charset="0"/>
              <a:buChar char="•"/>
            </a:pPr>
            <a:r>
              <a:rPr lang="en-US" sz="1800" dirty="0" smtClean="0">
                <a:ln w="1905"/>
                <a:latin typeface="Arial" pitchFamily="34" charset="0"/>
                <a:cs typeface="Arial" pitchFamily="34" charset="0"/>
              </a:rPr>
              <a:t>Encourage accessibility of communities, including promotion of community-based living</a:t>
            </a:r>
          </a:p>
          <a:p>
            <a:pPr marL="685800" lvl="1" indent="228600">
              <a:spcAft>
                <a:spcPts val="429"/>
              </a:spcAft>
              <a:buFont typeface="Arial" pitchFamily="34" charset="0"/>
              <a:buChar char="•"/>
            </a:pPr>
            <a:r>
              <a:rPr lang="en-US" sz="1800" dirty="0" smtClean="0">
                <a:ln w="1905"/>
                <a:latin typeface="Arial" pitchFamily="34" charset="0"/>
                <a:cs typeface="Arial" pitchFamily="34" charset="0"/>
              </a:rPr>
              <a:t>Promote equitable access to education, employment, and health services</a:t>
            </a:r>
          </a:p>
          <a:p>
            <a:pPr marL="685800" lvl="1" indent="228600">
              <a:spcAft>
                <a:spcPts val="429"/>
              </a:spcAft>
              <a:buFont typeface="Arial" pitchFamily="34" charset="0"/>
              <a:buChar char="•"/>
            </a:pPr>
            <a:r>
              <a:rPr lang="en-US" sz="1800" dirty="0" smtClean="0">
                <a:ln w="1905"/>
                <a:latin typeface="Arial" pitchFamily="34" charset="0"/>
                <a:cs typeface="Arial" pitchFamily="34" charset="0"/>
              </a:rPr>
              <a:t>Raise awareness about determinants of health for people with disabilities</a:t>
            </a:r>
          </a:p>
          <a:p>
            <a:pPr marL="685800" lvl="1" indent="228600">
              <a:spcAft>
                <a:spcPts val="429"/>
              </a:spcAft>
              <a:buFont typeface="Arial" pitchFamily="34" charset="0"/>
              <a:buChar char="•"/>
            </a:pPr>
            <a:endParaRPr lang="en-US" sz="1800" dirty="0" smtClean="0">
              <a:ln w="1905"/>
              <a:latin typeface="Arial" pitchFamily="34" charset="0"/>
              <a:cs typeface="Arial" pitchFamily="34" charset="0"/>
            </a:endParaRPr>
          </a:p>
        </p:txBody>
      </p:sp>
      <p:sp>
        <p:nvSpPr>
          <p:cNvPr id="37" name="TextBox 36"/>
          <p:cNvSpPr txBox="1"/>
          <p:nvPr/>
        </p:nvSpPr>
        <p:spPr>
          <a:xfrm flipH="1">
            <a:off x="21640799" y="3581400"/>
            <a:ext cx="9901400" cy="13438835"/>
          </a:xfrm>
          <a:prstGeom prst="rect">
            <a:avLst/>
          </a:prstGeom>
          <a:solidFill>
            <a:srgbClr val="FFF4C5"/>
          </a:solidFill>
          <a:ln w="12700">
            <a:solidFill>
              <a:schemeClr val="tx1"/>
            </a:solidFill>
          </a:ln>
        </p:spPr>
        <p:txBody>
          <a:bodyPr wrap="square" lIns="65307" tIns="32653" rIns="65307" bIns="32653" rtlCol="0">
            <a:spAutoFit/>
          </a:bodyPr>
          <a:lstStyle/>
          <a:p>
            <a:pPr algn="ctr"/>
            <a:r>
              <a:rPr lang="en-US" sz="2800" b="1" i="1" dirty="0">
                <a:ln w="1905"/>
                <a:effectLst>
                  <a:innerShdw blurRad="69850" dist="43180" dir="5400000">
                    <a:srgbClr val="000000">
                      <a:alpha val="65000"/>
                    </a:srgbClr>
                  </a:innerShdw>
                </a:effectLst>
                <a:latin typeface="Arial" pitchFamily="34" charset="0"/>
                <a:cs typeface="Arial" pitchFamily="34" charset="0"/>
              </a:rPr>
              <a:t>Accessibility Toolkit for Health Professionals</a:t>
            </a:r>
            <a:endParaRPr lang="en-US" sz="2800" dirty="0">
              <a:ln w="1905"/>
              <a:effectLst>
                <a:innerShdw blurRad="69850" dist="43180" dir="5400000">
                  <a:srgbClr val="000000">
                    <a:alpha val="65000"/>
                  </a:srgbClr>
                </a:innerShdw>
              </a:effectLst>
              <a:latin typeface="Arial" pitchFamily="34" charset="0"/>
              <a:cs typeface="Arial" pitchFamily="34" charset="0"/>
            </a:endParaRPr>
          </a:p>
          <a:p>
            <a:pPr algn="ctr"/>
            <a:endParaRPr lang="en-US" sz="1300" dirty="0">
              <a:ln w="1905"/>
              <a:effectLst>
                <a:innerShdw blurRad="69850" dist="43180" dir="5400000">
                  <a:srgbClr val="000000">
                    <a:alpha val="65000"/>
                  </a:srgbClr>
                </a:innerShdw>
              </a:effectLst>
              <a:latin typeface="Arial" pitchFamily="34" charset="0"/>
              <a:cs typeface="Arial" pitchFamily="34" charset="0"/>
            </a:endParaRPr>
          </a:p>
          <a:p>
            <a:pPr marL="228600"/>
            <a:r>
              <a:rPr lang="en-US" sz="1800" b="1" dirty="0" smtClean="0">
                <a:ln w="1905"/>
                <a:effectLst>
                  <a:innerShdw blurRad="69850" dist="43180" dir="5400000">
                    <a:srgbClr val="000000">
                      <a:alpha val="65000"/>
                    </a:srgbClr>
                  </a:innerShdw>
                </a:effectLst>
                <a:latin typeface="Arial" pitchFamily="34" charset="0"/>
                <a:cs typeface="Arial" pitchFamily="34" charset="0"/>
              </a:rPr>
              <a:t>Access to Medical Care for Individuals with Mobility Disabilities</a:t>
            </a:r>
            <a:endParaRPr lang="en-US" sz="1800" dirty="0">
              <a:ln w="1905"/>
              <a:effectLst>
                <a:innerShdw blurRad="69850" dist="43180" dir="5400000">
                  <a:srgbClr val="000000">
                    <a:alpha val="65000"/>
                  </a:srgbClr>
                </a:innerShdw>
              </a:effectLst>
              <a:latin typeface="Arial" pitchFamily="34" charset="0"/>
              <a:cs typeface="Arial" pitchFamily="34" charset="0"/>
            </a:endParaRPr>
          </a:p>
          <a:p>
            <a:pPr marL="228600"/>
            <a:r>
              <a:rPr lang="en-US" sz="1800" dirty="0" smtClean="0">
                <a:ln w="1905"/>
                <a:latin typeface="Arial" pitchFamily="34" charset="0"/>
                <a:cs typeface="Arial" pitchFamily="34" charset="0"/>
              </a:rPr>
              <a:t>This technical assistance publication outlines the ways that healthcare professionals can ensure than they are meeting the requirements of the Americans with Disabilities Act for healthcare facilities and services.</a:t>
            </a:r>
          </a:p>
          <a:p>
            <a:pPr marL="228600"/>
            <a:endParaRPr lang="en-US" sz="1800" dirty="0">
              <a:ln w="1905"/>
              <a:effectLst>
                <a:innerShdw blurRad="69850" dist="43180" dir="5400000">
                  <a:srgbClr val="000000">
                    <a:alpha val="65000"/>
                  </a:srgbClr>
                </a:innerShdw>
              </a:effectLst>
              <a:latin typeface="Arial" pitchFamily="34" charset="0"/>
              <a:cs typeface="Arial" pitchFamily="34" charset="0"/>
            </a:endParaRPr>
          </a:p>
          <a:p>
            <a:pPr marL="228600"/>
            <a:r>
              <a:rPr lang="en-US" sz="1800" b="1" dirty="0">
                <a:ln w="1905"/>
                <a:effectLst>
                  <a:innerShdw blurRad="69850" dist="43180" dir="5400000">
                    <a:srgbClr val="000000">
                      <a:alpha val="65000"/>
                    </a:srgbClr>
                  </a:innerShdw>
                </a:effectLst>
                <a:latin typeface="Arial" pitchFamily="34" charset="0"/>
                <a:cs typeface="Arial" pitchFamily="34" charset="0"/>
              </a:rPr>
              <a:t>Accessibility of State and Local Government Websites to People with Disabilities</a:t>
            </a:r>
          </a:p>
          <a:p>
            <a:pPr marL="228600"/>
            <a:r>
              <a:rPr lang="en-US" sz="1800" dirty="0">
                <a:ln w="1905"/>
                <a:latin typeface="Arial" pitchFamily="34" charset="0"/>
                <a:cs typeface="Arial" pitchFamily="34" charset="0"/>
              </a:rPr>
              <a:t>This technical assistance publication outlines the ways that </a:t>
            </a:r>
            <a:r>
              <a:rPr lang="en-US" sz="1800" dirty="0" smtClean="0">
                <a:ln w="1905"/>
                <a:latin typeface="Arial" pitchFamily="34" charset="0"/>
                <a:cs typeface="Arial" pitchFamily="34" charset="0"/>
              </a:rPr>
              <a:t>public, web-based information, including health-related information,  are </a:t>
            </a:r>
            <a:r>
              <a:rPr lang="en-US" sz="1800" dirty="0">
                <a:ln w="1905"/>
                <a:latin typeface="Arial" pitchFamily="34" charset="0"/>
                <a:cs typeface="Arial" pitchFamily="34" charset="0"/>
              </a:rPr>
              <a:t>meeting the requirements of the Americans with Disabilities </a:t>
            </a:r>
            <a:r>
              <a:rPr lang="en-US" sz="1800" dirty="0" smtClean="0">
                <a:ln w="1905"/>
                <a:latin typeface="Arial" pitchFamily="34" charset="0"/>
                <a:cs typeface="Arial" pitchFamily="34" charset="0"/>
              </a:rPr>
              <a:t>Act.</a:t>
            </a:r>
            <a:endParaRPr lang="en-US" sz="1800" dirty="0">
              <a:ln w="1905"/>
              <a:latin typeface="Arial" pitchFamily="34" charset="0"/>
              <a:cs typeface="Arial" pitchFamily="34" charset="0"/>
            </a:endParaRPr>
          </a:p>
          <a:p>
            <a:pPr marL="228600"/>
            <a:endParaRPr lang="en-US" sz="1800" b="1" dirty="0" smtClean="0">
              <a:ln w="1905"/>
              <a:effectLst>
                <a:innerShdw blurRad="69850" dist="43180" dir="5400000">
                  <a:srgbClr val="000000">
                    <a:alpha val="65000"/>
                  </a:srgbClr>
                </a:innerShdw>
              </a:effectLst>
              <a:latin typeface="Arial" pitchFamily="34" charset="0"/>
              <a:cs typeface="Arial" pitchFamily="34" charset="0"/>
            </a:endParaRPr>
          </a:p>
          <a:p>
            <a:pPr marL="228600"/>
            <a:r>
              <a:rPr lang="en-US" sz="1800" b="1" dirty="0" smtClean="0">
                <a:ln w="1905"/>
                <a:effectLst>
                  <a:innerShdw blurRad="69850" dist="43180" dir="5400000">
                    <a:srgbClr val="000000">
                      <a:alpha val="65000"/>
                    </a:srgbClr>
                  </a:innerShdw>
                </a:effectLst>
                <a:latin typeface="Arial" pitchFamily="34" charset="0"/>
                <a:cs typeface="Arial" pitchFamily="34" charset="0"/>
              </a:rPr>
              <a:t>Deaf MD: Health Education in American Sign Language</a:t>
            </a:r>
          </a:p>
          <a:p>
            <a:pPr marL="228600"/>
            <a:r>
              <a:rPr lang="en-US" sz="1800" dirty="0" smtClean="0">
                <a:ln w="1905"/>
                <a:effectLst>
                  <a:innerShdw blurRad="69850" dist="43180" dir="5400000">
                    <a:srgbClr val="000000">
                      <a:alpha val="65000"/>
                    </a:srgbClr>
                  </a:innerShdw>
                </a:effectLst>
                <a:latin typeface="Arial" pitchFamily="34" charset="0"/>
                <a:cs typeface="Arial" pitchFamily="34" charset="0"/>
              </a:rPr>
              <a:t>This web-based resource provides a collection of health education in American Sign Language on a range of health topics, including descriptions of screenings and diagnostic tests, as well as Deaf-friendly doctors listed by geographic location. </a:t>
            </a:r>
          </a:p>
          <a:p>
            <a:pPr marL="228600"/>
            <a:endParaRPr lang="en-US" sz="1800" dirty="0" smtClean="0">
              <a:ln w="1905"/>
              <a:effectLst>
                <a:innerShdw blurRad="69850" dist="43180" dir="5400000">
                  <a:srgbClr val="000000">
                    <a:alpha val="65000"/>
                  </a:srgbClr>
                </a:innerShdw>
              </a:effectLst>
              <a:latin typeface="Arial" pitchFamily="34" charset="0"/>
              <a:cs typeface="Arial" pitchFamily="34" charset="0"/>
            </a:endParaRPr>
          </a:p>
          <a:p>
            <a:pPr marL="228600"/>
            <a:r>
              <a:rPr lang="en-US" sz="1800" b="1" dirty="0" smtClean="0">
                <a:ln w="1905"/>
                <a:effectLst>
                  <a:innerShdw blurRad="69850" dist="43180" dir="5400000">
                    <a:srgbClr val="000000">
                      <a:alpha val="65000"/>
                    </a:srgbClr>
                  </a:innerShdw>
                </a:effectLst>
                <a:latin typeface="Arial" pitchFamily="34" charset="0"/>
                <a:cs typeface="Arial" pitchFamily="34" charset="0"/>
              </a:rPr>
              <a:t>Dental </a:t>
            </a:r>
            <a:r>
              <a:rPr lang="en-US" sz="1800" b="1" dirty="0">
                <a:ln w="1905"/>
                <a:effectLst>
                  <a:innerShdw blurRad="69850" dist="43180" dir="5400000">
                    <a:srgbClr val="000000">
                      <a:alpha val="65000"/>
                    </a:srgbClr>
                  </a:innerShdw>
                </a:effectLst>
                <a:latin typeface="Arial" pitchFamily="34" charset="0"/>
                <a:cs typeface="Arial" pitchFamily="34" charset="0"/>
              </a:rPr>
              <a:t>Services for  </a:t>
            </a:r>
            <a:r>
              <a:rPr lang="en-US" sz="1800" b="1" dirty="0" smtClean="0">
                <a:ln w="1905"/>
                <a:effectLst>
                  <a:innerShdw blurRad="69850" dist="43180" dir="5400000">
                    <a:srgbClr val="000000">
                      <a:alpha val="65000"/>
                    </a:srgbClr>
                  </a:innerShdw>
                </a:effectLst>
                <a:latin typeface="Arial" pitchFamily="34" charset="0"/>
                <a:cs typeface="Arial" pitchFamily="34" charset="0"/>
              </a:rPr>
              <a:t>Children </a:t>
            </a:r>
            <a:r>
              <a:rPr lang="en-US" sz="1800" b="1" dirty="0">
                <a:ln w="1905"/>
                <a:effectLst>
                  <a:innerShdw blurRad="69850" dist="43180" dir="5400000">
                    <a:srgbClr val="000000">
                      <a:alpha val="65000"/>
                    </a:srgbClr>
                  </a:innerShdw>
                </a:effectLst>
                <a:latin typeface="Arial" pitchFamily="34" charset="0"/>
                <a:cs typeface="Arial" pitchFamily="34" charset="0"/>
              </a:rPr>
              <a:t>with Special Health </a:t>
            </a:r>
            <a:r>
              <a:rPr lang="en-US" sz="1800" b="1" dirty="0" smtClean="0">
                <a:ln w="1905"/>
                <a:effectLst>
                  <a:innerShdw blurRad="69850" dist="43180" dir="5400000">
                    <a:srgbClr val="000000">
                      <a:alpha val="65000"/>
                    </a:srgbClr>
                  </a:innerShdw>
                </a:effectLst>
                <a:latin typeface="Arial" pitchFamily="34" charset="0"/>
                <a:cs typeface="Arial" pitchFamily="34" charset="0"/>
              </a:rPr>
              <a:t>Care </a:t>
            </a:r>
            <a:r>
              <a:rPr lang="en-US" sz="1800" b="1" dirty="0">
                <a:ln w="1905"/>
                <a:effectLst>
                  <a:innerShdw blurRad="69850" dist="43180" dir="5400000">
                    <a:srgbClr val="000000">
                      <a:alpha val="65000"/>
                    </a:srgbClr>
                  </a:innerShdw>
                </a:effectLst>
                <a:latin typeface="Arial" pitchFamily="34" charset="0"/>
                <a:cs typeface="Arial" pitchFamily="34" charset="0"/>
              </a:rPr>
              <a:t>Needs</a:t>
            </a:r>
            <a:r>
              <a:rPr lang="en-US" sz="1800" b="1" dirty="0" smtClean="0">
                <a:ln w="1905"/>
                <a:effectLst>
                  <a:innerShdw blurRad="69850" dist="43180" dir="5400000">
                    <a:srgbClr val="000000">
                      <a:alpha val="65000"/>
                    </a:srgbClr>
                  </a:innerShdw>
                </a:effectLst>
                <a:latin typeface="Arial" pitchFamily="34" charset="0"/>
                <a:cs typeface="Arial" pitchFamily="34" charset="0"/>
              </a:rPr>
              <a:t>: Treatment </a:t>
            </a:r>
            <a:r>
              <a:rPr lang="en-US" sz="1800" b="1" dirty="0">
                <a:ln w="1905"/>
                <a:effectLst>
                  <a:innerShdw blurRad="69850" dist="43180" dir="5400000">
                    <a:srgbClr val="000000">
                      <a:alpha val="65000"/>
                    </a:srgbClr>
                  </a:innerShdw>
                </a:effectLst>
                <a:latin typeface="Arial" pitchFamily="34" charset="0"/>
                <a:cs typeface="Arial" pitchFamily="34" charset="0"/>
              </a:rPr>
              <a:t>Guidelines and </a:t>
            </a:r>
          </a:p>
          <a:p>
            <a:pPr marL="228600"/>
            <a:r>
              <a:rPr lang="en-US" sz="1800" b="1" dirty="0">
                <a:ln w="1905"/>
                <a:effectLst>
                  <a:innerShdw blurRad="69850" dist="43180" dir="5400000">
                    <a:srgbClr val="000000">
                      <a:alpha val="65000"/>
                    </a:srgbClr>
                  </a:innerShdw>
                </a:effectLst>
                <a:latin typeface="Arial" pitchFamily="34" charset="0"/>
                <a:cs typeface="Arial" pitchFamily="34" charset="0"/>
              </a:rPr>
              <a:t>Medicaid Reimbursement </a:t>
            </a:r>
            <a:r>
              <a:rPr lang="en-US" sz="1800" b="1" dirty="0" smtClean="0">
                <a:ln w="1905"/>
                <a:effectLst>
                  <a:innerShdw blurRad="69850" dist="43180" dir="5400000">
                    <a:srgbClr val="000000">
                      <a:alpha val="65000"/>
                    </a:srgbClr>
                  </a:innerShdw>
                </a:effectLst>
                <a:latin typeface="Arial" pitchFamily="34" charset="0"/>
                <a:cs typeface="Arial" pitchFamily="34" charset="0"/>
              </a:rPr>
              <a:t>Options</a:t>
            </a:r>
          </a:p>
          <a:p>
            <a:pPr marL="228600"/>
            <a:r>
              <a:rPr lang="en-US" sz="1800" dirty="0" smtClean="0">
                <a:ln w="1905"/>
                <a:effectLst>
                  <a:innerShdw blurRad="69850" dist="43180" dir="5400000">
                    <a:srgbClr val="000000">
                      <a:alpha val="65000"/>
                    </a:srgbClr>
                  </a:innerShdw>
                </a:effectLst>
                <a:latin typeface="Arial" pitchFamily="34" charset="0"/>
                <a:cs typeface="Arial" pitchFamily="34" charset="0"/>
              </a:rPr>
              <a:t>This document provides an example of the treatment and insurance-related issues that  might need to be assessed when thinking about accessible services for children with special health care needs.</a:t>
            </a:r>
          </a:p>
          <a:p>
            <a:pPr marL="228600"/>
            <a:endParaRPr lang="en-US" sz="1800" b="1" dirty="0" smtClean="0">
              <a:ln w="1905"/>
              <a:effectLst>
                <a:innerShdw blurRad="69850" dist="43180" dir="5400000">
                  <a:srgbClr val="000000">
                    <a:alpha val="65000"/>
                  </a:srgbClr>
                </a:innerShdw>
              </a:effectLst>
              <a:latin typeface="Arial" pitchFamily="34" charset="0"/>
              <a:cs typeface="Arial" pitchFamily="34" charset="0"/>
            </a:endParaRPr>
          </a:p>
          <a:p>
            <a:pPr marL="228600"/>
            <a:r>
              <a:rPr lang="en-US" sz="1800" b="1" dirty="0">
                <a:ln w="1905"/>
                <a:effectLst>
                  <a:innerShdw blurRad="69850" dist="43180" dir="5400000">
                    <a:srgbClr val="000000">
                      <a:alpha val="65000"/>
                    </a:srgbClr>
                  </a:innerShdw>
                </a:effectLst>
                <a:latin typeface="Arial" pitchFamily="34" charset="0"/>
                <a:cs typeface="Arial" pitchFamily="34" charset="0"/>
              </a:rPr>
              <a:t>Involving People with Disabilities as Members of Advisory Groups: Rural Practice Guidelines (The University of Montana Rural </a:t>
            </a:r>
            <a:r>
              <a:rPr lang="en-US" sz="1800" b="1" dirty="0" smtClean="0">
                <a:ln w="1905"/>
                <a:effectLst>
                  <a:innerShdw blurRad="69850" dist="43180" dir="5400000">
                    <a:srgbClr val="000000">
                      <a:alpha val="65000"/>
                    </a:srgbClr>
                  </a:innerShdw>
                </a:effectLst>
                <a:latin typeface="Arial" pitchFamily="34" charset="0"/>
                <a:cs typeface="Arial" pitchFamily="34" charset="0"/>
              </a:rPr>
              <a:t>Institute)</a:t>
            </a:r>
            <a:endParaRPr lang="en-US" sz="1800" b="1" dirty="0">
              <a:ln w="1905"/>
              <a:effectLst>
                <a:innerShdw blurRad="69850" dist="43180" dir="5400000">
                  <a:srgbClr val="000000">
                    <a:alpha val="65000"/>
                  </a:srgbClr>
                </a:innerShdw>
              </a:effectLst>
              <a:latin typeface="Arial" pitchFamily="34" charset="0"/>
              <a:cs typeface="Arial" pitchFamily="34" charset="0"/>
            </a:endParaRPr>
          </a:p>
          <a:p>
            <a:pPr marL="228600"/>
            <a:r>
              <a:rPr lang="en-US" sz="1800" dirty="0" smtClean="0">
                <a:ln w="1905"/>
                <a:effectLst>
                  <a:innerShdw blurRad="69850" dist="43180" dir="5400000">
                    <a:srgbClr val="000000">
                      <a:alpha val="65000"/>
                    </a:srgbClr>
                  </a:innerShdw>
                </a:effectLst>
                <a:latin typeface="Arial" pitchFamily="34" charset="0"/>
                <a:cs typeface="Arial" pitchFamily="34" charset="0"/>
              </a:rPr>
              <a:t>This practice guideline provides suggestions about how to involve people with disabilities in the public decision-making process through participation in advisory groups.</a:t>
            </a:r>
          </a:p>
          <a:p>
            <a:pPr marL="228600"/>
            <a:endParaRPr lang="en-US" sz="1800" dirty="0">
              <a:ln w="1905"/>
              <a:effectLst>
                <a:innerShdw blurRad="69850" dist="43180" dir="5400000">
                  <a:srgbClr val="000000">
                    <a:alpha val="65000"/>
                  </a:srgbClr>
                </a:innerShdw>
              </a:effectLst>
              <a:latin typeface="Arial" pitchFamily="34" charset="0"/>
              <a:cs typeface="Arial" pitchFamily="34" charset="0"/>
            </a:endParaRPr>
          </a:p>
          <a:p>
            <a:pPr marL="228600"/>
            <a:r>
              <a:rPr lang="en-US" sz="1800" b="1" dirty="0" smtClean="0">
                <a:ln w="1905"/>
                <a:effectLst>
                  <a:innerShdw blurRad="69850" dist="43180" dir="5400000">
                    <a:srgbClr val="000000">
                      <a:alpha val="65000"/>
                    </a:srgbClr>
                  </a:innerShdw>
                </a:effectLst>
                <a:latin typeface="Arial" pitchFamily="34" charset="0"/>
                <a:cs typeface="Arial" pitchFamily="34" charset="0"/>
              </a:rPr>
              <a:t>Making </a:t>
            </a:r>
            <a:r>
              <a:rPr lang="en-US" sz="1800" b="1" dirty="0">
                <a:ln w="1905"/>
                <a:effectLst>
                  <a:innerShdw blurRad="69850" dist="43180" dir="5400000">
                    <a:srgbClr val="000000">
                      <a:alpha val="65000"/>
                    </a:srgbClr>
                  </a:innerShdw>
                </a:effectLst>
                <a:latin typeface="Arial" pitchFamily="34" charset="0"/>
                <a:cs typeface="Arial" pitchFamily="34" charset="0"/>
              </a:rPr>
              <a:t>Community Emergency Preparedness and Response Programs Accessible to People with Disabilities</a:t>
            </a:r>
          </a:p>
          <a:p>
            <a:pPr marL="228600"/>
            <a:r>
              <a:rPr lang="en-US" sz="1800" dirty="0" smtClean="0">
                <a:ln w="1905"/>
                <a:latin typeface="Arial" pitchFamily="34" charset="0"/>
                <a:cs typeface="Arial" pitchFamily="34" charset="0"/>
              </a:rPr>
              <a:t>This </a:t>
            </a:r>
            <a:r>
              <a:rPr lang="en-US" sz="1800" dirty="0">
                <a:ln w="1905"/>
                <a:latin typeface="Arial" pitchFamily="34" charset="0"/>
                <a:cs typeface="Arial" pitchFamily="34" charset="0"/>
              </a:rPr>
              <a:t>technical assistance publication outlines the ways that </a:t>
            </a:r>
            <a:r>
              <a:rPr lang="en-US" sz="1800" dirty="0" smtClean="0">
                <a:ln w="1905"/>
                <a:latin typeface="Arial" pitchFamily="34" charset="0"/>
                <a:cs typeface="Arial" pitchFamily="34" charset="0"/>
              </a:rPr>
              <a:t>those involved in emergency preparedness can ensure the needs of people with disabilities are addressed during  community planning.</a:t>
            </a:r>
            <a:endParaRPr lang="en-US" sz="1800" dirty="0">
              <a:ln w="1905"/>
              <a:latin typeface="Arial" pitchFamily="34" charset="0"/>
              <a:cs typeface="Arial" pitchFamily="34" charset="0"/>
            </a:endParaRPr>
          </a:p>
          <a:p>
            <a:pPr marL="228600"/>
            <a:endParaRPr lang="en-US" sz="1800" b="1" dirty="0">
              <a:ln w="1905"/>
              <a:effectLst>
                <a:innerShdw blurRad="69850" dist="43180" dir="5400000">
                  <a:srgbClr val="000000">
                    <a:alpha val="65000"/>
                  </a:srgbClr>
                </a:innerShdw>
              </a:effectLst>
              <a:latin typeface="Arial" pitchFamily="34" charset="0"/>
              <a:cs typeface="Arial" pitchFamily="34" charset="0"/>
            </a:endParaRPr>
          </a:p>
          <a:p>
            <a:pPr marL="228600"/>
            <a:r>
              <a:rPr lang="en-US" sz="1800" b="1" dirty="0">
                <a:ln w="1905"/>
                <a:effectLst>
                  <a:innerShdw blurRad="69850" dist="43180" dir="5400000">
                    <a:srgbClr val="000000">
                      <a:alpha val="65000"/>
                    </a:srgbClr>
                  </a:innerShdw>
                </a:effectLst>
                <a:latin typeface="Arial" pitchFamily="34" charset="0"/>
                <a:cs typeface="Arial" pitchFamily="34" charset="0"/>
              </a:rPr>
              <a:t>Making conferences and events accessible to people who are </a:t>
            </a:r>
            <a:r>
              <a:rPr lang="en-US" sz="1800" b="1" dirty="0" smtClean="0">
                <a:ln w="1905"/>
                <a:effectLst>
                  <a:innerShdw blurRad="69850" dist="43180" dir="5400000">
                    <a:srgbClr val="000000">
                      <a:alpha val="65000"/>
                    </a:srgbClr>
                  </a:innerShdw>
                </a:effectLst>
                <a:latin typeface="Arial" pitchFamily="34" charset="0"/>
                <a:cs typeface="Arial" pitchFamily="34" charset="0"/>
              </a:rPr>
              <a:t>blind</a:t>
            </a:r>
          </a:p>
          <a:p>
            <a:pPr marL="228600"/>
            <a:r>
              <a:rPr lang="en-US" sz="1800" dirty="0" smtClean="0">
                <a:ln w="1905"/>
                <a:effectLst>
                  <a:innerShdw blurRad="69850" dist="43180" dir="5400000">
                    <a:srgbClr val="000000">
                      <a:alpha val="65000"/>
                    </a:srgbClr>
                  </a:innerShdw>
                </a:effectLst>
                <a:latin typeface="Arial" pitchFamily="34" charset="0"/>
                <a:cs typeface="Arial" pitchFamily="34" charset="0"/>
              </a:rPr>
              <a:t>This article provides some basic tips to promote participation of persons who are blind or have visual impairments.</a:t>
            </a:r>
          </a:p>
          <a:p>
            <a:pPr marL="228600"/>
            <a:endParaRPr lang="en-US" sz="1800" dirty="0">
              <a:ln w="1905"/>
              <a:effectLst>
                <a:innerShdw blurRad="69850" dist="43180" dir="5400000">
                  <a:srgbClr val="000000">
                    <a:alpha val="65000"/>
                  </a:srgbClr>
                </a:innerShdw>
              </a:effectLst>
              <a:latin typeface="Arial" pitchFamily="34" charset="0"/>
              <a:cs typeface="Arial" pitchFamily="34" charset="0"/>
            </a:endParaRPr>
          </a:p>
          <a:p>
            <a:pPr marL="228600"/>
            <a:r>
              <a:rPr lang="en-US" sz="1800" b="1" dirty="0" smtClean="0">
                <a:ln w="1905"/>
                <a:effectLst>
                  <a:innerShdw blurRad="69850" dist="43180" dir="5400000">
                    <a:srgbClr val="000000">
                      <a:alpha val="65000"/>
                    </a:srgbClr>
                  </a:innerShdw>
                </a:effectLst>
                <a:latin typeface="Arial" pitchFamily="34" charset="0"/>
                <a:cs typeface="Arial" pitchFamily="34" charset="0"/>
              </a:rPr>
              <a:t>Removing </a:t>
            </a:r>
            <a:r>
              <a:rPr lang="en-US" sz="1800" b="1" dirty="0">
                <a:ln w="1905"/>
                <a:effectLst>
                  <a:innerShdw blurRad="69850" dist="43180" dir="5400000">
                    <a:srgbClr val="000000">
                      <a:alpha val="65000"/>
                    </a:srgbClr>
                  </a:innerShdw>
                </a:effectLst>
                <a:latin typeface="Arial" pitchFamily="34" charset="0"/>
                <a:cs typeface="Arial" pitchFamily="34" charset="0"/>
              </a:rPr>
              <a:t>Barriers (North Carolina Office on Disability and Health)</a:t>
            </a:r>
          </a:p>
          <a:p>
            <a:pPr marL="228600"/>
            <a:r>
              <a:rPr lang="en-US" sz="1800" dirty="0" smtClean="0">
                <a:ln w="1905"/>
                <a:effectLst>
                  <a:innerShdw blurRad="69850" dist="43180" dir="5400000">
                    <a:srgbClr val="000000">
                      <a:alpha val="65000"/>
                    </a:srgbClr>
                  </a:innerShdw>
                </a:effectLst>
                <a:latin typeface="Arial" pitchFamily="34" charset="0"/>
                <a:cs typeface="Arial" pitchFamily="34" charset="0"/>
              </a:rPr>
              <a:t>This publication series provides guidance about how to promote full and equal access to healthcare facilities and services for  for people with disabilities.  These 4 booklets address accessibility in both health services and public planning. </a:t>
            </a:r>
          </a:p>
          <a:p>
            <a:pPr marL="228600"/>
            <a:endParaRPr lang="en-US" sz="1800" dirty="0" smtClean="0">
              <a:ln w="1905"/>
              <a:effectLst>
                <a:innerShdw blurRad="69850" dist="43180" dir="5400000">
                  <a:srgbClr val="000000">
                    <a:alpha val="65000"/>
                  </a:srgbClr>
                </a:innerShdw>
              </a:effectLst>
              <a:latin typeface="Arial" pitchFamily="34" charset="0"/>
              <a:cs typeface="Arial" pitchFamily="34" charset="0"/>
            </a:endParaRPr>
          </a:p>
          <a:p>
            <a:pPr marL="228600"/>
            <a:r>
              <a:rPr lang="en-US" sz="1800" i="1" dirty="0" smtClean="0">
                <a:ln w="1905"/>
                <a:effectLst>
                  <a:innerShdw blurRad="69850" dist="43180" dir="5400000">
                    <a:srgbClr val="000000">
                      <a:alpha val="65000"/>
                    </a:srgbClr>
                  </a:innerShdw>
                </a:effectLst>
                <a:latin typeface="Arial" pitchFamily="34" charset="0"/>
                <a:cs typeface="Arial" pitchFamily="34" charset="0"/>
              </a:rPr>
              <a:t>This is by no means a comprehensive list of resources, but  it does provide a starting place for health professionals looking to advocate for equal access to health facilities and services for people with disabilities.  All </a:t>
            </a:r>
            <a:r>
              <a:rPr lang="en-US" sz="1800" i="1" dirty="0">
                <a:ln w="1905"/>
                <a:effectLst>
                  <a:innerShdw blurRad="69850" dist="43180" dir="5400000">
                    <a:srgbClr val="000000">
                      <a:alpha val="65000"/>
                    </a:srgbClr>
                  </a:innerShdw>
                </a:effectLst>
                <a:latin typeface="Arial" pitchFamily="34" charset="0"/>
                <a:cs typeface="Arial" pitchFamily="34" charset="0"/>
              </a:rPr>
              <a:t>of the resources described </a:t>
            </a:r>
            <a:r>
              <a:rPr lang="en-US" sz="1800" i="1" dirty="0" smtClean="0">
                <a:ln w="1905"/>
                <a:effectLst>
                  <a:innerShdw blurRad="69850" dist="43180" dir="5400000">
                    <a:srgbClr val="000000">
                      <a:alpha val="65000"/>
                    </a:srgbClr>
                  </a:innerShdw>
                </a:effectLst>
                <a:latin typeface="Arial" pitchFamily="34" charset="0"/>
                <a:cs typeface="Arial" pitchFamily="34" charset="0"/>
              </a:rPr>
              <a:t>here are </a:t>
            </a:r>
            <a:r>
              <a:rPr lang="en-US" sz="1800" i="1" dirty="0">
                <a:ln w="1905"/>
                <a:effectLst>
                  <a:innerShdw blurRad="69850" dist="43180" dir="5400000">
                    <a:srgbClr val="000000">
                      <a:alpha val="65000"/>
                    </a:srgbClr>
                  </a:innerShdw>
                </a:effectLst>
                <a:latin typeface="Arial" pitchFamily="34" charset="0"/>
                <a:cs typeface="Arial" pitchFamily="34" charset="0"/>
              </a:rPr>
              <a:t>publically available on the </a:t>
            </a:r>
            <a:r>
              <a:rPr lang="en-US" sz="1800" i="1" dirty="0" smtClean="0">
                <a:ln w="1905"/>
                <a:effectLst>
                  <a:innerShdw blurRad="69850" dist="43180" dir="5400000">
                    <a:srgbClr val="000000">
                      <a:alpha val="65000"/>
                    </a:srgbClr>
                  </a:innerShdw>
                </a:effectLst>
                <a:latin typeface="Arial" pitchFamily="34" charset="0"/>
                <a:cs typeface="Arial" pitchFamily="34" charset="0"/>
              </a:rPr>
              <a:t>web.  Please feel free to contact the authors for direct links.</a:t>
            </a:r>
          </a:p>
          <a:p>
            <a:pPr marL="228600"/>
            <a:endParaRPr lang="en-US" sz="1800" i="1" dirty="0">
              <a:ln w="1905"/>
              <a:effectLst>
                <a:innerShdw blurRad="69850" dist="43180" dir="5400000">
                  <a:srgbClr val="000000">
                    <a:alpha val="65000"/>
                  </a:srgbClr>
                </a:innerShdw>
              </a:effectLst>
              <a:latin typeface="Arial" pitchFamily="34" charset="0"/>
              <a:cs typeface="Arial" pitchFamily="34" charset="0"/>
            </a:endParaRPr>
          </a:p>
        </p:txBody>
      </p:sp>
    </p:spTree>
    <p:extLst>
      <p:ext uri="{BB962C8B-B14F-4D97-AF65-F5344CB8AC3E}">
        <p14:creationId xmlns:p14="http://schemas.microsoft.com/office/powerpoint/2010/main" val="1156378706"/>
      </p:ext>
    </p:extLst>
  </p:cSld>
  <p:clrMapOvr>
    <a:masterClrMapping/>
  </p:clrMapOvr>
  <p:timing>
    <p:tnLst>
      <p:par>
        <p:cTn id="1" dur="indefinite" restart="never" nodeType="tmRoot"/>
      </p:par>
    </p:tnLst>
  </p:timing>
</p:sld>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2193</TotalTime>
  <Words>952</Words>
  <Application>Microsoft Office PowerPoint</Application>
  <PresentationFormat>Custom</PresentationFormat>
  <Paragraphs>115</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Slipstream</vt:lpstr>
      <vt:lpstr>PowerPoint Presentation</vt:lpstr>
    </vt:vector>
  </TitlesOfParts>
  <Company>Microsoft Corporation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Lorelei Straub</dc:creator>
  <cp:lastModifiedBy>Anjali Truitt</cp:lastModifiedBy>
  <cp:revision>140</cp:revision>
  <dcterms:created xsi:type="dcterms:W3CDTF">2011-03-15T17:03:08Z</dcterms:created>
  <dcterms:modified xsi:type="dcterms:W3CDTF">2011-10-24T14:43:00Z</dcterms:modified>
</cp:coreProperties>
</file>