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1" r:id="rId3"/>
    <p:sldId id="280" r:id="rId4"/>
    <p:sldId id="258" r:id="rId5"/>
    <p:sldId id="259" r:id="rId6"/>
    <p:sldId id="260" r:id="rId7"/>
    <p:sldId id="261" r:id="rId8"/>
    <p:sldId id="274" r:id="rId9"/>
    <p:sldId id="275" r:id="rId10"/>
    <p:sldId id="276" r:id="rId11"/>
    <p:sldId id="277" r:id="rId12"/>
    <p:sldId id="278" r:id="rId13"/>
    <p:sldId id="270" r:id="rId14"/>
    <p:sldId id="266" r:id="rId15"/>
    <p:sldId id="269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44" autoAdjust="0"/>
    <p:restoredTop sz="94660"/>
  </p:normalViewPr>
  <p:slideViewPr>
    <p:cSldViewPr>
      <p:cViewPr>
        <p:scale>
          <a:sx n="66" d="100"/>
          <a:sy n="66" d="100"/>
        </p:scale>
        <p:origin x="-156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5.4515043258481687E-2"/>
          <c:y val="3.6443293946503849E-2"/>
          <c:w val="0.58212910886139169"/>
          <c:h val="0.84317326500459777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National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Electricity</c:v>
                </c:pt>
                <c:pt idx="1">
                  <c:v>Bamboo/wood/straw roof</c:v>
                </c:pt>
                <c:pt idx="2">
                  <c:v>Bamboo/wood/straw walls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55.3</c:v>
                </c:pt>
                <c:pt idx="1">
                  <c:v>8.11</c:v>
                </c:pt>
                <c:pt idx="2">
                  <c:v>19.7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Rural regions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Electricity</c:v>
                </c:pt>
                <c:pt idx="1">
                  <c:v>Bamboo/wood/straw roof</c:v>
                </c:pt>
                <c:pt idx="2">
                  <c:v>Bamboo/wood/straw walls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42.5</c:v>
                </c:pt>
                <c:pt idx="1">
                  <c:v>9.9700000000000006</c:v>
                </c:pt>
                <c:pt idx="2">
                  <c:v>22.6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Intervention area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Electricity</c:v>
                </c:pt>
                <c:pt idx="1">
                  <c:v>Bamboo/wood/straw roof</c:v>
                </c:pt>
                <c:pt idx="2">
                  <c:v>Bamboo/wood/straw walls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7.1</c:v>
                </c:pt>
                <c:pt idx="1">
                  <c:v>20.8</c:v>
                </c:pt>
                <c:pt idx="2">
                  <c:v>54.2</c:v>
                </c:pt>
              </c:numCache>
            </c:numRef>
          </c:val>
        </c:ser>
        <c:axId val="137618944"/>
        <c:axId val="137620480"/>
      </c:barChart>
      <c:catAx>
        <c:axId val="137618944"/>
        <c:scaling>
          <c:orientation val="minMax"/>
        </c:scaling>
        <c:axPos val="b"/>
        <c:tickLblPos val="nextTo"/>
        <c:crossAx val="137620480"/>
        <c:crosses val="autoZero"/>
        <c:auto val="1"/>
        <c:lblAlgn val="ctr"/>
        <c:lblOffset val="100"/>
      </c:catAx>
      <c:valAx>
        <c:axId val="137620480"/>
        <c:scaling>
          <c:orientation val="minMax"/>
        </c:scaling>
        <c:axPos val="l"/>
        <c:majorGridlines/>
        <c:numFmt formatCode="General" sourceLinked="1"/>
        <c:tickLblPos val="nextTo"/>
        <c:crossAx val="1376189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967754030746164"/>
          <c:y val="0.16438335375001908"/>
          <c:w val="0.2805253147704363"/>
          <c:h val="0.42681373879989226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Educational attainment </a:t>
            </a:r>
            <a:r>
              <a:rPr lang="en-US" dirty="0"/>
              <a:t>of women</a:t>
            </a:r>
          </a:p>
        </c:rich>
      </c:tx>
      <c:layout>
        <c:manualLayout>
          <c:xMode val="edge"/>
          <c:yMode val="edge"/>
          <c:x val="0.17899860299720644"/>
          <c:y val="1.6836195965366927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Eduational distribution of women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Illiterate</c:v>
                </c:pt>
                <c:pt idx="1">
                  <c:v>Primary</c:v>
                </c:pt>
                <c:pt idx="2">
                  <c:v>Secondary</c:v>
                </c:pt>
                <c:pt idx="3">
                  <c:v>Higher secondary or above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58.9</c:v>
                </c:pt>
                <c:pt idx="1">
                  <c:v>26</c:v>
                </c:pt>
                <c:pt idx="2">
                  <c:v>8.4</c:v>
                </c:pt>
                <c:pt idx="3">
                  <c:v>6.7</c:v>
                </c:pt>
              </c:numCache>
            </c:numRef>
          </c:val>
        </c:ser>
        <c:axId val="139344128"/>
        <c:axId val="139345920"/>
      </c:barChart>
      <c:catAx>
        <c:axId val="139344128"/>
        <c:scaling>
          <c:orientation val="minMax"/>
        </c:scaling>
        <c:axPos val="b"/>
        <c:tickLblPos val="nextTo"/>
        <c:crossAx val="139345920"/>
        <c:crosses val="autoZero"/>
        <c:auto val="1"/>
        <c:lblAlgn val="ctr"/>
        <c:lblOffset val="100"/>
      </c:catAx>
      <c:valAx>
        <c:axId val="139345920"/>
        <c:scaling>
          <c:orientation val="minMax"/>
        </c:scaling>
        <c:axPos val="l"/>
        <c:majorGridlines/>
        <c:numFmt formatCode="General" sourceLinked="1"/>
        <c:tickLblPos val="nextTo"/>
        <c:crossAx val="139344128"/>
        <c:crosses val="autoZero"/>
        <c:crossBetween val="between"/>
      </c:valAx>
    </c:plotArea>
    <c:plotVisOnly val="1"/>
  </c:chart>
  <c:spPr>
    <a:solidFill>
      <a:schemeClr val="bg1"/>
    </a:solidFill>
  </c:spPr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Occupation</a:t>
            </a:r>
            <a:r>
              <a:rPr lang="en-US" baseline="0" dirty="0" smtClean="0"/>
              <a:t> of women</a:t>
            </a:r>
            <a:endParaRPr lang="en-US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'Sheet1'!$B$1</c:f>
              <c:strCache>
                <c:ptCount val="1"/>
                <c:pt idx="0">
                  <c:v>Woman's occupation</c:v>
                </c:pt>
              </c:strCache>
            </c:strRef>
          </c:tx>
          <c:cat>
            <c:strRef>
              <c:f>'Sheet1'!$A$2:$A$6</c:f>
              <c:strCache>
                <c:ptCount val="5"/>
                <c:pt idx="0">
                  <c:v>Agriculture</c:v>
                </c:pt>
                <c:pt idx="1">
                  <c:v>Business</c:v>
                </c:pt>
                <c:pt idx="2">
                  <c:v>Household chores</c:v>
                </c:pt>
                <c:pt idx="3">
                  <c:v>Unskilled labor</c:v>
                </c:pt>
                <c:pt idx="4">
                  <c:v>Other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91.4</c:v>
                </c:pt>
                <c:pt idx="3">
                  <c:v>1</c:v>
                </c:pt>
                <c:pt idx="4">
                  <c:v>6.2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B73ED-6402-4DCF-B287-F7E33A9622E2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3118E-50EC-41AC-AA83-F53159165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3118E-50EC-41AC-AA83-F53159165CD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3118E-50EC-41AC-AA83-F53159165CD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4F03214-65C9-42F3-9F2B-1210590EC2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62144-4667-4F5A-ADE2-2D00AA5BDA1B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51CD4-1FE8-4B1D-BCD8-9FAE0C38A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>
            <a:noAutofit/>
          </a:bodyPr>
          <a:lstStyle/>
          <a:p>
            <a:r>
              <a:rPr lang="en-US" sz="3200" b="1" dirty="0"/>
              <a:t>Socioeconomic determinants of maternal and newborn health in </a:t>
            </a:r>
            <a:r>
              <a:rPr lang="en-US" sz="3200" b="1" dirty="0" smtClean="0"/>
              <a:t>Netrokona </a:t>
            </a:r>
            <a:r>
              <a:rPr lang="en-US" sz="3200" b="1" dirty="0"/>
              <a:t>district, Bangladesh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5181600"/>
            <a:ext cx="6400800" cy="1524000"/>
          </a:xfrm>
        </p:spPr>
        <p:txBody>
          <a:bodyPr>
            <a:normAutofit fontScale="85000" lnSpcReduction="20000"/>
          </a:bodyPr>
          <a:lstStyle/>
          <a:p>
            <a:r>
              <a:rPr lang="fr-CH" sz="2600" dirty="0"/>
              <a:t>Ali, </a:t>
            </a:r>
            <a:r>
              <a:rPr lang="fr-CH" sz="2600" dirty="0" smtClean="0"/>
              <a:t>M; </a:t>
            </a:r>
            <a:r>
              <a:rPr lang="fr-CH" sz="2600" dirty="0" err="1"/>
              <a:t>Rozario</a:t>
            </a:r>
            <a:r>
              <a:rPr lang="fr-CH" sz="2600" dirty="0"/>
              <a:t>, </a:t>
            </a:r>
            <a:r>
              <a:rPr lang="fr-CH" sz="2600" dirty="0" smtClean="0"/>
              <a:t>G; </a:t>
            </a:r>
            <a:r>
              <a:rPr lang="fr-CH" sz="2600" dirty="0" err="1"/>
              <a:t>Perkins</a:t>
            </a:r>
            <a:r>
              <a:rPr lang="fr-CH" sz="2600" dirty="0"/>
              <a:t>, </a:t>
            </a:r>
            <a:r>
              <a:rPr lang="fr-CH" sz="2600" dirty="0" smtClean="0"/>
              <a:t>J; </a:t>
            </a:r>
            <a:r>
              <a:rPr lang="fr-CH" sz="2600" dirty="0"/>
              <a:t>Capello, </a:t>
            </a:r>
            <a:r>
              <a:rPr lang="fr-CH" sz="2600" dirty="0" smtClean="0"/>
              <a:t>C; Portela</a:t>
            </a:r>
            <a:r>
              <a:rPr lang="fr-CH" sz="2600" dirty="0"/>
              <a:t>, </a:t>
            </a:r>
            <a:r>
              <a:rPr lang="fr-CH" sz="2600" dirty="0" smtClean="0"/>
              <a:t>A; </a:t>
            </a:r>
            <a:r>
              <a:rPr lang="fr-CH" sz="2600" dirty="0" err="1"/>
              <a:t>Santarelli</a:t>
            </a:r>
            <a:r>
              <a:rPr lang="fr-CH" sz="2600" dirty="0"/>
              <a:t>, </a:t>
            </a:r>
            <a:r>
              <a:rPr lang="fr-CH" sz="2600" dirty="0" smtClean="0"/>
              <a:t>C</a:t>
            </a:r>
          </a:p>
          <a:p>
            <a:endParaRPr lang="fr-CH" sz="2200" dirty="0" smtClean="0"/>
          </a:p>
          <a:p>
            <a:r>
              <a:rPr lang="fr-CH" sz="2200" dirty="0" smtClean="0"/>
              <a:t>APHA 139th </a:t>
            </a:r>
            <a:r>
              <a:rPr lang="fr-CH" sz="2200" dirty="0" err="1" smtClean="0"/>
              <a:t>Annual</a:t>
            </a:r>
            <a:r>
              <a:rPr lang="fr-CH" sz="2200" dirty="0" smtClean="0"/>
              <a:t> Meeting and Exposition</a:t>
            </a:r>
          </a:p>
          <a:p>
            <a:r>
              <a:rPr lang="fr-CH" sz="2200" dirty="0" err="1" smtClean="0"/>
              <a:t>October</a:t>
            </a:r>
            <a:r>
              <a:rPr lang="fr-CH" sz="2200" dirty="0" smtClean="0"/>
              <a:t> 31, 2011</a:t>
            </a:r>
            <a:endParaRPr lang="en-US" sz="2200" dirty="0"/>
          </a:p>
          <a:p>
            <a:endParaRPr lang="en-US" dirty="0"/>
          </a:p>
        </p:txBody>
      </p:sp>
      <p:pic>
        <p:nvPicPr>
          <p:cNvPr id="5" name="Picture 4" descr="IMG_0548(1)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b="9524"/>
          <a:stretch>
            <a:fillRect/>
          </a:stretch>
        </p:blipFill>
        <p:spPr>
          <a:xfrm>
            <a:off x="2362200" y="2057400"/>
            <a:ext cx="42672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18" descr="C:\Users\CCapello\AppData\Local\Temp\Pari Monogram (New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12" y="14288"/>
            <a:ext cx="788988" cy="673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16831" y="1"/>
            <a:ext cx="1227169" cy="53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096000" cy="63658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		</a:t>
            </a:r>
            <a:r>
              <a:rPr lang="en-US" sz="4000" b="1" dirty="0"/>
              <a:t>Presenter Disclosures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057400"/>
            <a:ext cx="8686800" cy="1143000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(1)	The following personal financial relationships with commercial interests relevant to this presentation existed during the past 12 months:</a:t>
            </a:r>
            <a:endParaRPr lang="en-US" sz="2400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304800" y="12954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folHlink"/>
                </a:solidFill>
              </a:rPr>
              <a:t>Janet Perkins</a:t>
            </a:r>
            <a:endParaRPr lang="en-US" sz="2400" dirty="0">
              <a:solidFill>
                <a:schemeClr val="folHlink"/>
              </a:solidFill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228600" y="3276600"/>
            <a:ext cx="868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dirty="0" smtClean="0">
                <a:solidFill>
                  <a:schemeClr val="folHlink"/>
                </a:solidFill>
              </a:rPr>
              <a:t>No relationships to disclose</a:t>
            </a:r>
            <a:endParaRPr lang="en-US" sz="2800" dirty="0">
              <a:solidFill>
                <a:schemeClr val="folHlink"/>
              </a:solidFill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57200" y="3617913"/>
            <a:ext cx="815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Presentation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7315200" cy="4525963"/>
          </a:xfrm>
        </p:spPr>
        <p:txBody>
          <a:bodyPr/>
          <a:lstStyle/>
          <a:p>
            <a:r>
              <a:rPr lang="en-US" dirty="0" smtClean="0"/>
              <a:t>Learning objectives</a:t>
            </a:r>
          </a:p>
          <a:p>
            <a:r>
              <a:rPr lang="en-US" dirty="0" smtClean="0"/>
              <a:t>Background</a:t>
            </a:r>
          </a:p>
          <a:p>
            <a:r>
              <a:rPr lang="en-US" dirty="0" smtClean="0"/>
              <a:t>Poverty and maternal and newborn health (MNH)</a:t>
            </a:r>
          </a:p>
          <a:p>
            <a:r>
              <a:rPr lang="en-US" dirty="0" smtClean="0"/>
              <a:t>Women’s status and MNH</a:t>
            </a:r>
          </a:p>
          <a:p>
            <a:r>
              <a:rPr lang="en-US" dirty="0" smtClean="0"/>
              <a:t>Recent developments</a:t>
            </a:r>
          </a:p>
          <a:p>
            <a:r>
              <a:rPr lang="en-US" dirty="0" smtClean="0"/>
              <a:t>Conclusion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6172200" cy="487362"/>
          </a:xfrm>
        </p:spPr>
        <p:txBody>
          <a:bodyPr>
            <a:noAutofit/>
          </a:bodyPr>
          <a:lstStyle/>
          <a:p>
            <a:r>
              <a:rPr lang="en-US" sz="3600" dirty="0" smtClean="0"/>
              <a:t>Learning objectives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Identify </a:t>
            </a:r>
            <a:r>
              <a:rPr lang="en-US" dirty="0"/>
              <a:t>various socioeconomic determinants affecting maternal and newborn </a:t>
            </a:r>
            <a:r>
              <a:rPr lang="en-US" dirty="0" smtClean="0"/>
              <a:t>health (MNH) </a:t>
            </a:r>
            <a:r>
              <a:rPr lang="en-US" dirty="0"/>
              <a:t>in rural </a:t>
            </a:r>
            <a:r>
              <a:rPr lang="en-US" dirty="0" smtClean="0"/>
              <a:t>Bangladesh</a:t>
            </a:r>
          </a:p>
          <a:p>
            <a:r>
              <a:rPr lang="en-US" dirty="0"/>
              <a:t>A</a:t>
            </a:r>
            <a:r>
              <a:rPr lang="en-US" dirty="0" smtClean="0"/>
              <a:t>nalyze </a:t>
            </a:r>
            <a:r>
              <a:rPr lang="en-US" dirty="0"/>
              <a:t>the socioeconomic determinants that may play a role in affecting </a:t>
            </a:r>
            <a:r>
              <a:rPr lang="en-US" dirty="0" smtClean="0"/>
              <a:t>MNH </a:t>
            </a:r>
            <a:r>
              <a:rPr lang="en-US" dirty="0"/>
              <a:t>in diverse developing regions.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6248400" cy="7921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Netrokona District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3228566" cy="45070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191000" y="2057400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Located near the Himalayan border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Flooding for 8 months out of the year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Population: 134,524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Characterized by </a:t>
            </a:r>
            <a:r>
              <a:rPr lang="en-GB" sz="2400" dirty="0" smtClean="0"/>
              <a:t>low </a:t>
            </a:r>
            <a:r>
              <a:rPr lang="en-GB" sz="2400" dirty="0"/>
              <a:t>socioeconomic status, a paucity of local health services and poor infrastructure to reach health facilities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248400" cy="563562"/>
          </a:xfrm>
        </p:spPr>
        <p:txBody>
          <a:bodyPr>
            <a:noAutofit/>
          </a:bodyPr>
          <a:lstStyle/>
          <a:p>
            <a:r>
              <a:rPr lang="en-US" sz="3600" dirty="0" smtClean="0"/>
              <a:t>MNH Background</a:t>
            </a:r>
            <a:endParaRPr lang="en-US" sz="3600" dirty="0"/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981200"/>
            <a:ext cx="2709166" cy="4069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57200" y="18288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1524001"/>
            <a:ext cx="5181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Bangladesh: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Maternal mortality ratio: 194/100,000 (BMMS 2010)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Neonatal mortality rate: 27/1,000 (UNICEF 2010)</a:t>
            </a:r>
          </a:p>
          <a:p>
            <a:r>
              <a:rPr lang="en-US" sz="2400" i="1" dirty="0" smtClean="0"/>
              <a:t>Intervention area (PARI Baseline Study 2008):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12% of births take place with a skilled birth attendant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7.1% of women attend one antenatal care visit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4.4% of women attend four or more antenatal care visits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487362"/>
          </a:xfrm>
        </p:spPr>
        <p:txBody>
          <a:bodyPr>
            <a:noAutofit/>
          </a:bodyPr>
          <a:lstStyle/>
          <a:p>
            <a:r>
              <a:rPr lang="en-US" sz="3600" dirty="0" smtClean="0"/>
              <a:t>MNH </a:t>
            </a:r>
            <a:r>
              <a:rPr lang="en-US" sz="3600" dirty="0" err="1" smtClean="0"/>
              <a:t>Programme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4572000" cy="5410200"/>
          </a:xfrm>
        </p:spPr>
        <p:txBody>
          <a:bodyPr>
            <a:noAutofit/>
          </a:bodyPr>
          <a:lstStyle/>
          <a:p>
            <a:r>
              <a:rPr lang="en-US" sz="2000" dirty="0" smtClean="0"/>
              <a:t>Based on WHO’s framework for working with Individuals, Families and Communities (IFC) to improve MNH</a:t>
            </a:r>
          </a:p>
          <a:p>
            <a:r>
              <a:rPr lang="en-US" sz="2000" dirty="0" smtClean="0"/>
              <a:t>Focus on underlying causes of poor MNH</a:t>
            </a:r>
          </a:p>
          <a:p>
            <a:r>
              <a:rPr lang="en-US" sz="2000" dirty="0" smtClean="0"/>
              <a:t>Underlying causes identified through:</a:t>
            </a:r>
          </a:p>
          <a:p>
            <a:pPr lvl="1"/>
            <a:r>
              <a:rPr lang="en-US" sz="2000" dirty="0" smtClean="0"/>
              <a:t>Situation analysis (2005)</a:t>
            </a:r>
          </a:p>
          <a:p>
            <a:pPr lvl="1"/>
            <a:r>
              <a:rPr lang="en-US" sz="2000" dirty="0" smtClean="0"/>
              <a:t>Baseline study (2008)</a:t>
            </a:r>
          </a:p>
          <a:p>
            <a:r>
              <a:rPr lang="en-US" sz="2000" dirty="0" smtClean="0"/>
              <a:t>Sample: pregnant women, women having given birth in during the previous year, husbands of these women, influential family members of these women (mothers, mothers-in-law, grandmothers), community leaders, health workers</a:t>
            </a:r>
            <a:endParaRPr lang="en-US" sz="2000" dirty="0"/>
          </a:p>
        </p:txBody>
      </p:sp>
      <p:pic>
        <p:nvPicPr>
          <p:cNvPr id="6" name="Picture 5" descr="IMG_0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2286000"/>
            <a:ext cx="36576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487362"/>
          </a:xfrm>
        </p:spPr>
        <p:txBody>
          <a:bodyPr>
            <a:noAutofit/>
          </a:bodyPr>
          <a:lstStyle/>
          <a:p>
            <a:r>
              <a:rPr lang="en-US" sz="3600" dirty="0" smtClean="0"/>
              <a:t>Poverty in Netrokona district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81400" y="1600200"/>
          <a:ext cx="5257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1524000"/>
            <a:ext cx="2895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Overall average income Bangladesh:  Tk. 11,480 (2010)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Rural average income: Tk. 9,648 (2010)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Intervention area: 88% of the households have a monthly income less than Tk. 6,000 (2008)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505200" y="1143000"/>
            <a:ext cx="5334000" cy="5078313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733800" y="12954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Household characteristics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505200" y="6248401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Bangladesh Household Income and Expenditure Survey (2010); PARI Baseline Study (2008)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Autofit/>
          </a:bodyPr>
          <a:lstStyle/>
          <a:p>
            <a:r>
              <a:rPr lang="en-US" sz="3600" dirty="0" smtClean="0"/>
              <a:t>Poverty and MNH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4038600" cy="5029200"/>
          </a:xfrm>
        </p:spPr>
        <p:txBody>
          <a:bodyPr>
            <a:noAutofit/>
          </a:bodyPr>
          <a:lstStyle/>
          <a:p>
            <a:r>
              <a:rPr lang="en-GB" sz="2000" dirty="0" smtClean="0"/>
              <a:t>Difficulty affording health services</a:t>
            </a:r>
          </a:p>
          <a:p>
            <a:pPr lvl="1"/>
            <a:r>
              <a:rPr lang="en-GB" sz="2000" dirty="0" smtClean="0"/>
              <a:t>Cost of allopathic vs. traditional services</a:t>
            </a:r>
          </a:p>
          <a:p>
            <a:r>
              <a:rPr lang="en-GB" sz="2000" dirty="0" smtClean="0"/>
              <a:t>Families rarely save for emergencies related to pregnancy and birth</a:t>
            </a:r>
          </a:p>
          <a:p>
            <a:pPr lvl="1"/>
            <a:r>
              <a:rPr lang="en-GB" sz="2000" dirty="0" smtClean="0"/>
              <a:t>Exacerbates delay in reaching care</a:t>
            </a:r>
          </a:p>
          <a:p>
            <a:r>
              <a:rPr lang="en-GB" sz="2000" dirty="0" smtClean="0"/>
              <a:t>Difficulty affording appropriate food for pregnant women</a:t>
            </a:r>
          </a:p>
          <a:p>
            <a:pPr lvl="1"/>
            <a:r>
              <a:rPr lang="en-GB" sz="2000" dirty="0" smtClean="0"/>
              <a:t>Women suffer from anaemia and malnutrition with few exceptions</a:t>
            </a:r>
          </a:p>
        </p:txBody>
      </p:sp>
      <p:pic>
        <p:nvPicPr>
          <p:cNvPr id="4" name="Picture 3" descr="Odear+meeting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2362200"/>
            <a:ext cx="4343400" cy="3257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722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772400" cy="2362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Status of women is low</a:t>
            </a:r>
          </a:p>
          <a:p>
            <a:r>
              <a:rPr lang="en-US" dirty="0" smtClean="0"/>
              <a:t>Factors contributing to low status:</a:t>
            </a:r>
          </a:p>
          <a:p>
            <a:pPr lvl="1"/>
            <a:r>
              <a:rPr lang="en-US" dirty="0" smtClean="0"/>
              <a:t>Low levels of education</a:t>
            </a:r>
          </a:p>
          <a:p>
            <a:pPr lvl="1"/>
            <a:r>
              <a:rPr lang="en-US" dirty="0" smtClean="0"/>
              <a:t>Low levels of women’s participation in income generating activities</a:t>
            </a:r>
            <a:endParaRPr lang="en-US" dirty="0"/>
          </a:p>
        </p:txBody>
      </p:sp>
      <p:pic>
        <p:nvPicPr>
          <p:cNvPr id="4" name="Picture 3" descr="015.jpg"/>
          <p:cNvPicPr>
            <a:picLocks noChangeAspect="1"/>
          </p:cNvPicPr>
          <p:nvPr/>
        </p:nvPicPr>
        <p:blipFill>
          <a:blip r:embed="rId2" cstate="print"/>
          <a:srcRect t="23457"/>
          <a:stretch>
            <a:fillRect/>
          </a:stretch>
        </p:blipFill>
        <p:spPr>
          <a:xfrm>
            <a:off x="1868129" y="3733800"/>
            <a:ext cx="5066071" cy="2908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563562"/>
          </a:xfrm>
        </p:spPr>
        <p:txBody>
          <a:bodyPr>
            <a:noAutofit/>
          </a:bodyPr>
          <a:lstStyle/>
          <a:p>
            <a:r>
              <a:rPr lang="en-US" sz="4000" dirty="0" smtClean="0"/>
              <a:t>Education and MNH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295400"/>
          <a:ext cx="47244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57800" y="1371600"/>
            <a:ext cx="3657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buFont typeface="Arial" pitchFamily="34" charset="0"/>
              <a:buChar char="•"/>
            </a:pPr>
            <a:r>
              <a:rPr lang="en-US" sz="2400" dirty="0" smtClean="0"/>
              <a:t>Contributes to low status of women</a:t>
            </a:r>
          </a:p>
          <a:p>
            <a:pPr marL="0" lvl="1">
              <a:buFont typeface="Arial" pitchFamily="34" charset="0"/>
              <a:buChar char="•"/>
            </a:pPr>
            <a:r>
              <a:rPr lang="en-US" sz="2400" dirty="0" smtClean="0"/>
              <a:t> Low education an independent risk factor for poor maternal health outcomes</a:t>
            </a:r>
          </a:p>
          <a:p>
            <a:pPr marL="0" lvl="1">
              <a:buFont typeface="Arial" pitchFamily="34" charset="0"/>
              <a:buChar char="•"/>
            </a:pPr>
            <a:r>
              <a:rPr lang="en-US" sz="2400" dirty="0" smtClean="0"/>
              <a:t>Women in Bangladesh completing at least secondary education are 3.1 times more likely to seek MNH services in health facilities (BMMS 2010)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1143000"/>
            <a:ext cx="4876800" cy="50783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6248400"/>
            <a:ext cx="487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PARI Baseline Study (2008)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484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Women’s occupation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114800" y="1600200"/>
          <a:ext cx="45720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1524000"/>
            <a:ext cx="34290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Lower value place on household work compared to income generating activities outside of the home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Women tend to be economically dependant on male breadwinners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Women have little control over families’ economic assets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38600" y="1447800"/>
            <a:ext cx="4648200" cy="4801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38600" y="6324600"/>
            <a:ext cx="464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PARI Baseline Study (2008)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Social status and MNH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6482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sz="3100" dirty="0" smtClean="0"/>
              <a:t>Early marriage</a:t>
            </a:r>
          </a:p>
          <a:p>
            <a:pPr lvl="1"/>
            <a:r>
              <a:rPr lang="en-US" sz="3100" dirty="0" smtClean="0"/>
              <a:t>Families fear risk of pregnancy</a:t>
            </a:r>
          </a:p>
          <a:p>
            <a:pPr lvl="1"/>
            <a:r>
              <a:rPr lang="en-US" sz="3100" dirty="0" smtClean="0"/>
              <a:t>Girls viewed as “extra mouth to feed”</a:t>
            </a:r>
          </a:p>
          <a:p>
            <a:r>
              <a:rPr lang="en-US" sz="3100" dirty="0" smtClean="0"/>
              <a:t>Early marriage leads to early childbearing</a:t>
            </a:r>
          </a:p>
          <a:p>
            <a:pPr lvl="1"/>
            <a:r>
              <a:rPr lang="en-US" sz="3100" dirty="0" smtClean="0"/>
              <a:t>Married adolescent girls more likely to report unwanted pregnancies</a:t>
            </a:r>
          </a:p>
          <a:p>
            <a:r>
              <a:rPr lang="en-US" sz="3100" dirty="0" smtClean="0"/>
              <a:t>Low decision making ability of women</a:t>
            </a:r>
          </a:p>
          <a:p>
            <a:pPr lvl="1"/>
            <a:r>
              <a:rPr lang="en-US" sz="3100" dirty="0" smtClean="0"/>
              <a:t>Pregnancy and childbirth are considered exclusively the woman’s domain</a:t>
            </a:r>
          </a:p>
          <a:p>
            <a:pPr lvl="1"/>
            <a:r>
              <a:rPr lang="en-US" sz="3100" dirty="0" smtClean="0"/>
              <a:t>MNH issues not a priority</a:t>
            </a:r>
          </a:p>
          <a:p>
            <a:r>
              <a:rPr lang="en-US" sz="3100" dirty="0" smtClean="0"/>
              <a:t>Poor nutrition during pregnancy</a:t>
            </a:r>
          </a:p>
          <a:p>
            <a:pPr lvl="1"/>
            <a:r>
              <a:rPr lang="en-US" sz="3100" dirty="0" smtClean="0"/>
              <a:t>Traditionally women eat after men </a:t>
            </a:r>
          </a:p>
          <a:p>
            <a:endParaRPr lang="en-US" dirty="0"/>
          </a:p>
        </p:txBody>
      </p:sp>
      <p:pic>
        <p:nvPicPr>
          <p:cNvPr id="4" name="Picture 3" descr="Women sitting (website).jpg"/>
          <p:cNvPicPr>
            <a:picLocks noChangeAspect="1"/>
          </p:cNvPicPr>
          <p:nvPr/>
        </p:nvPicPr>
        <p:blipFill>
          <a:blip r:embed="rId3" cstate="print"/>
          <a:srcRect r="10169"/>
          <a:stretch>
            <a:fillRect/>
          </a:stretch>
        </p:blipFill>
        <p:spPr>
          <a:xfrm>
            <a:off x="4953000" y="2057400"/>
            <a:ext cx="4038600" cy="299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64770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Hope for the future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8193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Women’s education in Bangladesh since 2001 has increased significantly (BMMS 2010)</a:t>
            </a:r>
          </a:p>
          <a:p>
            <a:pPr lvl="1"/>
            <a:r>
              <a:rPr lang="en-US" dirty="0" smtClean="0"/>
              <a:t>Women with no education has fallen from 45% to 23% </a:t>
            </a:r>
          </a:p>
          <a:p>
            <a:pPr lvl="1"/>
            <a:r>
              <a:rPr lang="en-US" dirty="0" smtClean="0"/>
              <a:t>Women having completed some secondary education or higher has increased 26% to 45%</a:t>
            </a:r>
          </a:p>
          <a:p>
            <a:r>
              <a:rPr lang="en-US" dirty="0" smtClean="0"/>
              <a:t>Community members are increasingly aware of the importance of delaying marriage and childbearing for girls</a:t>
            </a:r>
          </a:p>
          <a:p>
            <a:r>
              <a:rPr lang="en-US" dirty="0" smtClean="0"/>
              <a:t>As a result of the </a:t>
            </a:r>
            <a:r>
              <a:rPr lang="en-US" dirty="0" err="1" smtClean="0"/>
              <a:t>programme</a:t>
            </a:r>
            <a:r>
              <a:rPr lang="en-US" dirty="0" smtClean="0"/>
              <a:t>, the broader community is becoming increasingly involved in MNH</a:t>
            </a:r>
          </a:p>
          <a:p>
            <a:endParaRPr lang="en-US" dirty="0"/>
          </a:p>
        </p:txBody>
      </p:sp>
      <p:pic>
        <p:nvPicPr>
          <p:cNvPr id="4" name="Picture 3" descr="Women (website).jpg"/>
          <p:cNvPicPr>
            <a:picLocks noChangeAspect="1"/>
          </p:cNvPicPr>
          <p:nvPr/>
        </p:nvPicPr>
        <p:blipFill>
          <a:blip r:embed="rId2" cstate="print"/>
          <a:srcRect t="10038" b="4642"/>
          <a:stretch>
            <a:fillRect/>
          </a:stretch>
        </p:blipFill>
        <p:spPr>
          <a:xfrm>
            <a:off x="2133600" y="4114800"/>
            <a:ext cx="45720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64770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828799"/>
          </a:xfrm>
        </p:spPr>
        <p:txBody>
          <a:bodyPr>
            <a:noAutofit/>
          </a:bodyPr>
          <a:lstStyle/>
          <a:p>
            <a:r>
              <a:rPr lang="en-US" sz="2400" dirty="0" smtClean="0"/>
              <a:t>Multiple socioeconomic factors contribute to substandard MNH in Netrokona district</a:t>
            </a:r>
          </a:p>
          <a:p>
            <a:r>
              <a:rPr lang="en-US" sz="2400" dirty="0" smtClean="0"/>
              <a:t>Addressing poverty and empowering women is essential to improving MNH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0342" b="4852"/>
          <a:stretch>
            <a:fillRect/>
          </a:stretch>
        </p:blipFill>
        <p:spPr bwMode="auto">
          <a:xfrm>
            <a:off x="1828800" y="3352800"/>
            <a:ext cx="5806404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i="1" dirty="0" smtClean="0"/>
              <a:t>Thank you!</a:t>
            </a:r>
          </a:p>
          <a:p>
            <a:pPr algn="ctr">
              <a:buNone/>
            </a:pPr>
            <a:endParaRPr lang="en-US" sz="4400" i="1" dirty="0" smtClean="0"/>
          </a:p>
          <a:p>
            <a:pPr algn="ctr">
              <a:buNone/>
            </a:pPr>
            <a:r>
              <a:rPr lang="en-US" sz="4400" i="1" dirty="0" smtClean="0"/>
              <a:t>Questions?</a:t>
            </a:r>
            <a:endParaRPr lang="en-US" sz="44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6430</TotalTime>
  <Words>698</Words>
  <Application>Microsoft Office PowerPoint</Application>
  <PresentationFormat>On-screen Show (4:3)</PresentationFormat>
  <Paragraphs>141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Socioeconomic determinants of maternal and newborn health in Netrokona district, Bangladesh</vt:lpstr>
      <vt:lpstr>  Presenter Disclosures</vt:lpstr>
      <vt:lpstr>Presentation summary</vt:lpstr>
      <vt:lpstr>Learning objectives</vt:lpstr>
      <vt:lpstr>Netrokona District</vt:lpstr>
      <vt:lpstr>MNH Background</vt:lpstr>
      <vt:lpstr>MNH Programme</vt:lpstr>
      <vt:lpstr>Poverty in Netrokona district</vt:lpstr>
      <vt:lpstr>Poverty and MNH</vt:lpstr>
      <vt:lpstr>Power</vt:lpstr>
      <vt:lpstr>Education and MNH</vt:lpstr>
      <vt:lpstr>Women’s occupation</vt:lpstr>
      <vt:lpstr>Social status and MNH</vt:lpstr>
      <vt:lpstr>Hope for the future</vt:lpstr>
      <vt:lpstr>Conclusion</vt:lpstr>
      <vt:lpstr>Slide 16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Socioeconomic determinants of maternal and newborn health in Netrokona district, Bangladesh</dc:title>
  <dc:creator>Hausen</dc:creator>
  <cp:lastModifiedBy>Hausen</cp:lastModifiedBy>
  <cp:revision>100</cp:revision>
  <dcterms:created xsi:type="dcterms:W3CDTF">2011-10-04T09:16:50Z</dcterms:created>
  <dcterms:modified xsi:type="dcterms:W3CDTF">2011-10-20T20:21:03Z</dcterms:modified>
</cp:coreProperties>
</file>