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2">
  <p:sldMasterIdLst>
    <p:sldMasterId id="2147483648" r:id="rId1"/>
  </p:sldMasterIdLst>
  <p:notesMasterIdLst>
    <p:notesMasterId r:id="rId3"/>
  </p:notesMasterIdLst>
  <p:sldIdLst>
    <p:sldId id="257" r:id="rId2"/>
  </p:sldIdLst>
  <p:sldSz cx="43891200" cy="329184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CC"/>
    <a:srgbClr val="FFCCCC"/>
    <a:srgbClr val="FFFF99"/>
    <a:srgbClr val="CCFFFF"/>
    <a:srgbClr val="FFCC99"/>
    <a:srgbClr val="CCFFCC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7315" autoAdjust="0"/>
    <p:restoredTop sz="98796" autoAdjust="0"/>
  </p:normalViewPr>
  <p:slideViewPr>
    <p:cSldViewPr>
      <p:cViewPr>
        <p:scale>
          <a:sx n="26" d="100"/>
          <a:sy n="26" d="100"/>
        </p:scale>
        <p:origin x="-78" y="1194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171D7A-D3CF-4D06-BE68-1404CC6EEB24}" type="datetimeFigureOut">
              <a:rPr lang="en-US" smtClean="0"/>
              <a:pPr/>
              <a:t>10/5/2011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09763-712E-4FDB-A0F1-AF88BA4F47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581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475" y="10226675"/>
            <a:ext cx="37306250" cy="70548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363" y="18653125"/>
            <a:ext cx="30724475" cy="84137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7625"/>
            <a:ext cx="39503350" cy="54864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3925" y="7680325"/>
            <a:ext cx="39503350" cy="217249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21153438"/>
            <a:ext cx="37307838" cy="653732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0" y="13952538"/>
            <a:ext cx="37307838" cy="72009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7625"/>
            <a:ext cx="39503350" cy="54864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3925" y="7680325"/>
            <a:ext cx="19675475" cy="217249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21800" y="7680325"/>
            <a:ext cx="19675475" cy="217249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7625"/>
            <a:ext cx="39503350" cy="5486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3925" y="7369175"/>
            <a:ext cx="19392900" cy="30702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3925" y="10439400"/>
            <a:ext cx="19392900" cy="18965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438" y="7369175"/>
            <a:ext cx="19400837" cy="30702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438" y="10439400"/>
            <a:ext cx="19400837" cy="18965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7625"/>
            <a:ext cx="39503350" cy="54864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1275"/>
            <a:ext cx="14439900" cy="557688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875" y="1311275"/>
            <a:ext cx="24536400" cy="280939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3925" y="6888163"/>
            <a:ext cx="14439900" cy="22517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663" y="23042563"/>
            <a:ext cx="26335037" cy="27209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663" y="2941638"/>
            <a:ext cx="26335037" cy="1975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663" y="25763538"/>
            <a:ext cx="26335037" cy="38623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7625"/>
            <a:ext cx="39503350" cy="54864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3925" y="7680325"/>
            <a:ext cx="39503350" cy="217249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438" y="1317625"/>
            <a:ext cx="9875837" cy="280876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3925" y="1317625"/>
            <a:ext cx="29475113" cy="280876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43891200" cy="3291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Times"/>
        </a:defRPr>
      </a:lvl2pPr>
      <a:lvl3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Times"/>
        </a:defRPr>
      </a:lvl3pPr>
      <a:lvl4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Times"/>
        </a:defRPr>
      </a:lvl4pPr>
      <a:lvl5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Times"/>
        </a:defRPr>
      </a:lvl5pPr>
      <a:lvl6pPr marL="4572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Times"/>
        </a:defRPr>
      </a:lvl6pPr>
      <a:lvl7pPr marL="9144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Times"/>
        </a:defRPr>
      </a:lvl7pPr>
      <a:lvl8pPr marL="13716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Times"/>
        </a:defRPr>
      </a:lvl8pPr>
      <a:lvl9pPr marL="18288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Times"/>
        </a:defRPr>
      </a:lvl9pPr>
    </p:titleStyle>
    <p:bodyStyle>
      <a:lvl1pPr marL="1646238" indent="-1646238" algn="l" defTabSz="4389438" rtl="0" fontAlgn="base">
        <a:spcBef>
          <a:spcPct val="20000"/>
        </a:spcBef>
        <a:spcAft>
          <a:spcPct val="0"/>
        </a:spcAft>
        <a:buChar char="•"/>
        <a:defRPr sz="15400">
          <a:solidFill>
            <a:schemeClr val="tx1"/>
          </a:solidFill>
          <a:latin typeface="+mn-lt"/>
          <a:ea typeface="+mn-ea"/>
          <a:cs typeface="+mn-cs"/>
        </a:defRPr>
      </a:lvl1pPr>
      <a:lvl2pPr marL="3565525" indent="-1371600" algn="l" defTabSz="4389438" rtl="0" fontAlgn="base">
        <a:spcBef>
          <a:spcPct val="20000"/>
        </a:spcBef>
        <a:spcAft>
          <a:spcPct val="0"/>
        </a:spcAft>
        <a:buChar char="–"/>
        <a:defRPr sz="13400">
          <a:solidFill>
            <a:schemeClr val="tx1"/>
          </a:solidFill>
          <a:latin typeface="+mn-lt"/>
        </a:defRPr>
      </a:lvl2pPr>
      <a:lvl3pPr marL="5486400" indent="-1096963" algn="l" defTabSz="4389438" rtl="0" fontAlgn="base">
        <a:spcBef>
          <a:spcPct val="20000"/>
        </a:spcBef>
        <a:spcAft>
          <a:spcPct val="0"/>
        </a:spcAft>
        <a:buChar char="•"/>
        <a:defRPr sz="11500">
          <a:solidFill>
            <a:schemeClr val="tx1"/>
          </a:solidFill>
          <a:latin typeface="+mn-lt"/>
        </a:defRPr>
      </a:lvl3pPr>
      <a:lvl4pPr marL="7680325" indent="-1096963" algn="l" defTabSz="4389438" rtl="0" fontAlgn="base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4pPr>
      <a:lvl5pPr marL="98758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5pPr>
      <a:lvl6pPr marL="103330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6pPr>
      <a:lvl7pPr marL="107902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7pPr>
      <a:lvl8pPr marL="112474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8pPr>
      <a:lvl9pPr marL="117046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990600"/>
            <a:ext cx="378714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0" dirty="0" smtClean="0">
                <a:latin typeface="Arial Rounded MT Bold" pitchFamily="34" charset="0"/>
              </a:rPr>
              <a:t>Working Conditions and Health Problems among Child and Young Workers in the Furniture and Woodworking Home Industries in Central Java, Indonesia</a:t>
            </a:r>
            <a:endParaRPr lang="en-US" sz="8000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52500" y="6524263"/>
            <a:ext cx="14249400" cy="102181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b="1" dirty="0" smtClean="0">
                <a:latin typeface="Arial Rounded MT Bold" pitchFamily="34" charset="0"/>
              </a:rPr>
              <a:t>Background:</a:t>
            </a:r>
            <a:r>
              <a:rPr lang="en-US" sz="3200" dirty="0" smtClean="0">
                <a:latin typeface="Arial Rounded MT Bold" pitchFamily="34" charset="0"/>
              </a:rPr>
              <a:t> In 2008, around six million child workers were working in Indonesia. Approximately </a:t>
            </a:r>
            <a:r>
              <a:rPr lang="en-GB" sz="3200" dirty="0" smtClean="0">
                <a:latin typeface="Arial Rounded MT Bold" pitchFamily="34" charset="0"/>
              </a:rPr>
              <a:t>2000 child and young workers worked in furniture and woodworking industries in four districts in Jepara regency.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 smtClean="0">
                <a:latin typeface="Arial Rounded MT Bold" pitchFamily="34" charset="0"/>
              </a:rPr>
              <a:t>Outsourcing </a:t>
            </a:r>
            <a:r>
              <a:rPr lang="en-US" sz="3200" dirty="0">
                <a:latin typeface="Arial Rounded MT Bold" pitchFamily="34" charset="0"/>
              </a:rPr>
              <a:t>furniture productions to the informal sectors </a:t>
            </a:r>
            <a:r>
              <a:rPr lang="en-US" sz="3200" dirty="0" smtClean="0">
                <a:latin typeface="Arial Rounded MT Bold" pitchFamily="34" charset="0"/>
              </a:rPr>
              <a:t>is a business for as </a:t>
            </a:r>
            <a:r>
              <a:rPr lang="en-US" sz="3200" dirty="0">
                <a:latin typeface="Arial Rounded MT Bold" pitchFamily="34" charset="0"/>
              </a:rPr>
              <a:t>for bigger </a:t>
            </a:r>
            <a:r>
              <a:rPr lang="en-US" sz="3200" dirty="0" smtClean="0">
                <a:latin typeface="Arial Rounded MT Bold" pitchFamily="34" charset="0"/>
              </a:rPr>
              <a:t>companies.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b="1" dirty="0" smtClean="0">
                <a:latin typeface="Arial Rounded MT Bold" pitchFamily="34" charset="0"/>
              </a:rPr>
              <a:t>Goal: </a:t>
            </a:r>
            <a:r>
              <a:rPr lang="en-GB" sz="3200" dirty="0" smtClean="0">
                <a:latin typeface="Arial Rounded MT Bold" pitchFamily="34" charset="0"/>
              </a:rPr>
              <a:t>The study, </a:t>
            </a:r>
            <a:r>
              <a:rPr lang="en-US" sz="3200" dirty="0" smtClean="0">
                <a:latin typeface="Arial Rounded MT Bold" pitchFamily="34" charset="0"/>
              </a:rPr>
              <a:t>funded by</a:t>
            </a:r>
            <a:r>
              <a:rPr lang="en-US" sz="3200" b="1" dirty="0" smtClean="0">
                <a:latin typeface="Arial Rounded MT Bold" pitchFamily="34" charset="0"/>
              </a:rPr>
              <a:t> </a:t>
            </a:r>
            <a:r>
              <a:rPr lang="en-GB" sz="3200" dirty="0" smtClean="0">
                <a:latin typeface="Arial Rounded MT Bold" pitchFamily="34" charset="0"/>
              </a:rPr>
              <a:t>ILO-IPEC Program-Jakarta, aimed to explore working conditions and health problems of child and young workers in the furniture and woodworking sector in 2008.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b="1" dirty="0" smtClean="0">
                <a:latin typeface="Arial Rounded MT Bold" pitchFamily="34" charset="0"/>
              </a:rPr>
              <a:t>Method(s): </a:t>
            </a:r>
            <a:r>
              <a:rPr lang="en-US" sz="3200" dirty="0" smtClean="0">
                <a:latin typeface="Arial Rounded MT Bold" pitchFamily="34" charset="0"/>
              </a:rPr>
              <a:t>The study utilized convenient sampling based on home industries, which were running during the study period. Respondents who agreed to participate in the study were interviewed using structure interview.</a:t>
            </a:r>
            <a:r>
              <a:rPr lang="en-GB" sz="3200" dirty="0" smtClean="0">
                <a:latin typeface="Arial Rounded MT Bold" pitchFamily="34" charset="0"/>
              </a:rPr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3200" dirty="0" smtClean="0">
                <a:latin typeface="Arial Rounded MT Bold" pitchFamily="34" charset="0"/>
              </a:rPr>
              <a:t>Researchers interviewed 75 child workers, 77 young workers, 15 employers, and 15 workers’ guardians who agreed to participate in the study. </a:t>
            </a:r>
            <a:r>
              <a:rPr lang="en-US" sz="3200" dirty="0" smtClean="0">
                <a:latin typeface="Arial Rounded MT Bold" pitchFamily="34" charset="0"/>
              </a:rPr>
              <a:t>The study covered 15 home industries in four districts as central of furniture and woodworking home industries in Jepara Regency.  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3200" b="1" dirty="0" smtClean="0">
                <a:latin typeface="Arial Rounded MT Bold" pitchFamily="34" charset="0"/>
              </a:rPr>
              <a:t>Definitions</a:t>
            </a:r>
            <a:r>
              <a:rPr lang="en-GB" sz="3200" dirty="0" smtClean="0">
                <a:latin typeface="Arial Rounded MT Bold" pitchFamily="34" charset="0"/>
              </a:rPr>
              <a:t>: </a:t>
            </a:r>
            <a:r>
              <a:rPr lang="en-GB" sz="3200" b="1" i="1" dirty="0" smtClean="0">
                <a:latin typeface="Arial Rounded MT Bold" pitchFamily="34" charset="0"/>
              </a:rPr>
              <a:t>child </a:t>
            </a:r>
            <a:r>
              <a:rPr lang="en-GB" sz="3200" b="1" i="1" dirty="0">
                <a:latin typeface="Arial Rounded MT Bold" pitchFamily="34" charset="0"/>
              </a:rPr>
              <a:t>worker </a:t>
            </a:r>
            <a:r>
              <a:rPr lang="en-GB" sz="3200" dirty="0">
                <a:latin typeface="Arial Rounded MT Bold" pitchFamily="34" charset="0"/>
              </a:rPr>
              <a:t>is defined as a </a:t>
            </a:r>
            <a:r>
              <a:rPr lang="en-GB" sz="3200" dirty="0" smtClean="0">
                <a:latin typeface="Arial Rounded MT Bold" pitchFamily="34" charset="0"/>
              </a:rPr>
              <a:t>person </a:t>
            </a:r>
            <a:r>
              <a:rPr lang="en-GB" sz="3200" dirty="0">
                <a:latin typeface="Arial Rounded MT Bold" pitchFamily="34" charset="0"/>
              </a:rPr>
              <a:t>before turning 18. </a:t>
            </a:r>
            <a:r>
              <a:rPr lang="en-GB" sz="3200" dirty="0" smtClean="0">
                <a:latin typeface="Arial Rounded MT Bold" pitchFamily="34" charset="0"/>
              </a:rPr>
              <a:t>A </a:t>
            </a:r>
            <a:r>
              <a:rPr lang="en-GB" sz="3200" b="1" i="1" dirty="0" smtClean="0">
                <a:latin typeface="Arial Rounded MT Bold" pitchFamily="34" charset="0"/>
              </a:rPr>
              <a:t>young worker  </a:t>
            </a:r>
            <a:r>
              <a:rPr lang="en-GB" sz="3200" dirty="0" smtClean="0">
                <a:latin typeface="Arial Rounded MT Bold" pitchFamily="34" charset="0"/>
              </a:rPr>
              <a:t>is a person at </a:t>
            </a:r>
            <a:r>
              <a:rPr lang="en-GB" sz="3200" dirty="0">
                <a:latin typeface="Arial Rounded MT Bold" pitchFamily="34" charset="0"/>
              </a:rPr>
              <a:t>the age of 18 to 29</a:t>
            </a:r>
            <a:r>
              <a:rPr lang="en-GB" sz="3200" dirty="0" smtClean="0">
                <a:latin typeface="Arial Rounded MT Bold" pitchFamily="34" charset="0"/>
              </a:rPr>
              <a:t>.</a:t>
            </a:r>
            <a:endParaRPr lang="en-US" sz="3200" dirty="0" smtClean="0">
              <a:latin typeface="Arial Rounded MT Bold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621000" y="6524263"/>
            <a:ext cx="14859000" cy="232371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b="1" dirty="0" smtClean="0">
                <a:latin typeface="Arial Rounded MT Bold" pitchFamily="34" charset="0"/>
              </a:rPr>
              <a:t>Results: </a:t>
            </a:r>
            <a:r>
              <a:rPr lang="en-US" sz="3200" dirty="0" smtClean="0">
                <a:latin typeface="Arial Rounded MT Bold" pitchFamily="34" charset="0"/>
              </a:rPr>
              <a:t>   </a:t>
            </a:r>
            <a:r>
              <a:rPr lang="en-GB" sz="3200" dirty="0" smtClean="0">
                <a:latin typeface="Arial Rounded MT Bold" pitchFamily="34" charset="0"/>
              </a:rPr>
              <a:t>We </a:t>
            </a:r>
            <a:r>
              <a:rPr lang="en-GB" sz="3200" dirty="0">
                <a:latin typeface="Arial Rounded MT Bold" pitchFamily="34" charset="0"/>
              </a:rPr>
              <a:t>interviewed nine (6%) child worker between age of  11 and 14, 66 (43%) between age of 15 and 18 and 77 young workers over the age of  18 years.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3200" i="1" dirty="0" smtClean="0">
                <a:latin typeface="Arial Rounded MT Bold" pitchFamily="34" charset="0"/>
              </a:rPr>
              <a:t>Motivation</a:t>
            </a:r>
            <a:r>
              <a:rPr lang="en-GB" sz="3200" b="1" i="1" dirty="0" smtClean="0">
                <a:latin typeface="Arial Rounded MT Bold" pitchFamily="34" charset="0"/>
              </a:rPr>
              <a:t>:   </a:t>
            </a:r>
            <a:r>
              <a:rPr lang="en-US" sz="3200" dirty="0" smtClean="0">
                <a:latin typeface="Arial Rounded MT Bold" pitchFamily="34" charset="0"/>
              </a:rPr>
              <a:t>Twenty </a:t>
            </a:r>
            <a:r>
              <a:rPr lang="en-US" sz="3200" dirty="0">
                <a:latin typeface="Arial Rounded MT Bold" pitchFamily="34" charset="0"/>
              </a:rPr>
              <a:t>one percent respondents were forced by their family to engage in the wage job, while 30.9% said that they just wanted to work without persuader, but 48.1% respondents informed that they were persuaded either by their employer or relative or friend or neighbor. </a:t>
            </a:r>
            <a:r>
              <a:rPr lang="en-US" sz="3200" dirty="0" smtClean="0">
                <a:latin typeface="Arial Rounded MT Bold" pitchFamily="34" charset="0"/>
              </a:rPr>
              <a:t> “Support of family”  was cited as major reason to work by 73% of interviewees.</a:t>
            </a:r>
            <a:endParaRPr lang="en-US" sz="3200" dirty="0">
              <a:latin typeface="Arial Rounded MT Bold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i="1" dirty="0" smtClean="0">
                <a:latin typeface="Arial Rounded MT Bold" pitchFamily="34" charset="0"/>
              </a:rPr>
              <a:t>Starting age of work:   </a:t>
            </a:r>
            <a:r>
              <a:rPr lang="en-US" sz="3200" dirty="0" smtClean="0">
                <a:latin typeface="Arial Rounded MT Bold" pitchFamily="34" charset="0"/>
              </a:rPr>
              <a:t>Forty five (29%) had started working before the age of 14 years.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3200" i="1" dirty="0" smtClean="0">
                <a:latin typeface="Arial Rounded MT Bold" pitchFamily="34" charset="0"/>
              </a:rPr>
              <a:t>Education levels:   E</a:t>
            </a:r>
            <a:r>
              <a:rPr lang="en-GB" sz="3200" dirty="0" smtClean="0">
                <a:latin typeface="Arial Rounded MT Bold" pitchFamily="34" charset="0"/>
              </a:rPr>
              <a:t>lementary school 32, 9%, junior </a:t>
            </a:r>
            <a:r>
              <a:rPr lang="en-GB" sz="3200" dirty="0">
                <a:latin typeface="Arial Rounded MT Bold" pitchFamily="34" charset="0"/>
              </a:rPr>
              <a:t>high school (49.3%), senior </a:t>
            </a:r>
            <a:r>
              <a:rPr lang="en-GB" sz="3200" dirty="0" smtClean="0">
                <a:latin typeface="Arial Rounded MT Bold" pitchFamily="34" charset="0"/>
              </a:rPr>
              <a:t>high school 17% and one respondent with diploma.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i="1" dirty="0" smtClean="0">
                <a:latin typeface="Arial Rounded MT Bold" pitchFamily="34" charset="0"/>
              </a:rPr>
              <a:t>Accidents:   </a:t>
            </a:r>
            <a:r>
              <a:rPr lang="en-US" sz="3200" dirty="0" smtClean="0">
                <a:latin typeface="Arial Rounded MT Bold" pitchFamily="34" charset="0"/>
              </a:rPr>
              <a:t>Child workers reported a higher percentage of hand tools accident (20%) as compared to young workers (16.8%). The type of accidents are injury due to saw machine, injury due hand equipment, injury due to sharp equipment electric shock, injury due to hammer.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i="1" dirty="0" smtClean="0">
                <a:latin typeface="Arial Rounded MT Bold" pitchFamily="34" charset="0"/>
              </a:rPr>
              <a:t>Absence from work:   </a:t>
            </a:r>
            <a:r>
              <a:rPr lang="en-US" sz="3200" dirty="0" smtClean="0">
                <a:latin typeface="Arial Rounded MT Bold" pitchFamily="34" charset="0"/>
              </a:rPr>
              <a:t>Child workers reported higher absence from work due to illness (20%) than young workers (</a:t>
            </a:r>
            <a:r>
              <a:rPr lang="en-GB" sz="3200" dirty="0" smtClean="0">
                <a:latin typeface="Arial Rounded MT Bold" pitchFamily="34" charset="0"/>
              </a:rPr>
              <a:t>15.6%).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i="1" dirty="0" smtClean="0">
                <a:latin typeface="Arial Rounded MT Bold" pitchFamily="34" charset="0"/>
              </a:rPr>
              <a:t>Type of illness</a:t>
            </a:r>
            <a:r>
              <a:rPr lang="en-US" sz="3200" dirty="0" smtClean="0">
                <a:latin typeface="Arial Rounded MT Bold" pitchFamily="34" charset="0"/>
              </a:rPr>
              <a:t>:   Fever, cold, flu, muscle dislocation, flu, sore throat, headache, toothache, typhus, and Dengue Hemorrhagic Fever (DHF) Symptom.. </a:t>
            </a:r>
            <a:r>
              <a:rPr lang="en-GB" sz="3200" dirty="0" smtClean="0">
                <a:latin typeface="Arial Rounded MT Bold" pitchFamily="34" charset="0"/>
              </a:rPr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3200" i="1" dirty="0" smtClean="0">
                <a:latin typeface="Arial Rounded MT Bold" pitchFamily="34" charset="0"/>
              </a:rPr>
              <a:t>Hazardous </a:t>
            </a:r>
            <a:r>
              <a:rPr lang="en-GB" sz="3200" i="1" dirty="0">
                <a:latin typeface="Arial Rounded MT Bold" pitchFamily="34" charset="0"/>
              </a:rPr>
              <a:t>exposures among child workers </a:t>
            </a:r>
            <a:r>
              <a:rPr lang="en-GB" sz="3200" i="1" dirty="0" smtClean="0">
                <a:latin typeface="Arial Rounded MT Bold" pitchFamily="34" charset="0"/>
              </a:rPr>
              <a:t>:   </a:t>
            </a:r>
            <a:r>
              <a:rPr lang="en-US" sz="3200" dirty="0" smtClean="0">
                <a:latin typeface="Arial Rounded MT Bold" pitchFamily="34" charset="0"/>
              </a:rPr>
              <a:t>Wood dust, particles, enamels, lacquers, epoxies, alkyds, acrylics, repetitive</a:t>
            </a:r>
            <a:r>
              <a:rPr lang="en-GB" sz="3200" dirty="0" smtClean="0">
                <a:latin typeface="Arial Rounded MT Bold" pitchFamily="34" charset="0"/>
              </a:rPr>
              <a:t> motion, prolonged working hours, and awkward work postures 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3200" dirty="0" smtClean="0">
                <a:latin typeface="Arial Rounded MT Bold" pitchFamily="34" charset="0"/>
              </a:rPr>
              <a:t>Observed risks were sanding of wood  (10%) and  painting  (6%)  and handling sharp tools for carving  (25%).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3200" i="1" dirty="0" smtClean="0">
                <a:latin typeface="Arial Rounded MT Bold" pitchFamily="34" charset="0"/>
              </a:rPr>
              <a:t>Risk perception:   </a:t>
            </a:r>
            <a:r>
              <a:rPr lang="en-GB" sz="3200" dirty="0" smtClean="0">
                <a:latin typeface="Arial Rounded MT Bold" pitchFamily="34" charset="0"/>
              </a:rPr>
              <a:t>Unfortunately, </a:t>
            </a:r>
            <a:r>
              <a:rPr lang="en-US" sz="3200" dirty="0" smtClean="0">
                <a:latin typeface="Arial Rounded MT Bold" pitchFamily="34" charset="0"/>
              </a:rPr>
              <a:t>93.3% parents’ respondent said that there was no hazard in their children workplaces.</a:t>
            </a:r>
            <a:r>
              <a:rPr lang="en-GB" sz="3200" dirty="0" smtClean="0">
                <a:latin typeface="Arial Rounded MT Bold" pitchFamily="34" charset="0"/>
              </a:rPr>
              <a:t>  The interviewed workers reports only in 24% physical hazards, only in 29% chemical hazards and in 24% stress, mostly monotony.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3200" dirty="0">
                <a:latin typeface="Arial Rounded MT Bold" pitchFamily="34" charset="0"/>
              </a:rPr>
              <a:t>Self-reported ergonomic hazards were repetitive motion (6%) and lifting loads (2%). A surprisingly 90% reported no ergonomic stressors.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3200" i="1" dirty="0" smtClean="0">
                <a:latin typeface="Arial Rounded MT Bold" pitchFamily="34" charset="0"/>
              </a:rPr>
              <a:t>Risk control:   </a:t>
            </a:r>
            <a:r>
              <a:rPr lang="en-US" sz="3200" dirty="0" smtClean="0">
                <a:latin typeface="Arial Rounded MT Bold" pitchFamily="34" charset="0"/>
              </a:rPr>
              <a:t>Around </a:t>
            </a:r>
            <a:r>
              <a:rPr lang="en-US" sz="3200" dirty="0">
                <a:latin typeface="Arial Rounded MT Bold" pitchFamily="34" charset="0"/>
              </a:rPr>
              <a:t>fifty percent respondents did not put effort to reduce hazard, while the rest who claimed that they put effort to reduce hazard said that they </a:t>
            </a:r>
            <a:endParaRPr lang="en-US" sz="3200" dirty="0" smtClean="0">
              <a:latin typeface="Arial Rounded MT Bold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200" dirty="0" smtClean="0">
                <a:latin typeface="Arial Rounded MT Bold" pitchFamily="34" charset="0"/>
              </a:rPr>
              <a:t>Worked cautiously </a:t>
            </a:r>
            <a:r>
              <a:rPr lang="en-US" sz="3200" dirty="0">
                <a:latin typeface="Arial Rounded MT Bold" pitchFamily="34" charset="0"/>
              </a:rPr>
              <a:t>(33.5</a:t>
            </a:r>
            <a:r>
              <a:rPr lang="en-US" sz="3200" dirty="0" smtClean="0">
                <a:latin typeface="Arial Rounded MT Bold" pitchFamily="34" charset="0"/>
              </a:rPr>
              <a:t>%)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200" dirty="0" smtClean="0">
                <a:latin typeface="Arial Rounded MT Bold" pitchFamily="34" charset="0"/>
              </a:rPr>
              <a:t>Wearing </a:t>
            </a:r>
            <a:r>
              <a:rPr lang="en-US" sz="3200" dirty="0">
                <a:latin typeface="Arial Rounded MT Bold" pitchFamily="34" charset="0"/>
              </a:rPr>
              <a:t>a mask (2.0</a:t>
            </a:r>
            <a:r>
              <a:rPr lang="en-US" sz="3200" dirty="0" smtClean="0">
                <a:latin typeface="Arial Rounded MT Bold" pitchFamily="34" charset="0"/>
              </a:rPr>
              <a:t>%)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200" dirty="0" smtClean="0">
                <a:latin typeface="Arial Rounded MT Bold" pitchFamily="34" charset="0"/>
              </a:rPr>
              <a:t>Drink </a:t>
            </a:r>
            <a:r>
              <a:rPr lang="en-US" sz="3200" dirty="0">
                <a:latin typeface="Arial Rounded MT Bold" pitchFamily="34" charset="0"/>
              </a:rPr>
              <a:t>milk before or during or after working (8.0%) </a:t>
            </a:r>
            <a:endParaRPr lang="en-US" sz="3200" dirty="0" smtClean="0">
              <a:latin typeface="Arial Rounded MT Bold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200" dirty="0" smtClean="0">
                <a:latin typeface="Arial Rounded MT Bold" pitchFamily="34" charset="0"/>
              </a:rPr>
              <a:t>Good </a:t>
            </a:r>
            <a:r>
              <a:rPr lang="en-US" sz="3200" dirty="0">
                <a:latin typeface="Arial Rounded MT Bold" pitchFamily="34" charset="0"/>
              </a:rPr>
              <a:t>housekeeping </a:t>
            </a:r>
            <a:r>
              <a:rPr lang="en-US" sz="3200" dirty="0" smtClean="0">
                <a:latin typeface="Arial Rounded MT Bold" pitchFamily="34" charset="0"/>
              </a:rPr>
              <a:t> (5.9%)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3200" dirty="0" smtClean="0">
                <a:latin typeface="Arial Rounded MT Bold" pitchFamily="34" charset="0"/>
              </a:rPr>
              <a:t>No </a:t>
            </a:r>
            <a:r>
              <a:rPr lang="en-GB" sz="3200" dirty="0">
                <a:latin typeface="Arial Rounded MT Bold" pitchFamily="34" charset="0"/>
              </a:rPr>
              <a:t>unit implemented workplace </a:t>
            </a:r>
            <a:r>
              <a:rPr lang="en-GB" sz="3200" dirty="0" smtClean="0">
                <a:latin typeface="Arial Rounded MT Bold" pitchFamily="34" charset="0"/>
              </a:rPr>
              <a:t>hygiene measures or </a:t>
            </a:r>
            <a:r>
              <a:rPr lang="en-GB" sz="3200" dirty="0">
                <a:latin typeface="Arial Rounded MT Bold" pitchFamily="34" charset="0"/>
              </a:rPr>
              <a:t>sanitation as well as </a:t>
            </a:r>
            <a:r>
              <a:rPr lang="en-GB" sz="3200" dirty="0" smtClean="0">
                <a:latin typeface="Arial Rounded MT Bold" pitchFamily="34" charset="0"/>
              </a:rPr>
              <a:t>other Occupational </a:t>
            </a:r>
            <a:r>
              <a:rPr lang="en-GB" sz="3200" dirty="0">
                <a:latin typeface="Arial Rounded MT Bold" pitchFamily="34" charset="0"/>
              </a:rPr>
              <a:t>Safety and Health Services</a:t>
            </a:r>
            <a:r>
              <a:rPr lang="en-GB" sz="3200" dirty="0" smtClean="0">
                <a:latin typeface="Arial Rounded MT Bold" pitchFamily="34" charset="0"/>
              </a:rPr>
              <a:t>.</a:t>
            </a:r>
            <a:endParaRPr lang="en-US" sz="3200" dirty="0">
              <a:latin typeface="Arial Rounded MT Bold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854903" y="27813000"/>
            <a:ext cx="12115801" cy="444429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Arial Rounded MT Bold" pitchFamily="34" charset="0"/>
              </a:rPr>
              <a:t>Key words:</a:t>
            </a:r>
            <a:r>
              <a:rPr lang="en-US" sz="2800" dirty="0" smtClean="0">
                <a:latin typeface="Arial Rounded MT Bold" pitchFamily="34" charset="0"/>
              </a:rPr>
              <a:t>  Child workers, Young Workers, Child labour, woodworking, furniture, occupational safety and health</a:t>
            </a:r>
          </a:p>
          <a:p>
            <a:pPr>
              <a:lnSpc>
                <a:spcPct val="90000"/>
              </a:lnSpc>
            </a:pPr>
            <a:endParaRPr lang="en-US" sz="2800" dirty="0" smtClean="0">
              <a:latin typeface="Arial Rounded MT Bold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800" b="1" dirty="0" smtClean="0">
                <a:latin typeface="Arial Rounded MT Bold" pitchFamily="34" charset="0"/>
              </a:rPr>
              <a:t>Acknowledgements </a:t>
            </a:r>
            <a:r>
              <a:rPr lang="en-US" sz="2800" dirty="0" smtClean="0">
                <a:latin typeface="Arial Rounded MT Bold" pitchFamily="34" charset="0"/>
              </a:rPr>
              <a:t>:   </a:t>
            </a:r>
            <a:br>
              <a:rPr lang="en-US" sz="2800" dirty="0" smtClean="0">
                <a:latin typeface="Arial Rounded MT Bold" pitchFamily="34" charset="0"/>
              </a:rPr>
            </a:br>
            <a:r>
              <a:rPr lang="en-US" sz="2800" dirty="0" smtClean="0">
                <a:latin typeface="Arial Rounded MT Bold" pitchFamily="34" charset="0"/>
              </a:rPr>
              <a:t>Gratitude thank goes to Jim  Keogh Scholarship 2011 and  Dept. </a:t>
            </a:r>
            <a:r>
              <a:rPr lang="en-US" sz="2800" smtClean="0">
                <a:latin typeface="Arial Rounded MT Bold" pitchFamily="34" charset="0"/>
              </a:rPr>
              <a:t>of </a:t>
            </a:r>
            <a:r>
              <a:rPr lang="en-US" sz="2800" dirty="0" smtClean="0">
                <a:latin typeface="Arial Rounded MT Bold" pitchFamily="34" charset="0"/>
              </a:rPr>
              <a:t>Environmental &amp; Occupational Health, College of Public Health, USF, Tampa for the additional financial support to attend this APHA  Annual Meeting</a:t>
            </a:r>
          </a:p>
          <a:p>
            <a:pPr>
              <a:lnSpc>
                <a:spcPct val="90000"/>
              </a:lnSpc>
            </a:pPr>
            <a:endParaRPr lang="en-US" sz="2800" dirty="0" smtClean="0">
              <a:latin typeface="Arial Rounded MT Bold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latin typeface="Arial Rounded MT Bold" pitchFamily="34" charset="0"/>
              </a:rPr>
              <a:t>Special thank to Indonesian Government for the Fellowship of main author’s Doctorate Program at COPH USF Tampa, Florida, USA.</a:t>
            </a:r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3962400"/>
            <a:ext cx="419100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600" dirty="0" smtClean="0">
                <a:latin typeface="Arial Rounded MT Bold" pitchFamily="34" charset="0"/>
              </a:rPr>
              <a:t>Hanifa M. Denny (1&amp; 4), </a:t>
            </a:r>
            <a:r>
              <a:rPr lang="en-US" sz="4600" dirty="0" err="1" smtClean="0">
                <a:latin typeface="Arial Rounded MT Bold" pitchFamily="34" charset="0"/>
              </a:rPr>
              <a:t>Cahya</a:t>
            </a:r>
            <a:r>
              <a:rPr lang="en-US" sz="4600" dirty="0" smtClean="0">
                <a:latin typeface="Arial Rounded MT Bold" pitchFamily="34" charset="0"/>
              </a:rPr>
              <a:t> T. </a:t>
            </a:r>
            <a:r>
              <a:rPr lang="en-US" sz="4600" dirty="0" err="1" smtClean="0">
                <a:latin typeface="Arial Rounded MT Bold" pitchFamily="34" charset="0"/>
              </a:rPr>
              <a:t>Purnami</a:t>
            </a:r>
            <a:r>
              <a:rPr lang="en-US" sz="4600" dirty="0" smtClean="0">
                <a:latin typeface="Arial Rounded MT Bold" pitchFamily="34" charset="0"/>
              </a:rPr>
              <a:t> (1), </a:t>
            </a:r>
            <a:r>
              <a:rPr lang="en-US" sz="4600" dirty="0" err="1" smtClean="0">
                <a:latin typeface="Arial Rounded MT Bold" pitchFamily="34" charset="0"/>
              </a:rPr>
              <a:t>Wieke</a:t>
            </a:r>
            <a:r>
              <a:rPr lang="en-US" sz="4600" dirty="0" smtClean="0">
                <a:latin typeface="Arial Rounded MT Bold" pitchFamily="34" charset="0"/>
              </a:rPr>
              <a:t> D. </a:t>
            </a:r>
            <a:r>
              <a:rPr lang="en-US" sz="4600" dirty="0" err="1" smtClean="0">
                <a:latin typeface="Arial Rounded MT Bold" pitchFamily="34" charset="0"/>
              </a:rPr>
              <a:t>Anjarini</a:t>
            </a:r>
            <a:r>
              <a:rPr lang="en-US" sz="4600" dirty="0" smtClean="0">
                <a:latin typeface="Arial Rounded MT Bold" pitchFamily="34" charset="0"/>
              </a:rPr>
              <a:t> (1), </a:t>
            </a:r>
            <a:r>
              <a:rPr lang="en-US" sz="4600" dirty="0" err="1" smtClean="0">
                <a:latin typeface="Arial Rounded MT Bold" pitchFamily="34" charset="0"/>
              </a:rPr>
              <a:t>Muktiati</a:t>
            </a:r>
            <a:r>
              <a:rPr lang="en-US" sz="4600" dirty="0" smtClean="0">
                <a:latin typeface="Arial Rounded MT Bold" pitchFamily="34" charset="0"/>
              </a:rPr>
              <a:t> (2), Abdul Hakim (3), Annemarie </a:t>
            </a:r>
            <a:r>
              <a:rPr lang="en-US" sz="4600" dirty="0" err="1" smtClean="0">
                <a:latin typeface="Arial Rounded MT Bold" pitchFamily="34" charset="0"/>
              </a:rPr>
              <a:t>Reerink</a:t>
            </a:r>
            <a:r>
              <a:rPr lang="en-US" sz="4600" dirty="0" smtClean="0">
                <a:latin typeface="Arial Rounded MT Bold" pitchFamily="34" charset="0"/>
              </a:rPr>
              <a:t> (3), Norbert  L. Wagner (4) </a:t>
            </a:r>
            <a:br>
              <a:rPr lang="en-US" sz="4600" dirty="0" smtClean="0">
                <a:latin typeface="Arial Rounded MT Bold" pitchFamily="34" charset="0"/>
              </a:rPr>
            </a:br>
            <a:r>
              <a:rPr lang="en-GB" sz="4600" dirty="0" smtClean="0">
                <a:latin typeface="Arial Rounded MT Bold" pitchFamily="34" charset="0"/>
              </a:rPr>
              <a:t>(1) Diponegoro University, Semarang Indonesia; (2) Office of Manpower, Jepara Regency; (3) ILO, Jakarta, Indonesia;  (4) University of South Florida, Tampa, USA</a:t>
            </a:r>
            <a:endParaRPr lang="en-US" sz="4600" b="1" dirty="0" smtClean="0"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 rot="10800000" flipV="1">
            <a:off x="30854903" y="22226855"/>
            <a:ext cx="12115800" cy="509370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b="1" dirty="0" smtClean="0">
                <a:latin typeface="Arial Rounded MT Bold" pitchFamily="34" charset="0"/>
              </a:rPr>
              <a:t>Conclusions:</a:t>
            </a:r>
            <a:r>
              <a:rPr lang="en-US" sz="3200" dirty="0" smtClean="0">
                <a:latin typeface="Arial Rounded MT Bold" pitchFamily="34" charset="0"/>
              </a:rPr>
              <a:t>   In Indonesia, it is common in the wood working industry that children start working before the age of 14 years. Child workers  and their parents/guardians are mostly unaware of workplace hazards.  They are left alone and use miscellaneous and ineffective  measures to protect themselves. </a:t>
            </a:r>
          </a:p>
          <a:p>
            <a:r>
              <a:rPr lang="en-US" sz="3200" b="1" dirty="0" smtClean="0">
                <a:latin typeface="Arial Rounded MT Bold" pitchFamily="34" charset="0"/>
              </a:rPr>
              <a:t>Future </a:t>
            </a:r>
            <a:r>
              <a:rPr lang="en-US" sz="3200" b="1" dirty="0">
                <a:latin typeface="Arial Rounded MT Bold" pitchFamily="34" charset="0"/>
              </a:rPr>
              <a:t>Directions</a:t>
            </a:r>
            <a:r>
              <a:rPr lang="en-US" sz="3200" dirty="0">
                <a:latin typeface="Arial Rounded MT Bold" pitchFamily="34" charset="0"/>
              </a:rPr>
              <a:t>: There is a need for Indonesian Government and related agencies to encourage and to send child workers back to school and to improve health and safety at work among young workers</a:t>
            </a:r>
            <a:r>
              <a:rPr lang="en-US" sz="3200" dirty="0" smtClean="0">
                <a:latin typeface="Arial Rounded MT Bold" pitchFamily="34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54903" y="14859000"/>
            <a:ext cx="11893297" cy="7007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D:\ILO Pekerja Anak_Des07July 08\OSH Jepara 22April08-All final Files\Foto OSH Jepara 7JAN-08\For APH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89600" y="6629400"/>
            <a:ext cx="11734800" cy="7772400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17297399"/>
            <a:ext cx="14173200" cy="10629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799</Words>
  <Application>Microsoft Office PowerPoint</Application>
  <PresentationFormat>Custom</PresentationFormat>
  <Paragraphs>32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 Presentation</vt:lpstr>
      <vt:lpstr>Slide 1</vt:lpstr>
    </vt:vector>
  </TitlesOfParts>
  <Company>閈]櫤逄懘뿿�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Trial User</dc:creator>
  <cp:lastModifiedBy>hanifa denny</cp:lastModifiedBy>
  <cp:revision>30</cp:revision>
  <dcterms:created xsi:type="dcterms:W3CDTF">2006-09-22T13:27:16Z</dcterms:created>
  <dcterms:modified xsi:type="dcterms:W3CDTF">2011-10-05T07:41:22Z</dcterms:modified>
</cp:coreProperties>
</file>