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5"/>
  </p:notesMasterIdLst>
  <p:handoutMasterIdLst>
    <p:handoutMasterId r:id="rId36"/>
  </p:handoutMasterIdLst>
  <p:sldIdLst>
    <p:sldId id="256" r:id="rId2"/>
    <p:sldId id="301" r:id="rId3"/>
    <p:sldId id="259" r:id="rId4"/>
    <p:sldId id="263" r:id="rId5"/>
    <p:sldId id="261" r:id="rId6"/>
    <p:sldId id="262" r:id="rId7"/>
    <p:sldId id="300" r:id="rId8"/>
    <p:sldId id="294" r:id="rId9"/>
    <p:sldId id="265" r:id="rId10"/>
    <p:sldId id="266" r:id="rId11"/>
    <p:sldId id="272" r:id="rId12"/>
    <p:sldId id="278" r:id="rId13"/>
    <p:sldId id="267" r:id="rId14"/>
    <p:sldId id="279" r:id="rId15"/>
    <p:sldId id="281" r:id="rId16"/>
    <p:sldId id="280" r:id="rId17"/>
    <p:sldId id="295" r:id="rId18"/>
    <p:sldId id="296" r:id="rId19"/>
    <p:sldId id="297" r:id="rId20"/>
    <p:sldId id="298" r:id="rId21"/>
    <p:sldId id="299" r:id="rId22"/>
    <p:sldId id="284" r:id="rId23"/>
    <p:sldId id="285" r:id="rId24"/>
    <p:sldId id="286" r:id="rId25"/>
    <p:sldId id="287" r:id="rId26"/>
    <p:sldId id="288" r:id="rId27"/>
    <p:sldId id="289" r:id="rId28"/>
    <p:sldId id="290" r:id="rId29"/>
    <p:sldId id="291" r:id="rId30"/>
    <p:sldId id="292" r:id="rId31"/>
    <p:sldId id="293" r:id="rId32"/>
    <p:sldId id="277" r:id="rId33"/>
    <p:sldId id="276"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5pPr>
    <a:lvl6pPr marL="2286000" algn="l" defTabSz="914400" rtl="0" eaLnBrk="1" latinLnBrk="0" hangingPunct="1">
      <a:defRPr sz="2400" kern="1200">
        <a:solidFill>
          <a:schemeClr val="tx1"/>
        </a:solidFill>
        <a:latin typeface="Arial" charset="0"/>
        <a:ea typeface="ＭＳ Ｐゴシック" pitchFamily="80" charset="-128"/>
        <a:cs typeface="+mn-cs"/>
      </a:defRPr>
    </a:lvl6pPr>
    <a:lvl7pPr marL="2743200" algn="l" defTabSz="914400" rtl="0" eaLnBrk="1" latinLnBrk="0" hangingPunct="1">
      <a:defRPr sz="2400" kern="1200">
        <a:solidFill>
          <a:schemeClr val="tx1"/>
        </a:solidFill>
        <a:latin typeface="Arial" charset="0"/>
        <a:ea typeface="ＭＳ Ｐゴシック" pitchFamily="80" charset="-128"/>
        <a:cs typeface="+mn-cs"/>
      </a:defRPr>
    </a:lvl7pPr>
    <a:lvl8pPr marL="3200400" algn="l" defTabSz="914400" rtl="0" eaLnBrk="1" latinLnBrk="0" hangingPunct="1">
      <a:defRPr sz="2400" kern="1200">
        <a:solidFill>
          <a:schemeClr val="tx1"/>
        </a:solidFill>
        <a:latin typeface="Arial" charset="0"/>
        <a:ea typeface="ＭＳ Ｐゴシック" pitchFamily="80" charset="-128"/>
        <a:cs typeface="+mn-cs"/>
      </a:defRPr>
    </a:lvl8pPr>
    <a:lvl9pPr marL="3657600" algn="l" defTabSz="914400" rtl="0" eaLnBrk="1" latinLnBrk="0" hangingPunct="1">
      <a:defRPr sz="2400" kern="1200">
        <a:solidFill>
          <a:schemeClr val="tx1"/>
        </a:solidFill>
        <a:latin typeface="Arial" charset="0"/>
        <a:ea typeface="ＭＳ Ｐゴシック" pitchFamily="8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6941" autoAdjust="0"/>
  </p:normalViewPr>
  <p:slideViewPr>
    <p:cSldViewPr>
      <p:cViewPr varScale="1">
        <p:scale>
          <a:sx n="97" d="100"/>
          <a:sy n="97" d="100"/>
        </p:scale>
        <p:origin x="-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APHA Genomics Presentation</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r>
              <a:rPr lang="en-US" dirty="0" smtClean="0"/>
              <a:t>11/1/11</a:t>
            </a:r>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83A09FA-2F53-4288-9C2C-1F102742A44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AFC867-28AF-422F-800B-BA3F170C8596}" type="datetimeFigureOut">
              <a:rPr lang="en-US" smtClean="0"/>
              <a:pPr/>
              <a:t>10/25/2011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D1C23F-CCD5-4CCE-A798-8634DED5D38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Rationale</a:t>
            </a:r>
          </a:p>
          <a:p>
            <a:pPr>
              <a:spcBef>
                <a:spcPct val="0"/>
              </a:spcBef>
            </a:pPr>
            <a:r>
              <a:rPr lang="en-US" smtClean="0"/>
              <a:t>The establishment of NCC gave voice to community representatives working within the PRCs at the national decision making  level, provided direct access to the National Program Office, as well as strengthened the local involvement of the community within the PRC.</a:t>
            </a:r>
          </a:p>
          <a:p>
            <a:pPr>
              <a:spcBef>
                <a:spcPct val="0"/>
              </a:spcBef>
            </a:pPr>
            <a:endParaRPr lang="en-US" smtClean="0"/>
          </a:p>
          <a:p>
            <a:pPr>
              <a:spcBef>
                <a:spcPct val="0"/>
              </a:spcBef>
            </a:pPr>
            <a:r>
              <a:rPr lang="en-US" smtClean="0"/>
              <a:t>The NCC Structure</a:t>
            </a:r>
          </a:p>
          <a:p>
            <a:pPr>
              <a:spcBef>
                <a:spcPct val="0"/>
              </a:spcBef>
            </a:pPr>
            <a:r>
              <a:rPr lang="en-US" smtClean="0"/>
              <a:t>The Leadership Team</a:t>
            </a:r>
          </a:p>
          <a:p>
            <a:pPr>
              <a:spcBef>
                <a:spcPct val="0"/>
              </a:spcBef>
            </a:pPr>
            <a:r>
              <a:rPr lang="en-US" smtClean="0"/>
              <a:t>Chairs</a:t>
            </a:r>
          </a:p>
          <a:p>
            <a:pPr>
              <a:spcBef>
                <a:spcPct val="0"/>
              </a:spcBef>
            </a:pPr>
            <a:r>
              <a:rPr lang="en-US" smtClean="0"/>
              <a:t>Regional Directors</a:t>
            </a:r>
          </a:p>
          <a:p>
            <a:pPr>
              <a:spcBef>
                <a:spcPct val="0"/>
              </a:spcBef>
            </a:pPr>
            <a:r>
              <a:rPr lang="en-US" smtClean="0"/>
              <a:t>Special Interest Groups (SPIG)</a:t>
            </a:r>
          </a:p>
          <a:p>
            <a:pPr>
              <a:spcBef>
                <a:spcPct val="0"/>
              </a:spcBef>
            </a:pPr>
            <a:endParaRPr lang="en-US" smtClean="0"/>
          </a:p>
        </p:txBody>
      </p:sp>
      <p:sp>
        <p:nvSpPr>
          <p:cNvPr id="10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C8B8BC-70B6-46DB-9B36-C9C57A55E558}" type="slidenum">
              <a:rPr lang="en-US"/>
              <a:pPr/>
              <a:t>17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a:p>
            <a:pPr>
              <a:spcBef>
                <a:spcPct val="0"/>
              </a:spcBef>
            </a:pPr>
            <a:r>
              <a:rPr lang="en-US" smtClean="0"/>
              <a:t> </a:t>
            </a:r>
          </a:p>
          <a:p>
            <a:pPr>
              <a:spcBef>
                <a:spcPct val="0"/>
              </a:spcBef>
            </a:pPr>
            <a:endParaRPr lang="en-US" smtClean="0"/>
          </a:p>
        </p:txBody>
      </p:sp>
      <p:sp>
        <p:nvSpPr>
          <p:cNvPr id="11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8270D9-C1DB-43CD-A579-898E7CA6496D}" type="slidenum">
              <a:rPr lang="en-US"/>
              <a:pPr/>
              <a:t>18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Initial Invitation - 2005:</a:t>
            </a:r>
          </a:p>
          <a:p>
            <a:pPr>
              <a:spcBef>
                <a:spcPct val="0"/>
              </a:spcBef>
            </a:pPr>
            <a:r>
              <a:rPr lang="en-US" smtClean="0"/>
              <a:t>An invitation to attend the Genetics Equity Network Workshop </a:t>
            </a:r>
          </a:p>
          <a:p>
            <a:pPr>
              <a:spcBef>
                <a:spcPct val="0"/>
              </a:spcBef>
            </a:pPr>
            <a:endParaRPr lang="en-US" smtClean="0"/>
          </a:p>
          <a:p>
            <a:pPr>
              <a:spcBef>
                <a:spcPct val="0"/>
              </a:spcBef>
            </a:pPr>
            <a:r>
              <a:rPr lang="en-US" smtClean="0"/>
              <a:t>Funding Opportunity - 2006:</a:t>
            </a:r>
          </a:p>
          <a:p>
            <a:pPr>
              <a:spcBef>
                <a:spcPct val="0"/>
              </a:spcBef>
            </a:pPr>
            <a:r>
              <a:rPr lang="en-US" smtClean="0"/>
              <a:t>The RFA from the National Genome Institute</a:t>
            </a:r>
          </a:p>
          <a:p>
            <a:pPr>
              <a:spcBef>
                <a:spcPct val="0"/>
              </a:spcBef>
            </a:pPr>
            <a:r>
              <a:rPr lang="en-US" smtClean="0"/>
              <a:t>The Midwest Forums </a:t>
            </a:r>
          </a:p>
          <a:p>
            <a:pPr>
              <a:spcBef>
                <a:spcPct val="0"/>
              </a:spcBef>
            </a:pPr>
            <a:endParaRPr lang="en-US" smtClean="0"/>
          </a:p>
          <a:p>
            <a:pPr>
              <a:spcBef>
                <a:spcPct val="0"/>
              </a:spcBef>
            </a:pPr>
            <a:r>
              <a:rPr lang="en-US" smtClean="0"/>
              <a:t>Award:</a:t>
            </a:r>
          </a:p>
          <a:p>
            <a:pPr>
              <a:spcBef>
                <a:spcPct val="0"/>
              </a:spcBef>
            </a:pPr>
            <a:r>
              <a:rPr lang="en-US" smtClean="0"/>
              <a:t>The 2007 Midwest Forums</a:t>
            </a:r>
          </a:p>
          <a:p>
            <a:pPr>
              <a:spcBef>
                <a:spcPct val="0"/>
              </a:spcBef>
            </a:pPr>
            <a:r>
              <a:rPr lang="en-US" smtClean="0"/>
              <a:t>Genomics, Community and Equity: a Continuing Dialogue</a:t>
            </a:r>
          </a:p>
          <a:p>
            <a:pPr>
              <a:spcBef>
                <a:spcPct val="0"/>
              </a:spcBef>
            </a:pPr>
            <a:endParaRPr lang="en-US" smtClean="0"/>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AF12388-0150-4A31-89B4-8867D50BE572}" type="slidenum">
              <a:rPr lang="en-US"/>
              <a:pPr/>
              <a:t>19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a:p>
            <a:pPr>
              <a:spcBef>
                <a:spcPct val="0"/>
              </a:spcBef>
            </a:pPr>
            <a:r>
              <a:rPr lang="en-US" smtClean="0"/>
              <a:t>(Insert SPIG purpose)</a:t>
            </a:r>
          </a:p>
        </p:txBody>
      </p:sp>
      <p:sp>
        <p:nvSpPr>
          <p:cNvPr id="13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D5E161B-319D-4212-A453-96E79373A579}" type="slidenum">
              <a:rPr lang="en-US"/>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4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98B3C4-4871-4123-8407-FD3D53660395}" type="slidenum">
              <a:rPr lang="en-US"/>
              <a:pPr/>
              <a:t>21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CC5F05BB-B91C-4475-B210-68EC4B95D421}" type="slidenum">
              <a:rPr lang="en-US" smtClean="0">
                <a:latin typeface="Arial" pitchFamily="34" charset="0"/>
                <a:ea typeface="ＭＳ Ｐゴシック"/>
                <a:cs typeface="ＭＳ Ｐゴシック"/>
              </a:rPr>
              <a:pPr/>
              <a:t>24</a:t>
            </a:fld>
            <a:endParaRPr lang="en-US" smtClean="0">
              <a:latin typeface="Arial" pitchFamily="34" charset="0"/>
              <a:ea typeface="ＭＳ Ｐゴシック"/>
              <a:cs typeface="ＭＳ Ｐゴシック"/>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BAE6A033-0929-430C-B7D6-091D83DDA78C}" type="slidenum">
              <a:rPr lang="en-US" smtClean="0">
                <a:latin typeface="Arial" pitchFamily="34" charset="0"/>
                <a:ea typeface="ＭＳ Ｐゴシック"/>
                <a:cs typeface="ＭＳ Ｐゴシック"/>
              </a:rPr>
              <a:pPr/>
              <a:t>25</a:t>
            </a:fld>
            <a:endParaRPr lang="en-US" smtClean="0">
              <a:latin typeface="Arial" pitchFamily="34" charset="0"/>
              <a:ea typeface="ＭＳ Ｐゴシック"/>
              <a:cs typeface="ＭＳ Ｐゴシック"/>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78" name="Picture 6" descr="Title"/>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p:spPr>
      </p:pic>
      <p:sp>
        <p:nvSpPr>
          <p:cNvPr id="3076" name="Rectangle 4"/>
          <p:cNvSpPr>
            <a:spLocks noGrp="1" noChangeArrowheads="1"/>
          </p:cNvSpPr>
          <p:nvPr>
            <p:ph type="subTitle" idx="1"/>
          </p:nvPr>
        </p:nvSpPr>
        <p:spPr>
          <a:xfrm>
            <a:off x="1371600" y="4724400"/>
            <a:ext cx="6400800" cy="1371600"/>
          </a:xfrm>
        </p:spPr>
        <p:txBody>
          <a:bodyPr/>
          <a:lstStyle>
            <a:lvl1pPr marL="0" indent="0" algn="ctr">
              <a:buFontTx/>
              <a:buNone/>
              <a:defRPr/>
            </a:lvl1pPr>
          </a:lstStyle>
          <a:p>
            <a:r>
              <a:rPr lang="en-US"/>
              <a:t>Click to edit Master subtitle style</a:t>
            </a:r>
          </a:p>
        </p:txBody>
      </p:sp>
      <p:sp>
        <p:nvSpPr>
          <p:cNvPr id="3079" name="Rectangle 7"/>
          <p:cNvSpPr>
            <a:spLocks noGrp="1" noChangeArrowheads="1"/>
          </p:cNvSpPr>
          <p:nvPr>
            <p:ph type="ctrTitle" sz="quarter"/>
          </p:nvPr>
        </p:nvSpPr>
        <p:spPr>
          <a:xfrm>
            <a:off x="685800" y="2895600"/>
            <a:ext cx="7772400" cy="1143000"/>
          </a:xfrm>
        </p:spPr>
        <p:txBody>
          <a:bodyPr/>
          <a:lstStyle>
            <a:lvl1pPr>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Text"/>
          <p:cNvPicPr>
            <a:picLocks noChangeAspect="1" noChangeArrowheads="1"/>
          </p:cNvPicPr>
          <p:nvPr userDrawn="1"/>
        </p:nvPicPr>
        <p:blipFill>
          <a:blip r:embed="rId13" cstate="print"/>
          <a:srcRect/>
          <a:stretch>
            <a:fillRect/>
          </a:stretch>
        </p:blipFill>
        <p:spPr bwMode="auto">
          <a:xfrm>
            <a:off x="0" y="0"/>
            <a:ext cx="9145588" cy="6859588"/>
          </a:xfrm>
          <a:prstGeom prst="rect">
            <a:avLst/>
          </a:prstGeom>
          <a:noFill/>
        </p:spPr>
      </p:pic>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80" charset="-128"/>
        </a:defRPr>
      </a:lvl2pPr>
      <a:lvl3pPr algn="ctr" rtl="0" fontAlgn="base">
        <a:spcBef>
          <a:spcPct val="0"/>
        </a:spcBef>
        <a:spcAft>
          <a:spcPct val="0"/>
        </a:spcAft>
        <a:defRPr sz="4400">
          <a:solidFill>
            <a:schemeClr val="tx2"/>
          </a:solidFill>
          <a:latin typeface="Arial" charset="0"/>
          <a:ea typeface="ＭＳ Ｐゴシック" pitchFamily="80" charset="-128"/>
        </a:defRPr>
      </a:lvl3pPr>
      <a:lvl4pPr algn="ctr" rtl="0" fontAlgn="base">
        <a:spcBef>
          <a:spcPct val="0"/>
        </a:spcBef>
        <a:spcAft>
          <a:spcPct val="0"/>
        </a:spcAft>
        <a:defRPr sz="4400">
          <a:solidFill>
            <a:schemeClr val="tx2"/>
          </a:solidFill>
          <a:latin typeface="Arial" charset="0"/>
          <a:ea typeface="ＭＳ Ｐゴシック" pitchFamily="80" charset="-128"/>
        </a:defRPr>
      </a:lvl4pPr>
      <a:lvl5pPr algn="ctr" rtl="0" fontAlgn="base">
        <a:spcBef>
          <a:spcPct val="0"/>
        </a:spcBef>
        <a:spcAft>
          <a:spcPct val="0"/>
        </a:spcAft>
        <a:defRPr sz="4400">
          <a:solidFill>
            <a:schemeClr val="tx2"/>
          </a:solidFill>
          <a:latin typeface="Arial" charset="0"/>
          <a:ea typeface="ＭＳ Ｐゴシック" pitchFamily="80" charset="-128"/>
        </a:defRPr>
      </a:lvl5pPr>
      <a:lvl6pPr marL="457200" algn="ctr" rtl="0" fontAlgn="base">
        <a:spcBef>
          <a:spcPct val="0"/>
        </a:spcBef>
        <a:spcAft>
          <a:spcPct val="0"/>
        </a:spcAft>
        <a:defRPr sz="4400">
          <a:solidFill>
            <a:schemeClr val="tx2"/>
          </a:solidFill>
          <a:latin typeface="Arial" charset="0"/>
          <a:ea typeface="ＭＳ Ｐゴシック" pitchFamily="80" charset="-128"/>
        </a:defRPr>
      </a:lvl6pPr>
      <a:lvl7pPr marL="914400" algn="ctr" rtl="0" fontAlgn="base">
        <a:spcBef>
          <a:spcPct val="0"/>
        </a:spcBef>
        <a:spcAft>
          <a:spcPct val="0"/>
        </a:spcAft>
        <a:defRPr sz="4400">
          <a:solidFill>
            <a:schemeClr val="tx2"/>
          </a:solidFill>
          <a:latin typeface="Arial" charset="0"/>
          <a:ea typeface="ＭＳ Ｐゴシック" pitchFamily="80" charset="-128"/>
        </a:defRPr>
      </a:lvl7pPr>
      <a:lvl8pPr marL="1371600" algn="ctr" rtl="0" fontAlgn="base">
        <a:spcBef>
          <a:spcPct val="0"/>
        </a:spcBef>
        <a:spcAft>
          <a:spcPct val="0"/>
        </a:spcAft>
        <a:defRPr sz="4400">
          <a:solidFill>
            <a:schemeClr val="tx2"/>
          </a:solidFill>
          <a:latin typeface="Arial" charset="0"/>
          <a:ea typeface="ＭＳ Ｐゴシック" pitchFamily="80" charset="-128"/>
        </a:defRPr>
      </a:lvl8pPr>
      <a:lvl9pPr marL="1828800" algn="ctr" rtl="0" fontAlgn="base">
        <a:spcBef>
          <a:spcPct val="0"/>
        </a:spcBef>
        <a:spcAft>
          <a:spcPct val="0"/>
        </a:spcAft>
        <a:defRPr sz="4400">
          <a:solidFill>
            <a:schemeClr val="tx2"/>
          </a:solidFill>
          <a:latin typeface="Arial" charset="0"/>
          <a:ea typeface="ＭＳ Ｐゴシック" pitchFamily="80"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genocommunity.org/" TargetMode="External"/><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hyperlink" Target="mailto:tcitrin@umich.edu"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514600"/>
            <a:ext cx="7772400" cy="1752600"/>
          </a:xfrm>
        </p:spPr>
        <p:txBody>
          <a:bodyPr/>
          <a:lstStyle/>
          <a:p>
            <a:r>
              <a:rPr lang="en-US" sz="4000" dirty="0" smtClean="0"/>
              <a:t>Promoting Community Engagement in Genomic Research and Practice</a:t>
            </a:r>
            <a:endParaRPr lang="en-US" sz="4000" dirty="0"/>
          </a:p>
        </p:txBody>
      </p:sp>
      <p:sp>
        <p:nvSpPr>
          <p:cNvPr id="2051" name="Rectangle 3"/>
          <p:cNvSpPr>
            <a:spLocks noGrp="1" noChangeArrowheads="1"/>
          </p:cNvSpPr>
          <p:nvPr>
            <p:ph type="subTitle" idx="1"/>
          </p:nvPr>
        </p:nvSpPr>
        <p:spPr>
          <a:xfrm>
            <a:off x="1371600" y="4572000"/>
            <a:ext cx="6400800" cy="1676400"/>
          </a:xfrm>
        </p:spPr>
        <p:txBody>
          <a:bodyPr/>
          <a:lstStyle/>
          <a:p>
            <a:r>
              <a:rPr lang="en-US" sz="2400" dirty="0" smtClean="0"/>
              <a:t>Toby </a:t>
            </a:r>
            <a:r>
              <a:rPr lang="en-US" sz="2400" dirty="0" err="1" smtClean="0"/>
              <a:t>Citrin</a:t>
            </a:r>
            <a:endParaRPr lang="en-US" sz="2400" dirty="0" smtClean="0"/>
          </a:p>
          <a:p>
            <a:r>
              <a:rPr lang="en-US" sz="2400" dirty="0" smtClean="0"/>
              <a:t>E. Hill De </a:t>
            </a:r>
            <a:r>
              <a:rPr lang="en-US" sz="2400" dirty="0" err="1" smtClean="0"/>
              <a:t>Loney</a:t>
            </a:r>
            <a:endParaRPr lang="en-US" sz="2400" dirty="0" smtClean="0"/>
          </a:p>
          <a:p>
            <a:r>
              <a:rPr lang="en-US" sz="2400" dirty="0" smtClean="0"/>
              <a:t>Ella Greene-</a:t>
            </a:r>
            <a:r>
              <a:rPr lang="en-US" sz="2400" dirty="0" err="1" smtClean="0"/>
              <a:t>Moton</a:t>
            </a:r>
            <a:endParaRPr lang="en-US" sz="2400" dirty="0" smtClean="0"/>
          </a:p>
          <a:p>
            <a:r>
              <a:rPr lang="en-US" sz="2400" dirty="0" smtClean="0"/>
              <a:t>Stephen </a:t>
            </a:r>
            <a:r>
              <a:rPr lang="en-US" sz="2400" dirty="0" err="1" smtClean="0"/>
              <a:t>Modell</a:t>
            </a:r>
            <a:endParaRPr lang="en-US" sz="2400" dirty="0" smtClean="0"/>
          </a:p>
          <a:p>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Presenter Disclosures</a:t>
            </a:r>
            <a:endParaRPr lang="en-US" dirty="0"/>
          </a:p>
        </p:txBody>
      </p:sp>
      <p:sp>
        <p:nvSpPr>
          <p:cNvPr id="3" name="Content Placeholder 2"/>
          <p:cNvSpPr>
            <a:spLocks noGrp="1"/>
          </p:cNvSpPr>
          <p:nvPr>
            <p:ph idx="1"/>
          </p:nvPr>
        </p:nvSpPr>
        <p:spPr>
          <a:xfrm>
            <a:off x="762000" y="1981200"/>
            <a:ext cx="7772400" cy="3048000"/>
          </a:xfrm>
        </p:spPr>
        <p:txBody>
          <a:bodyPr/>
          <a:lstStyle/>
          <a:p>
            <a:r>
              <a:rPr lang="en-US" dirty="0" smtClean="0"/>
              <a:t>None of the four presenters (Toby </a:t>
            </a:r>
            <a:r>
              <a:rPr lang="en-US" dirty="0" err="1" smtClean="0"/>
              <a:t>Citrin</a:t>
            </a:r>
            <a:r>
              <a:rPr lang="en-US" dirty="0" smtClean="0"/>
              <a:t>, E. Hill De </a:t>
            </a:r>
            <a:r>
              <a:rPr lang="en-US" dirty="0" err="1" smtClean="0"/>
              <a:t>Loney</a:t>
            </a:r>
            <a:r>
              <a:rPr lang="en-US" dirty="0" smtClean="0"/>
              <a:t>, Ella Greene-</a:t>
            </a:r>
            <a:r>
              <a:rPr lang="en-US" dirty="0" err="1" smtClean="0"/>
              <a:t>Moton</a:t>
            </a:r>
            <a:r>
              <a:rPr lang="en-US" dirty="0" smtClean="0"/>
              <a:t> and Stephen </a:t>
            </a:r>
            <a:r>
              <a:rPr lang="en-US" dirty="0" err="1" smtClean="0"/>
              <a:t>Modell</a:t>
            </a:r>
            <a:r>
              <a:rPr lang="en-US" dirty="0" smtClean="0"/>
              <a:t>) have had personal financial relationships with commercial interests relevant to this presentation during the past 12 months.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p:cNvPicPr>
            <a:picLocks noChangeAspect="1" noChangeArrowheads="1"/>
          </p:cNvPicPr>
          <p:nvPr/>
        </p:nvPicPr>
        <p:blipFill>
          <a:blip r:embed="rId2" cstate="print"/>
          <a:srcRect/>
          <a:stretch>
            <a:fillRect/>
          </a:stretch>
        </p:blipFill>
        <p:spPr bwMode="auto">
          <a:xfrm>
            <a:off x="2057400" y="0"/>
            <a:ext cx="5105400" cy="580637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838200"/>
          </a:xfrm>
        </p:spPr>
        <p:txBody>
          <a:bodyPr/>
          <a:lstStyle/>
          <a:p>
            <a:r>
              <a:rPr lang="en-US" sz="4000" dirty="0" smtClean="0"/>
              <a:t>Chief Planning Partners</a:t>
            </a:r>
            <a:endParaRPr lang="en-US" sz="4000" dirty="0"/>
          </a:p>
        </p:txBody>
      </p:sp>
      <p:sp>
        <p:nvSpPr>
          <p:cNvPr id="3" name="Content Placeholder 2"/>
          <p:cNvSpPr>
            <a:spLocks noGrp="1"/>
          </p:cNvSpPr>
          <p:nvPr>
            <p:ph idx="1"/>
          </p:nvPr>
        </p:nvSpPr>
        <p:spPr>
          <a:xfrm>
            <a:off x="685800" y="1143000"/>
            <a:ext cx="8077200" cy="4267200"/>
          </a:xfrm>
        </p:spPr>
        <p:txBody>
          <a:bodyPr/>
          <a:lstStyle/>
          <a:p>
            <a:pPr algn="ctr">
              <a:buNone/>
            </a:pPr>
            <a:endParaRPr lang="en-US" dirty="0" smtClean="0"/>
          </a:p>
          <a:p>
            <a:pPr>
              <a:buNone/>
            </a:pPr>
            <a:endParaRPr lang="en-US" i="1" dirty="0" smtClean="0"/>
          </a:p>
          <a:p>
            <a:pPr>
              <a:buNone/>
            </a:pPr>
            <a:r>
              <a:rPr lang="en-US" dirty="0" smtClean="0"/>
              <a:t>Center for Public Health and Community Genomics</a:t>
            </a:r>
          </a:p>
          <a:p>
            <a:pPr lvl="1"/>
            <a:r>
              <a:rPr lang="en-US" dirty="0" smtClean="0"/>
              <a:t>See www.sph.umich.edu/genomics</a:t>
            </a:r>
          </a:p>
          <a:p>
            <a:r>
              <a:rPr lang="en-US" dirty="0" smtClean="0"/>
              <a:t>Goals: ELSI, community engagement and addressing health disparities</a:t>
            </a:r>
          </a:p>
        </p:txBody>
      </p:sp>
      <p:pic>
        <p:nvPicPr>
          <p:cNvPr id="5" name="Picture 4" descr="CPHCG.JPG"/>
          <p:cNvPicPr>
            <a:picLocks noChangeAspect="1"/>
          </p:cNvPicPr>
          <p:nvPr/>
        </p:nvPicPr>
        <p:blipFill>
          <a:blip r:embed="rId2" cstate="print"/>
          <a:stretch>
            <a:fillRect/>
          </a:stretch>
        </p:blipFill>
        <p:spPr>
          <a:xfrm>
            <a:off x="3124200" y="990600"/>
            <a:ext cx="2901696" cy="10812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772400" cy="685800"/>
          </a:xfrm>
        </p:spPr>
        <p:txBody>
          <a:bodyPr/>
          <a:lstStyle/>
          <a:p>
            <a:r>
              <a:rPr lang="en-US" sz="4000" dirty="0" smtClean="0"/>
              <a:t>Chief Planning Partners</a:t>
            </a:r>
            <a:endParaRPr lang="en-US" sz="4000" dirty="0"/>
          </a:p>
        </p:txBody>
      </p:sp>
      <p:sp>
        <p:nvSpPr>
          <p:cNvPr id="3" name="Content Placeholder 2"/>
          <p:cNvSpPr>
            <a:spLocks noGrp="1"/>
          </p:cNvSpPr>
          <p:nvPr>
            <p:ph sz="half" idx="1"/>
          </p:nvPr>
        </p:nvSpPr>
        <p:spPr>
          <a:xfrm>
            <a:off x="838200" y="838200"/>
            <a:ext cx="6248400" cy="5105400"/>
          </a:xfrm>
        </p:spPr>
        <p:txBody>
          <a:bodyPr/>
          <a:lstStyle/>
          <a:p>
            <a:pPr>
              <a:buNone/>
            </a:pPr>
            <a:r>
              <a:rPr lang="en-US" sz="3200" dirty="0" smtClean="0"/>
              <a:t>Prevention Research Centers</a:t>
            </a:r>
          </a:p>
          <a:p>
            <a:r>
              <a:rPr lang="en-US" dirty="0" smtClean="0"/>
              <a:t>Research Agendas</a:t>
            </a:r>
          </a:p>
          <a:p>
            <a:pPr lvl="1"/>
            <a:r>
              <a:rPr lang="en-US" sz="2800" dirty="0" smtClean="0"/>
              <a:t>Interventions</a:t>
            </a:r>
          </a:p>
          <a:p>
            <a:pPr lvl="1"/>
            <a:r>
              <a:rPr lang="en-US" sz="2800" dirty="0" smtClean="0"/>
              <a:t>Disparity reduction</a:t>
            </a:r>
            <a:endParaRPr lang="en-US" sz="2800" dirty="0"/>
          </a:p>
          <a:p>
            <a:pPr lvl="1"/>
            <a:r>
              <a:rPr lang="en-US" sz="2800" dirty="0" smtClean="0"/>
              <a:t>Ecological framework</a:t>
            </a:r>
          </a:p>
          <a:p>
            <a:pPr lvl="1"/>
            <a:r>
              <a:rPr lang="en-US" sz="2800" dirty="0" smtClean="0"/>
              <a:t>CBPR</a:t>
            </a:r>
          </a:p>
          <a:p>
            <a:pPr lvl="1"/>
            <a:r>
              <a:rPr lang="en-US" sz="2800" dirty="0" smtClean="0"/>
              <a:t>Emphasis on social &amp; environmental determinants</a:t>
            </a:r>
          </a:p>
          <a:p>
            <a:pPr lvl="1"/>
            <a:r>
              <a:rPr lang="en-US" sz="2800" dirty="0" smtClean="0"/>
              <a:t>Little if any genetics</a:t>
            </a:r>
          </a:p>
          <a:p>
            <a:r>
              <a:rPr lang="en-US" dirty="0" smtClean="0"/>
              <a:t>See: http://www.cdc.gov/prc/</a:t>
            </a:r>
          </a:p>
        </p:txBody>
      </p:sp>
      <p:pic>
        <p:nvPicPr>
          <p:cNvPr id="7171" name="Picture 3" descr="C:\Users\tcitrin\Desktop\prc_logo.jpg"/>
          <p:cNvPicPr>
            <a:picLocks noGrp="1" noChangeAspect="1" noChangeArrowheads="1"/>
          </p:cNvPicPr>
          <p:nvPr>
            <p:ph sz="half" idx="2"/>
          </p:nvPr>
        </p:nvPicPr>
        <p:blipFill>
          <a:blip r:embed="rId2" cstate="print"/>
          <a:srcRect/>
          <a:stretch>
            <a:fillRect/>
          </a:stretch>
        </p:blipFill>
        <p:spPr bwMode="auto">
          <a:xfrm>
            <a:off x="7010400" y="2133600"/>
            <a:ext cx="1714500" cy="762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295400"/>
          </a:xfrm>
        </p:spPr>
        <p:txBody>
          <a:bodyPr/>
          <a:lstStyle/>
          <a:p>
            <a:r>
              <a:rPr lang="en-US" sz="4000" dirty="0" smtClean="0"/>
              <a:t>Chief Planning Partners</a:t>
            </a:r>
            <a:endParaRPr lang="en-US" sz="4000" dirty="0"/>
          </a:p>
        </p:txBody>
      </p:sp>
      <p:sp>
        <p:nvSpPr>
          <p:cNvPr id="3" name="Content Placeholder 2"/>
          <p:cNvSpPr>
            <a:spLocks noGrp="1"/>
          </p:cNvSpPr>
          <p:nvPr>
            <p:ph idx="1"/>
          </p:nvPr>
        </p:nvSpPr>
        <p:spPr>
          <a:xfrm>
            <a:off x="685800" y="2895600"/>
            <a:ext cx="8001000" cy="2209800"/>
          </a:xfrm>
        </p:spPr>
        <p:txBody>
          <a:bodyPr/>
          <a:lstStyle/>
          <a:p>
            <a:pPr>
              <a:buNone/>
            </a:pPr>
            <a:r>
              <a:rPr lang="en-US" dirty="0" smtClean="0"/>
              <a:t>National Community Committee (NCC)</a:t>
            </a:r>
          </a:p>
          <a:p>
            <a:pPr lvl="1"/>
            <a:r>
              <a:rPr lang="en-US" dirty="0" smtClean="0"/>
              <a:t>Ms. Ella Greene-</a:t>
            </a:r>
            <a:r>
              <a:rPr lang="en-US" dirty="0" err="1" smtClean="0"/>
              <a:t>Moton</a:t>
            </a:r>
            <a:r>
              <a:rPr lang="en-US" dirty="0" smtClean="0"/>
              <a:t> will describe</a:t>
            </a:r>
          </a:p>
        </p:txBody>
      </p:sp>
      <p:pic>
        <p:nvPicPr>
          <p:cNvPr id="8" name="Picture 3"/>
          <p:cNvPicPr>
            <a:picLocks noChangeAspect="1" noChangeArrowheads="1"/>
          </p:cNvPicPr>
          <p:nvPr/>
        </p:nvPicPr>
        <p:blipFill>
          <a:blip r:embed="rId2" cstate="print"/>
          <a:srcRect/>
          <a:stretch>
            <a:fillRect/>
          </a:stretch>
        </p:blipFill>
        <p:spPr bwMode="auto">
          <a:xfrm>
            <a:off x="3505200" y="1371600"/>
            <a:ext cx="2247900" cy="8858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4000" dirty="0" smtClean="0"/>
              <a:t>Other Planning Partners</a:t>
            </a:r>
            <a:endParaRPr lang="en-US" sz="4000" dirty="0"/>
          </a:p>
        </p:txBody>
      </p:sp>
      <p:sp>
        <p:nvSpPr>
          <p:cNvPr id="3" name="Content Placeholder 2"/>
          <p:cNvSpPr>
            <a:spLocks noGrp="1"/>
          </p:cNvSpPr>
          <p:nvPr>
            <p:ph idx="1"/>
          </p:nvPr>
        </p:nvSpPr>
        <p:spPr>
          <a:xfrm>
            <a:off x="685800" y="1752600"/>
            <a:ext cx="7772400" cy="3886200"/>
          </a:xfrm>
        </p:spPr>
        <p:txBody>
          <a:bodyPr/>
          <a:lstStyle/>
          <a:p>
            <a:r>
              <a:rPr lang="en-US" dirty="0" smtClean="0"/>
              <a:t>CDC’s Office of Public Health Genomics</a:t>
            </a:r>
          </a:p>
          <a:p>
            <a:r>
              <a:rPr lang="en-US" dirty="0" smtClean="0"/>
              <a:t>National Human Genome Research Institute</a:t>
            </a:r>
          </a:p>
          <a:p>
            <a:r>
              <a:rPr lang="en-US" dirty="0" smtClean="0"/>
              <a:t>St. Louis University</a:t>
            </a:r>
          </a:p>
          <a:p>
            <a:r>
              <a:rPr lang="en-US" dirty="0" smtClean="0"/>
              <a:t>Washington University St. Louis</a:t>
            </a:r>
          </a:p>
          <a:p>
            <a:pPr>
              <a:buNone/>
            </a:pPr>
            <a:r>
              <a:rPr lang="en-US" dirty="0" smtClean="0"/>
              <a:t>Use of CBPR process in planning and implementation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990600"/>
          </a:xfrm>
        </p:spPr>
        <p:txBody>
          <a:bodyPr/>
          <a:lstStyle/>
          <a:p>
            <a:r>
              <a:rPr lang="en-US" dirty="0" smtClean="0"/>
              <a:t>Our Planning Committee</a:t>
            </a:r>
            <a:endParaRPr lang="en-US" dirty="0"/>
          </a:p>
        </p:txBody>
      </p:sp>
      <p:pic>
        <p:nvPicPr>
          <p:cNvPr id="4" name="Content Placeholder 3" descr="PlanningCommittee.JPG"/>
          <p:cNvPicPr>
            <a:picLocks noGrp="1" noChangeAspect="1"/>
          </p:cNvPicPr>
          <p:nvPr>
            <p:ph idx="1"/>
          </p:nvPr>
        </p:nvPicPr>
        <p:blipFill>
          <a:blip r:embed="rId2" cstate="print">
            <a:lum bright="17000" contrast="21000"/>
          </a:blip>
          <a:stretch>
            <a:fillRect/>
          </a:stretch>
        </p:blipFill>
        <p:spPr>
          <a:xfrm>
            <a:off x="986366" y="1371600"/>
            <a:ext cx="6715949" cy="44958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762000"/>
          </a:xfrm>
        </p:spPr>
        <p:txBody>
          <a:bodyPr/>
          <a:lstStyle/>
          <a:p>
            <a:r>
              <a:rPr lang="en-US" dirty="0" smtClean="0"/>
              <a:t>Meeting Goals</a:t>
            </a:r>
            <a:endParaRPr lang="en-US" dirty="0"/>
          </a:p>
        </p:txBody>
      </p:sp>
      <p:sp>
        <p:nvSpPr>
          <p:cNvPr id="7" name="Content Placeholder 6"/>
          <p:cNvSpPr>
            <a:spLocks noGrp="1"/>
          </p:cNvSpPr>
          <p:nvPr>
            <p:ph sz="half" idx="1"/>
          </p:nvPr>
        </p:nvSpPr>
        <p:spPr>
          <a:xfrm>
            <a:off x="609600" y="1524000"/>
            <a:ext cx="5715000" cy="3962400"/>
          </a:xfrm>
        </p:spPr>
        <p:txBody>
          <a:bodyPr/>
          <a:lstStyle/>
          <a:p>
            <a:r>
              <a:rPr lang="en-US" dirty="0" smtClean="0"/>
              <a:t>Share best practices and strategies for</a:t>
            </a:r>
          </a:p>
          <a:p>
            <a:pPr lvl="1"/>
            <a:r>
              <a:rPr lang="en-US" dirty="0" smtClean="0"/>
              <a:t>community engagement in genomics</a:t>
            </a:r>
          </a:p>
          <a:p>
            <a:pPr lvl="1"/>
            <a:r>
              <a:rPr lang="en-US" dirty="0" smtClean="0"/>
              <a:t>incorporating genomics in PRC agendas using CBPR</a:t>
            </a:r>
          </a:p>
          <a:p>
            <a:pPr lvl="1"/>
            <a:r>
              <a:rPr lang="en-US" dirty="0" smtClean="0"/>
              <a:t>Incorporating genomics in public health practice in partnership with communities </a:t>
            </a:r>
          </a:p>
        </p:txBody>
      </p:sp>
      <p:sp>
        <p:nvSpPr>
          <p:cNvPr id="8" name="Content Placeholder 7"/>
          <p:cNvSpPr>
            <a:spLocks noGrp="1"/>
          </p:cNvSpPr>
          <p:nvPr>
            <p:ph sz="half" idx="2"/>
          </p:nvPr>
        </p:nvSpPr>
        <p:spPr>
          <a:xfrm>
            <a:off x="6477000" y="1981200"/>
            <a:ext cx="1981200" cy="3886200"/>
          </a:xfrm>
        </p:spPr>
        <p:txBody>
          <a:bodyPr/>
          <a:lstStyle/>
          <a:p>
            <a:pPr>
              <a:buNone/>
            </a:pPr>
            <a:endParaRPr lang="en-US" dirty="0"/>
          </a:p>
        </p:txBody>
      </p:sp>
      <p:pic>
        <p:nvPicPr>
          <p:cNvPr id="10243" name="Picture 3" descr="C:\Users\tcitrin\Desktop\goals.jpg"/>
          <p:cNvPicPr>
            <a:picLocks noChangeAspect="1" noChangeArrowheads="1"/>
          </p:cNvPicPr>
          <p:nvPr/>
        </p:nvPicPr>
        <p:blipFill>
          <a:blip r:embed="rId2" cstate="print"/>
          <a:srcRect/>
          <a:stretch>
            <a:fillRect/>
          </a:stretch>
        </p:blipFill>
        <p:spPr bwMode="auto">
          <a:xfrm>
            <a:off x="6257925" y="1371600"/>
            <a:ext cx="2886075" cy="317658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304800"/>
            <a:ext cx="7772400" cy="762000"/>
          </a:xfrm>
        </p:spPr>
        <p:txBody>
          <a:bodyPr/>
          <a:lstStyle/>
          <a:p>
            <a:r>
              <a:rPr lang="en-US" sz="4000" dirty="0" smtClean="0"/>
              <a:t>Meeting Goals (Cont’d)</a:t>
            </a:r>
            <a:endParaRPr lang="en-US" sz="4000" dirty="0"/>
          </a:p>
        </p:txBody>
      </p:sp>
      <p:sp>
        <p:nvSpPr>
          <p:cNvPr id="6" name="Content Placeholder 5"/>
          <p:cNvSpPr>
            <a:spLocks noGrp="1"/>
          </p:cNvSpPr>
          <p:nvPr>
            <p:ph idx="1"/>
          </p:nvPr>
        </p:nvSpPr>
        <p:spPr>
          <a:xfrm>
            <a:off x="685800" y="1676400"/>
            <a:ext cx="7772400" cy="3733800"/>
          </a:xfrm>
        </p:spPr>
        <p:txBody>
          <a:bodyPr/>
          <a:lstStyle/>
          <a:p>
            <a:r>
              <a:rPr lang="en-US" dirty="0" smtClean="0"/>
              <a:t>Explore funding availability</a:t>
            </a:r>
          </a:p>
          <a:p>
            <a:r>
              <a:rPr lang="en-US" dirty="0" smtClean="0"/>
              <a:t>Identify policy issues involving community interests in genomics</a:t>
            </a:r>
          </a:p>
          <a:p>
            <a:r>
              <a:rPr lang="en-US" dirty="0" smtClean="0"/>
              <a:t>Form NCC Special Interest Group on Genomics</a:t>
            </a:r>
          </a:p>
          <a:p>
            <a:r>
              <a:rPr lang="en-US" dirty="0" smtClean="0"/>
              <a:t>Expand </a:t>
            </a:r>
            <a:r>
              <a:rPr lang="en-US" dirty="0" err="1" smtClean="0"/>
              <a:t>GenoCommunity</a:t>
            </a:r>
            <a:r>
              <a:rPr lang="en-US" dirty="0" smtClean="0"/>
              <a:t> Web Site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762000"/>
          </a:xfrm>
        </p:spPr>
        <p:txBody>
          <a:bodyPr/>
          <a:lstStyle/>
          <a:p>
            <a:r>
              <a:rPr lang="en-US" dirty="0" smtClean="0"/>
              <a:t>Who Came?</a:t>
            </a:r>
            <a:endParaRPr lang="en-US" dirty="0"/>
          </a:p>
        </p:txBody>
      </p:sp>
      <p:sp>
        <p:nvSpPr>
          <p:cNvPr id="3" name="Content Placeholder 2"/>
          <p:cNvSpPr>
            <a:spLocks noGrp="1"/>
          </p:cNvSpPr>
          <p:nvPr>
            <p:ph idx="1"/>
          </p:nvPr>
        </p:nvSpPr>
        <p:spPr>
          <a:xfrm>
            <a:off x="762000" y="1295400"/>
            <a:ext cx="7772400" cy="4191000"/>
          </a:xfrm>
        </p:spPr>
        <p:txBody>
          <a:bodyPr/>
          <a:lstStyle/>
          <a:p>
            <a:r>
              <a:rPr lang="en-US" dirty="0" smtClean="0"/>
              <a:t>125 attendees</a:t>
            </a:r>
          </a:p>
          <a:p>
            <a:pPr lvl="1"/>
            <a:r>
              <a:rPr lang="en-US" dirty="0" smtClean="0"/>
              <a:t>50-50 from community organizations and academic institutions</a:t>
            </a:r>
          </a:p>
          <a:p>
            <a:pPr lvl="1"/>
            <a:r>
              <a:rPr lang="en-US" dirty="0" smtClean="0"/>
              <a:t>Several from public health practice</a:t>
            </a:r>
          </a:p>
          <a:p>
            <a:r>
              <a:rPr lang="en-US" dirty="0" smtClean="0"/>
              <a:t>20 prevention research centers represented</a:t>
            </a:r>
          </a:p>
          <a:p>
            <a:r>
              <a:rPr lang="en-US" dirty="0" smtClean="0"/>
              <a:t>Most community-based attendees were from communities of color</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Subsequent Presenters</a:t>
            </a:r>
            <a:endParaRPr lang="en-US" dirty="0"/>
          </a:p>
        </p:txBody>
      </p:sp>
      <p:sp>
        <p:nvSpPr>
          <p:cNvPr id="3" name="Content Placeholder 2"/>
          <p:cNvSpPr>
            <a:spLocks noGrp="1"/>
          </p:cNvSpPr>
          <p:nvPr>
            <p:ph idx="1"/>
          </p:nvPr>
        </p:nvSpPr>
        <p:spPr>
          <a:xfrm>
            <a:off x="685800" y="1371600"/>
            <a:ext cx="7772400" cy="4343400"/>
          </a:xfrm>
        </p:spPr>
        <p:txBody>
          <a:bodyPr/>
          <a:lstStyle/>
          <a:p>
            <a:r>
              <a:rPr lang="en-US" dirty="0" smtClean="0"/>
              <a:t>Mrs. E. Hill De </a:t>
            </a:r>
            <a:r>
              <a:rPr lang="en-US" dirty="0" err="1" smtClean="0"/>
              <a:t>Loney</a:t>
            </a:r>
            <a:endParaRPr lang="en-US" dirty="0" smtClean="0"/>
          </a:p>
          <a:p>
            <a:pPr lvl="1"/>
            <a:r>
              <a:rPr lang="en-US" dirty="0" smtClean="0"/>
              <a:t>“The Intervention Before the Intervention”</a:t>
            </a:r>
          </a:p>
          <a:p>
            <a:r>
              <a:rPr lang="en-US" dirty="0" smtClean="0"/>
              <a:t>Ms. Ella Greene-</a:t>
            </a:r>
            <a:r>
              <a:rPr lang="en-US" dirty="0" err="1" smtClean="0"/>
              <a:t>Moton</a:t>
            </a:r>
            <a:endParaRPr lang="en-US" dirty="0" smtClean="0"/>
          </a:p>
          <a:p>
            <a:pPr lvl="1"/>
            <a:r>
              <a:rPr lang="en-US" dirty="0" smtClean="0"/>
              <a:t>NCC/SPIG</a:t>
            </a:r>
          </a:p>
          <a:p>
            <a:r>
              <a:rPr lang="en-US" dirty="0" smtClean="0"/>
              <a:t>Dr. Stephen </a:t>
            </a:r>
            <a:r>
              <a:rPr lang="en-US" dirty="0" err="1" smtClean="0"/>
              <a:t>Modell</a:t>
            </a:r>
            <a:endParaRPr lang="en-US" dirty="0" smtClean="0"/>
          </a:p>
          <a:p>
            <a:pPr lvl="1"/>
            <a:r>
              <a:rPr lang="en-US" dirty="0" smtClean="0"/>
              <a:t>Data</a:t>
            </a:r>
          </a:p>
          <a:p>
            <a:r>
              <a:rPr lang="en-US" dirty="0" smtClean="0"/>
              <a:t>Toby </a:t>
            </a:r>
            <a:r>
              <a:rPr lang="en-US" dirty="0" err="1" smtClean="0"/>
              <a:t>Citrin</a:t>
            </a:r>
            <a:endParaRPr lang="en-US" dirty="0" smtClean="0"/>
          </a:p>
          <a:p>
            <a:pPr lvl="1"/>
            <a:r>
              <a:rPr lang="en-US" dirty="0" smtClean="0"/>
              <a:t>Lessons Learned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219200"/>
          </a:xfrm>
        </p:spPr>
        <p:txBody>
          <a:bodyPr/>
          <a:lstStyle/>
          <a:p>
            <a:r>
              <a:rPr lang="en-US" sz="3600" dirty="0" smtClean="0"/>
              <a:t>“The Intervention Before the Intervention”</a:t>
            </a:r>
            <a:endParaRPr lang="en-US" sz="3600" dirty="0"/>
          </a:p>
        </p:txBody>
      </p:sp>
      <p:sp>
        <p:nvSpPr>
          <p:cNvPr id="3" name="Content Placeholder 2"/>
          <p:cNvSpPr>
            <a:spLocks noGrp="1"/>
          </p:cNvSpPr>
          <p:nvPr>
            <p:ph idx="1"/>
          </p:nvPr>
        </p:nvSpPr>
        <p:spPr>
          <a:xfrm>
            <a:off x="685800" y="1981200"/>
            <a:ext cx="7772400" cy="3733800"/>
          </a:xfrm>
        </p:spPr>
        <p:txBody>
          <a:bodyPr/>
          <a:lstStyle/>
          <a:p>
            <a:pPr>
              <a:buNone/>
            </a:pPr>
            <a:r>
              <a:rPr lang="en-US" dirty="0" smtClean="0"/>
              <a:t>Preparation is needed before communities can participate mutually in partnership with universities and health departments</a:t>
            </a:r>
          </a:p>
          <a:p>
            <a:pPr lvl="1"/>
            <a:r>
              <a:rPr lang="en-US" dirty="0" smtClean="0"/>
              <a:t>“Prime the wall before you paint it”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914400"/>
          </a:xfrm>
        </p:spPr>
        <p:txBody>
          <a:bodyPr/>
          <a:lstStyle/>
          <a:p>
            <a:r>
              <a:rPr lang="en-US" dirty="0" smtClean="0"/>
              <a:t>Stages of Partnership-Building</a:t>
            </a:r>
            <a:endParaRPr lang="en-US" dirty="0"/>
          </a:p>
        </p:txBody>
      </p:sp>
      <p:sp>
        <p:nvSpPr>
          <p:cNvPr id="3" name="Content Placeholder 2"/>
          <p:cNvSpPr>
            <a:spLocks noGrp="1"/>
          </p:cNvSpPr>
          <p:nvPr>
            <p:ph idx="1"/>
          </p:nvPr>
        </p:nvSpPr>
        <p:spPr>
          <a:xfrm>
            <a:off x="685800" y="1219200"/>
            <a:ext cx="7772400" cy="4724400"/>
          </a:xfrm>
        </p:spPr>
        <p:txBody>
          <a:bodyPr/>
          <a:lstStyle/>
          <a:p>
            <a:r>
              <a:rPr lang="en-US" dirty="0" smtClean="0"/>
              <a:t>Dependence</a:t>
            </a:r>
          </a:p>
          <a:p>
            <a:pPr lvl="1"/>
            <a:r>
              <a:rPr lang="en-US" dirty="0" smtClean="0"/>
              <a:t>Communities depend on universities and health departments</a:t>
            </a:r>
          </a:p>
          <a:p>
            <a:r>
              <a:rPr lang="en-US" dirty="0" smtClean="0"/>
              <a:t>Independence</a:t>
            </a:r>
          </a:p>
          <a:p>
            <a:pPr lvl="1"/>
            <a:r>
              <a:rPr lang="en-US" dirty="0" smtClean="0"/>
              <a:t>Communities coalesce around their table just as universities and health departments</a:t>
            </a:r>
          </a:p>
          <a:p>
            <a:r>
              <a:rPr lang="en-US" dirty="0" smtClean="0"/>
              <a:t>Joint Ownership</a:t>
            </a:r>
          </a:p>
          <a:p>
            <a:pPr lvl="1"/>
            <a:r>
              <a:rPr lang="en-US" dirty="0" smtClean="0"/>
              <a:t>Mutual Trust</a:t>
            </a:r>
          </a:p>
          <a:p>
            <a:pPr lvl="1"/>
            <a:r>
              <a:rPr lang="en-US" dirty="0" smtClean="0"/>
              <a:t>Recognition of each other’s expertise</a:t>
            </a:r>
          </a:p>
          <a:p>
            <a:pPr lv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The 3-Legged Stool</a:t>
            </a:r>
            <a:endParaRPr lang="en-US" dirty="0"/>
          </a:p>
        </p:txBody>
      </p:sp>
      <p:pic>
        <p:nvPicPr>
          <p:cNvPr id="4" name="Content Placeholder 3" descr="TheNewThree-LeggedStoolModel.JPG"/>
          <p:cNvPicPr>
            <a:picLocks noGrp="1" noChangeAspect="1"/>
          </p:cNvPicPr>
          <p:nvPr>
            <p:ph idx="1"/>
          </p:nvPr>
        </p:nvPicPr>
        <p:blipFill>
          <a:blip r:embed="rId2" cstate="print"/>
          <a:stretch>
            <a:fillRect/>
          </a:stretch>
        </p:blipFill>
        <p:spPr>
          <a:xfrm>
            <a:off x="1669344" y="1600200"/>
            <a:ext cx="5805311" cy="42672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066800"/>
          </a:xfrm>
        </p:spPr>
        <p:txBody>
          <a:bodyPr/>
          <a:lstStyle/>
          <a:p>
            <a:r>
              <a:rPr lang="en-US" sz="4000" dirty="0" smtClean="0"/>
              <a:t>Why Must Communities get Invested in Genomic Research?</a:t>
            </a:r>
            <a:endParaRPr lang="en-US" sz="4000" dirty="0"/>
          </a:p>
        </p:txBody>
      </p:sp>
      <p:sp>
        <p:nvSpPr>
          <p:cNvPr id="3" name="Content Placeholder 2"/>
          <p:cNvSpPr>
            <a:spLocks noGrp="1"/>
          </p:cNvSpPr>
          <p:nvPr>
            <p:ph idx="1"/>
          </p:nvPr>
        </p:nvSpPr>
        <p:spPr>
          <a:xfrm>
            <a:off x="685800" y="1600200"/>
            <a:ext cx="7772400" cy="4191000"/>
          </a:xfrm>
        </p:spPr>
        <p:txBody>
          <a:bodyPr/>
          <a:lstStyle/>
          <a:p>
            <a:r>
              <a:rPr lang="en-US" dirty="0" smtClean="0"/>
              <a:t>Genomics can widen or narrow health disparities</a:t>
            </a:r>
          </a:p>
          <a:p>
            <a:r>
              <a:rPr lang="en-US" dirty="0" smtClean="0"/>
              <a:t>If communities are not at the table in research, communities can be harmed</a:t>
            </a:r>
          </a:p>
          <a:p>
            <a:r>
              <a:rPr lang="en-US" dirty="0" smtClean="0"/>
              <a:t>Genomics has much to offer communities of color</a:t>
            </a:r>
          </a:p>
          <a:p>
            <a:pPr lvl="1"/>
            <a:r>
              <a:rPr lang="en-US" dirty="0" smtClean="0"/>
              <a:t>e.g., family health history and chronic disease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z="3200" smtClean="0"/>
              <a:t>The National Community Committee (NCC)</a:t>
            </a:r>
          </a:p>
        </p:txBody>
      </p:sp>
      <p:sp>
        <p:nvSpPr>
          <p:cNvPr id="4099" name="Content Placeholder 2"/>
          <p:cNvSpPr>
            <a:spLocks noGrp="1"/>
          </p:cNvSpPr>
          <p:nvPr>
            <p:ph idx="1"/>
          </p:nvPr>
        </p:nvSpPr>
        <p:spPr/>
        <p:txBody>
          <a:bodyPr/>
          <a:lstStyle/>
          <a:p>
            <a:r>
              <a:rPr lang="en-US" sz="2800" smtClean="0"/>
              <a:t>Commissioned in 1999…</a:t>
            </a:r>
          </a:p>
          <a:p>
            <a:pPr lvl="1"/>
            <a:r>
              <a:rPr lang="en-US" sz="2400" smtClean="0"/>
              <a:t>Introduced by the National PRC Steering Committee leadership and supported by the majority of the Steering Committee Chairs, the PRC Directors, and the National Program Office, the NCC became one of six standing committees of the National PRC Program </a:t>
            </a:r>
          </a:p>
          <a:p>
            <a:endParaRPr lang="en-US"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z="3600" smtClean="0"/>
              <a:t>The National Community Committee (NCC)</a:t>
            </a:r>
          </a:p>
        </p:txBody>
      </p:sp>
      <p:sp>
        <p:nvSpPr>
          <p:cNvPr id="5123" name="Content Placeholder 2"/>
          <p:cNvSpPr>
            <a:spLocks noGrp="1"/>
          </p:cNvSpPr>
          <p:nvPr>
            <p:ph idx="1"/>
          </p:nvPr>
        </p:nvSpPr>
        <p:spPr/>
        <p:txBody>
          <a:bodyPr/>
          <a:lstStyle/>
          <a:p>
            <a:r>
              <a:rPr lang="en-US" sz="2800" smtClean="0"/>
              <a:t>Formally established in 2000</a:t>
            </a:r>
          </a:p>
          <a:p>
            <a:r>
              <a:rPr lang="en-US" sz="2800" smtClean="0"/>
              <a:t>Represents the community component of the 37 Prevention Research Centers (PRCs)</a:t>
            </a:r>
          </a:p>
          <a:p>
            <a:r>
              <a:rPr lang="en-US" sz="2800" smtClean="0"/>
              <a:t>Provides a national platform for identified communities engaged in research partnerships with academic institutions</a:t>
            </a:r>
          </a:p>
          <a:p>
            <a:r>
              <a:rPr lang="en-US" sz="2800" smtClean="0"/>
              <a:t>Responds to gaps in research agendas both at the local and national level</a:t>
            </a:r>
          </a:p>
          <a:p>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3600" smtClean="0"/>
              <a:t>The National Community Committee (NCC)</a:t>
            </a:r>
          </a:p>
        </p:txBody>
      </p:sp>
      <p:sp>
        <p:nvSpPr>
          <p:cNvPr id="3" name="Content Placeholder 2"/>
          <p:cNvSpPr>
            <a:spLocks noGrp="1"/>
          </p:cNvSpPr>
          <p:nvPr>
            <p:ph idx="1"/>
          </p:nvPr>
        </p:nvSpPr>
        <p:spPr/>
        <p:txBody>
          <a:bodyPr/>
          <a:lstStyle/>
          <a:p>
            <a:pPr>
              <a:defRPr/>
            </a:pPr>
            <a:endParaRPr lang="en-US" sz="2800" dirty="0" smtClean="0"/>
          </a:p>
          <a:p>
            <a:pPr>
              <a:defRPr/>
            </a:pPr>
            <a:r>
              <a:rPr lang="en-US" sz="2800" dirty="0" smtClean="0"/>
              <a:t>Introduction to Genetics/Genomics</a:t>
            </a:r>
          </a:p>
          <a:p>
            <a:pPr lvl="1">
              <a:defRPr/>
            </a:pPr>
            <a:r>
              <a:rPr lang="en-US" dirty="0" smtClean="0"/>
              <a:t>Initial Invitation - 2005:</a:t>
            </a:r>
          </a:p>
          <a:p>
            <a:pPr lvl="1">
              <a:defRPr/>
            </a:pPr>
            <a:r>
              <a:rPr lang="en-US" dirty="0" smtClean="0"/>
              <a:t>Funding Opportunity - 2006:</a:t>
            </a:r>
          </a:p>
          <a:p>
            <a:pPr lvl="1">
              <a:defRPr/>
            </a:pPr>
            <a:r>
              <a:rPr lang="en-US" dirty="0" smtClean="0"/>
              <a:t>The 2007 Midwest Forums</a:t>
            </a:r>
          </a:p>
          <a:p>
            <a:pPr marL="457200" lvl="1" indent="0">
              <a:buFontTx/>
              <a:buNone/>
              <a:defRPr/>
            </a:pPr>
            <a:endParaRPr lang="en-US" dirty="0" smtClean="0"/>
          </a:p>
          <a:p>
            <a:pPr lvl="1">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04800"/>
            <a:ext cx="7772400" cy="1143000"/>
          </a:xfrm>
        </p:spPr>
        <p:txBody>
          <a:bodyPr/>
          <a:lstStyle/>
          <a:p>
            <a:pPr eaLnBrk="1" hangingPunct="1"/>
            <a:r>
              <a:rPr lang="en-US" sz="3200" dirty="0" smtClean="0"/>
              <a:t>The NCC Special </a:t>
            </a:r>
            <a:r>
              <a:rPr lang="en-US" sz="3200" dirty="0" smtClean="0">
                <a:solidFill>
                  <a:schemeClr val="tx1"/>
                </a:solidFill>
              </a:rPr>
              <a:t>Projects</a:t>
            </a:r>
            <a:r>
              <a:rPr lang="en-US" sz="3200" dirty="0" smtClean="0"/>
              <a:t> Interest Group</a:t>
            </a:r>
          </a:p>
        </p:txBody>
      </p:sp>
      <p:sp>
        <p:nvSpPr>
          <p:cNvPr id="7171" name="Rectangle 3"/>
          <p:cNvSpPr>
            <a:spLocks noGrp="1" noChangeArrowheads="1"/>
          </p:cNvSpPr>
          <p:nvPr>
            <p:ph type="body" idx="1"/>
          </p:nvPr>
        </p:nvSpPr>
        <p:spPr>
          <a:xfrm>
            <a:off x="685800" y="1447800"/>
            <a:ext cx="7772400" cy="3886200"/>
          </a:xfrm>
        </p:spPr>
        <p:txBody>
          <a:bodyPr/>
          <a:lstStyle/>
          <a:p>
            <a:pPr eaLnBrk="1" hangingPunct="1"/>
            <a:r>
              <a:rPr lang="en-US" sz="2800" dirty="0" smtClean="0"/>
              <a:t>Background:</a:t>
            </a:r>
          </a:p>
          <a:p>
            <a:pPr lvl="1" eaLnBrk="1" hangingPunct="1"/>
            <a:r>
              <a:rPr lang="en-US" dirty="0" smtClean="0"/>
              <a:t>Discussed initially during the 2007 Midwest Genomics Forums</a:t>
            </a:r>
          </a:p>
          <a:p>
            <a:pPr lvl="1" eaLnBrk="1" hangingPunct="1"/>
            <a:r>
              <a:rPr lang="en-US" dirty="0" smtClean="0"/>
              <a:t>Discussed as one of the 2010 Think Tank Goals</a:t>
            </a:r>
          </a:p>
          <a:p>
            <a:pPr lvl="1" eaLnBrk="1" hangingPunct="1"/>
            <a:r>
              <a:rPr lang="en-US" dirty="0" smtClean="0"/>
              <a:t>Approved during the 2010 NCC Annual Meeting</a:t>
            </a:r>
          </a:p>
          <a:p>
            <a:pPr lvl="1" eaLnBrk="1" hangingPunct="1"/>
            <a:r>
              <a:rPr lang="en-US" dirty="0" smtClean="0"/>
              <a:t>Purpose adopted in 2010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28600"/>
            <a:ext cx="7772400" cy="1143000"/>
          </a:xfrm>
        </p:spPr>
        <p:txBody>
          <a:bodyPr/>
          <a:lstStyle/>
          <a:p>
            <a:r>
              <a:rPr lang="en-US" sz="3200" dirty="0" smtClean="0"/>
              <a:t>The NCC Special Projects Interest Group</a:t>
            </a:r>
          </a:p>
        </p:txBody>
      </p:sp>
      <p:sp>
        <p:nvSpPr>
          <p:cNvPr id="8195" name="Content Placeholder 2"/>
          <p:cNvSpPr>
            <a:spLocks noGrp="1"/>
          </p:cNvSpPr>
          <p:nvPr>
            <p:ph idx="1"/>
          </p:nvPr>
        </p:nvSpPr>
        <p:spPr>
          <a:xfrm>
            <a:off x="685800" y="1524000"/>
            <a:ext cx="7772400" cy="3886200"/>
          </a:xfrm>
        </p:spPr>
        <p:txBody>
          <a:bodyPr/>
          <a:lstStyle/>
          <a:p>
            <a:r>
              <a:rPr lang="en-US" dirty="0" smtClean="0"/>
              <a:t>Next Steps:</a:t>
            </a:r>
          </a:p>
          <a:p>
            <a:pPr lvl="1"/>
            <a:r>
              <a:rPr lang="en-US" dirty="0" smtClean="0"/>
              <a:t>Developing an informed national voice on Genomics</a:t>
            </a:r>
          </a:p>
          <a:p>
            <a:pPr lvl="1"/>
            <a:r>
              <a:rPr lang="en-US" dirty="0" smtClean="0"/>
              <a:t>Serving as a national resource </a:t>
            </a:r>
          </a:p>
          <a:p>
            <a:pPr lvl="1"/>
            <a:r>
              <a:rPr lang="en-US" dirty="0" smtClean="0"/>
              <a:t>Advocating for the integration of genomics in existing PRC programs</a:t>
            </a:r>
          </a:p>
          <a:p>
            <a:pPr lvl="1"/>
            <a:r>
              <a:rPr lang="en-US" dirty="0" smtClean="0"/>
              <a:t>Facilitating the development of genomics focused activities at the local level</a:t>
            </a:r>
          </a:p>
          <a:p>
            <a:pPr lvl="1"/>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04800"/>
            <a:ext cx="7772400" cy="1143000"/>
          </a:xfrm>
        </p:spPr>
        <p:txBody>
          <a:bodyPr/>
          <a:lstStyle/>
          <a:p>
            <a:pPr eaLnBrk="1" hangingPunct="1"/>
            <a:r>
              <a:rPr lang="en-US" dirty="0" smtClean="0"/>
              <a:t>THINK TANK BREAKDOWN</a:t>
            </a:r>
          </a:p>
        </p:txBody>
      </p:sp>
      <p:sp>
        <p:nvSpPr>
          <p:cNvPr id="3075" name="Rectangle 3"/>
          <p:cNvSpPr>
            <a:spLocks noGrp="1" noChangeArrowheads="1"/>
          </p:cNvSpPr>
          <p:nvPr>
            <p:ph type="body" idx="1"/>
          </p:nvPr>
        </p:nvSpPr>
        <p:spPr>
          <a:xfrm>
            <a:off x="685800" y="1524000"/>
            <a:ext cx="7772400" cy="3657600"/>
          </a:xfrm>
        </p:spPr>
        <p:txBody>
          <a:bodyPr/>
          <a:lstStyle/>
          <a:p>
            <a:pPr eaLnBrk="1" hangingPunct="1"/>
            <a:r>
              <a:rPr lang="en-US" smtClean="0"/>
              <a:t>131 people registered; 125 attended</a:t>
            </a:r>
          </a:p>
          <a:p>
            <a:pPr eaLnBrk="1" hangingPunct="1">
              <a:buFontTx/>
              <a:buNone/>
            </a:pPr>
            <a:r>
              <a:rPr lang="en-US" smtClean="0"/>
              <a:t>    [N=74 questionnaire respondents]</a:t>
            </a:r>
          </a:p>
          <a:p>
            <a:pPr eaLnBrk="1" hangingPunct="1"/>
            <a:r>
              <a:rPr lang="en-US" smtClean="0"/>
              <a:t>38 from community organizations (30 PRC; 8 non-PRC)</a:t>
            </a:r>
          </a:p>
          <a:p>
            <a:pPr eaLnBrk="1" hangingPunct="1"/>
            <a:r>
              <a:rPr lang="en-US" smtClean="0"/>
              <a:t>30 academic (13 PRC; 17 non-PRC)</a:t>
            </a:r>
          </a:p>
          <a:p>
            <a:pPr eaLnBrk="1" hangingPunct="1"/>
            <a:r>
              <a:rPr lang="en-US" smtClean="0"/>
              <a:t>3 public health practice (1 PRC; 2 non-PRC)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z="3200" b="1" smtClean="0"/>
              <a:t>Q.: What new community activities for your organization are you interested in, based on the meeting? (N=74)</a:t>
            </a:r>
          </a:p>
        </p:txBody>
      </p:sp>
      <p:sp>
        <p:nvSpPr>
          <p:cNvPr id="4099" name="Rectangle 3"/>
          <p:cNvSpPr>
            <a:spLocks noGrp="1" noChangeArrowheads="1"/>
          </p:cNvSpPr>
          <p:nvPr>
            <p:ph type="body" idx="1"/>
          </p:nvPr>
        </p:nvSpPr>
        <p:spPr/>
        <p:txBody>
          <a:bodyPr/>
          <a:lstStyle/>
          <a:p>
            <a:endParaRPr lang="en-US" sz="2800" smtClean="0"/>
          </a:p>
          <a:p>
            <a:r>
              <a:rPr lang="en-US" sz="2800" smtClean="0"/>
              <a:t>50 (67.6%) - Community Dialogues</a:t>
            </a:r>
          </a:p>
          <a:p>
            <a:r>
              <a:rPr lang="en-US" sz="2800" smtClean="0"/>
              <a:t>50 (67.6%) - Community Genetics Education</a:t>
            </a:r>
          </a:p>
          <a:p>
            <a:r>
              <a:rPr lang="en-US" sz="2800" smtClean="0"/>
              <a:t>48 (64.9%) - Community-based Participatory Research, e.g., involving genetic testing and family history</a:t>
            </a:r>
          </a:p>
          <a:p>
            <a:r>
              <a:rPr lang="en-US" sz="2800" smtClean="0"/>
              <a:t>45 (60.8%) - Establishing new collaborations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3400" y="381000"/>
            <a:ext cx="8229600" cy="1371600"/>
          </a:xfrm>
        </p:spPr>
        <p:txBody>
          <a:bodyPr/>
          <a:lstStyle/>
          <a:p>
            <a:pPr eaLnBrk="1" hangingPunct="1"/>
            <a:r>
              <a:rPr lang="en-US" sz="3200" b="1" smtClean="0"/>
              <a:t>BREAKDOWN OF THOSE INTERESTED IN FUTURE GENOMICS ACTIVITIES</a:t>
            </a:r>
          </a:p>
        </p:txBody>
      </p:sp>
      <p:sp>
        <p:nvSpPr>
          <p:cNvPr id="5123" name="Rectangle 3"/>
          <p:cNvSpPr>
            <a:spLocks noGrp="1" noChangeArrowheads="1"/>
          </p:cNvSpPr>
          <p:nvPr>
            <p:ph type="body" idx="1"/>
          </p:nvPr>
        </p:nvSpPr>
        <p:spPr>
          <a:xfrm>
            <a:off x="838200" y="1371600"/>
            <a:ext cx="7772400" cy="4495800"/>
          </a:xfrm>
        </p:spPr>
        <p:txBody>
          <a:bodyPr/>
          <a:lstStyle/>
          <a:p>
            <a:pPr eaLnBrk="1" hangingPunct="1">
              <a:lnSpc>
                <a:spcPct val="90000"/>
              </a:lnSpc>
              <a:buFontTx/>
              <a:buNone/>
            </a:pPr>
            <a:endParaRPr lang="en-US" smtClean="0"/>
          </a:p>
          <a:p>
            <a:pPr eaLnBrk="1" hangingPunct="1">
              <a:lnSpc>
                <a:spcPct val="90000"/>
              </a:lnSpc>
            </a:pPr>
            <a:r>
              <a:rPr lang="en-US" sz="2400" smtClean="0"/>
              <a:t>Future interest in participating in genomics community dialogue –</a:t>
            </a:r>
          </a:p>
          <a:p>
            <a:pPr lvl="1" eaLnBrk="1" hangingPunct="1">
              <a:lnSpc>
                <a:spcPct val="90000"/>
              </a:lnSpc>
            </a:pPr>
            <a:r>
              <a:rPr lang="en-US" sz="2400" smtClean="0"/>
              <a:t>54% community organization attendees</a:t>
            </a:r>
          </a:p>
          <a:p>
            <a:pPr lvl="1" eaLnBrk="1" hangingPunct="1">
              <a:lnSpc>
                <a:spcPct val="90000"/>
              </a:lnSpc>
            </a:pPr>
            <a:r>
              <a:rPr lang="en-US" sz="2400" smtClean="0"/>
              <a:t>38% academic attendees</a:t>
            </a:r>
          </a:p>
          <a:p>
            <a:pPr lvl="1" eaLnBrk="1" hangingPunct="1">
              <a:lnSpc>
                <a:spcPct val="90000"/>
              </a:lnSpc>
            </a:pPr>
            <a:r>
              <a:rPr lang="en-US" sz="2400" smtClean="0"/>
              <a:t>6% from public health practice</a:t>
            </a:r>
          </a:p>
          <a:p>
            <a:pPr eaLnBrk="1" hangingPunct="1">
              <a:lnSpc>
                <a:spcPct val="90000"/>
              </a:lnSpc>
            </a:pPr>
            <a:r>
              <a:rPr lang="en-US" sz="2400" smtClean="0"/>
              <a:t>Future interest in participating in community genetics education –</a:t>
            </a:r>
          </a:p>
          <a:p>
            <a:pPr lvl="1" eaLnBrk="1" hangingPunct="1">
              <a:lnSpc>
                <a:spcPct val="90000"/>
              </a:lnSpc>
            </a:pPr>
            <a:r>
              <a:rPr lang="en-US" sz="2400" smtClean="0"/>
              <a:t>52% community organization attendees</a:t>
            </a:r>
          </a:p>
          <a:p>
            <a:pPr lvl="1" eaLnBrk="1" hangingPunct="1">
              <a:lnSpc>
                <a:spcPct val="90000"/>
              </a:lnSpc>
            </a:pPr>
            <a:r>
              <a:rPr lang="en-US" sz="2400" smtClean="0"/>
              <a:t>42% academic attendees</a:t>
            </a:r>
          </a:p>
          <a:p>
            <a:pPr lvl="1" eaLnBrk="1" hangingPunct="1">
              <a:lnSpc>
                <a:spcPct val="90000"/>
              </a:lnSpc>
            </a:pPr>
            <a:r>
              <a:rPr lang="en-US" sz="2400" smtClean="0"/>
              <a:t>4% public health practice</a:t>
            </a:r>
          </a:p>
          <a:p>
            <a:pPr eaLnBrk="1" hangingPunct="1">
              <a:lnSpc>
                <a:spcPct val="90000"/>
              </a:lnSpc>
            </a:pPr>
            <a:endParaRPr lang="en-US"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381000"/>
            <a:ext cx="8229600" cy="1371600"/>
          </a:xfrm>
        </p:spPr>
        <p:txBody>
          <a:bodyPr/>
          <a:lstStyle/>
          <a:p>
            <a:pPr eaLnBrk="1" hangingPunct="1"/>
            <a:r>
              <a:rPr lang="en-US" sz="3200" b="1" smtClean="0"/>
              <a:t>BREAKDOWN OF THOSE INTERESTED IN FUTURE GENOMICS ACTIVITIES</a:t>
            </a:r>
          </a:p>
        </p:txBody>
      </p:sp>
      <p:sp>
        <p:nvSpPr>
          <p:cNvPr id="6147" name="Rectangle 3"/>
          <p:cNvSpPr>
            <a:spLocks noGrp="1" noChangeArrowheads="1"/>
          </p:cNvSpPr>
          <p:nvPr>
            <p:ph type="body" idx="1"/>
          </p:nvPr>
        </p:nvSpPr>
        <p:spPr>
          <a:xfrm>
            <a:off x="838200" y="1371600"/>
            <a:ext cx="7772400" cy="4495800"/>
          </a:xfrm>
        </p:spPr>
        <p:txBody>
          <a:bodyPr/>
          <a:lstStyle/>
          <a:p>
            <a:pPr eaLnBrk="1" hangingPunct="1">
              <a:lnSpc>
                <a:spcPct val="90000"/>
              </a:lnSpc>
              <a:buFontTx/>
              <a:buNone/>
            </a:pPr>
            <a:endParaRPr lang="en-US" smtClean="0"/>
          </a:p>
          <a:p>
            <a:pPr eaLnBrk="1" hangingPunct="1">
              <a:lnSpc>
                <a:spcPct val="90000"/>
              </a:lnSpc>
            </a:pPr>
            <a:r>
              <a:rPr lang="en-US" sz="2400" smtClean="0"/>
              <a:t>Future interest in participating in community-based genomics research –</a:t>
            </a:r>
          </a:p>
          <a:p>
            <a:pPr lvl="1" eaLnBrk="1" hangingPunct="1">
              <a:lnSpc>
                <a:spcPct val="90000"/>
              </a:lnSpc>
            </a:pPr>
            <a:r>
              <a:rPr lang="en-US" sz="2400" smtClean="0"/>
              <a:t>52% community organization attendees</a:t>
            </a:r>
          </a:p>
          <a:p>
            <a:pPr lvl="1" eaLnBrk="1" hangingPunct="1">
              <a:lnSpc>
                <a:spcPct val="90000"/>
              </a:lnSpc>
            </a:pPr>
            <a:r>
              <a:rPr lang="en-US" sz="2400" smtClean="0"/>
              <a:t>42% academic attendees</a:t>
            </a:r>
          </a:p>
          <a:p>
            <a:pPr lvl="1" eaLnBrk="1" hangingPunct="1">
              <a:lnSpc>
                <a:spcPct val="90000"/>
              </a:lnSpc>
            </a:pPr>
            <a:r>
              <a:rPr lang="en-US" sz="2400" smtClean="0"/>
              <a:t>4% from public health practice</a:t>
            </a:r>
          </a:p>
          <a:p>
            <a:pPr eaLnBrk="1" hangingPunct="1">
              <a:lnSpc>
                <a:spcPct val="90000"/>
              </a:lnSpc>
              <a:buFontTx/>
              <a:buNone/>
            </a:pPr>
            <a:endParaRPr lang="en-US" sz="2000" smtClean="0"/>
          </a:p>
          <a:p>
            <a:pPr eaLnBrk="1" hangingPunct="1">
              <a:lnSpc>
                <a:spcPct val="90000"/>
              </a:lnSpc>
            </a:pPr>
            <a:endParaRPr lang="en-US"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457200"/>
            <a:ext cx="7772400" cy="1143000"/>
          </a:xfrm>
        </p:spPr>
        <p:txBody>
          <a:bodyPr/>
          <a:lstStyle/>
          <a:p>
            <a:r>
              <a:rPr lang="en-US" sz="3200" b="1" dirty="0" smtClean="0"/>
              <a:t>Q.: What thematic areas might you include in future activities? (N=74)</a:t>
            </a:r>
          </a:p>
        </p:txBody>
      </p:sp>
      <p:sp>
        <p:nvSpPr>
          <p:cNvPr id="7171" name="Rectangle 3"/>
          <p:cNvSpPr>
            <a:spLocks noGrp="1" noChangeArrowheads="1"/>
          </p:cNvSpPr>
          <p:nvPr>
            <p:ph type="body" idx="1"/>
          </p:nvPr>
        </p:nvSpPr>
        <p:spPr>
          <a:xfrm>
            <a:off x="685800" y="1752600"/>
            <a:ext cx="7772400" cy="3886200"/>
          </a:xfrm>
        </p:spPr>
        <p:txBody>
          <a:bodyPr/>
          <a:lstStyle/>
          <a:p>
            <a:r>
              <a:rPr lang="en-US" dirty="0" smtClean="0"/>
              <a:t>59 (67.6%) – Family health history</a:t>
            </a:r>
          </a:p>
          <a:p>
            <a:r>
              <a:rPr lang="en-US" dirty="0" smtClean="0"/>
              <a:t>56 (75.7%) – Genomics and health disparities</a:t>
            </a:r>
          </a:p>
          <a:p>
            <a:r>
              <a:rPr lang="en-US" dirty="0" smtClean="0"/>
              <a:t>48 (64.9%) – Chronic disease prevention</a:t>
            </a:r>
          </a:p>
          <a:p>
            <a:r>
              <a:rPr lang="en-US" dirty="0" smtClean="0"/>
              <a:t>36 (48.6%) – Genetic testing</a:t>
            </a:r>
          </a:p>
          <a:p>
            <a:r>
              <a:rPr lang="en-US" dirty="0" smtClean="0"/>
              <a:t>35 (47.3%) – Gene-environ. interaction</a:t>
            </a:r>
          </a:p>
          <a:p>
            <a:pPr lvl="1">
              <a:buFontTx/>
              <a:buNone/>
            </a:pPr>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304800"/>
            <a:ext cx="7772400" cy="990600"/>
          </a:xfrm>
        </p:spPr>
        <p:txBody>
          <a:bodyPr/>
          <a:lstStyle/>
          <a:p>
            <a:pPr eaLnBrk="1" hangingPunct="1"/>
            <a:r>
              <a:rPr lang="en-US" sz="3200" b="1" smtClean="0"/>
              <a:t>OTHER GENOMICS ACTIVITIES VOICED BY PARTICIPANTS</a:t>
            </a:r>
          </a:p>
        </p:txBody>
      </p:sp>
      <p:sp>
        <p:nvSpPr>
          <p:cNvPr id="8195" name="Rectangle 3"/>
          <p:cNvSpPr>
            <a:spLocks noGrp="1" noChangeArrowheads="1"/>
          </p:cNvSpPr>
          <p:nvPr>
            <p:ph type="body" idx="1"/>
          </p:nvPr>
        </p:nvSpPr>
        <p:spPr>
          <a:xfrm>
            <a:off x="685800" y="1295400"/>
            <a:ext cx="7772400" cy="4343400"/>
          </a:xfrm>
        </p:spPr>
        <p:txBody>
          <a:bodyPr/>
          <a:lstStyle/>
          <a:p>
            <a:pPr eaLnBrk="1" hangingPunct="1"/>
            <a:r>
              <a:rPr lang="en-US" sz="2400" smtClean="0"/>
              <a:t>Communicating genomics information</a:t>
            </a:r>
          </a:p>
          <a:p>
            <a:pPr lvl="1" eaLnBrk="1" hangingPunct="1"/>
            <a:r>
              <a:rPr lang="en-US" sz="2400" smtClean="0"/>
              <a:t>e.g., establishment of “information clearinghouses,” social marketing</a:t>
            </a:r>
          </a:p>
          <a:p>
            <a:pPr eaLnBrk="1" hangingPunct="1"/>
            <a:r>
              <a:rPr lang="en-US" sz="2400" smtClean="0"/>
              <a:t>Family history</a:t>
            </a:r>
          </a:p>
          <a:p>
            <a:pPr lvl="1" eaLnBrk="1" hangingPunct="1"/>
            <a:r>
              <a:rPr lang="en-US" sz="2400" smtClean="0"/>
              <a:t>Sharing family health history models and materials with the community</a:t>
            </a:r>
          </a:p>
          <a:p>
            <a:pPr eaLnBrk="1" hangingPunct="1"/>
            <a:r>
              <a:rPr lang="en-US" sz="2400" smtClean="0"/>
              <a:t>Community health workers</a:t>
            </a:r>
          </a:p>
          <a:p>
            <a:pPr lvl="1" eaLnBrk="1" hangingPunct="1"/>
            <a:r>
              <a:rPr lang="en-US" sz="2400" smtClean="0"/>
              <a:t>Training for assorted projects</a:t>
            </a:r>
          </a:p>
          <a:p>
            <a:pPr eaLnBrk="1" hangingPunct="1"/>
            <a:r>
              <a:rPr lang="en-US" sz="2400" smtClean="0"/>
              <a:t>Professional education</a:t>
            </a:r>
          </a:p>
          <a:p>
            <a:pPr lvl="1" eaLnBrk="1" hangingPunct="1"/>
            <a:r>
              <a:rPr lang="en-US" sz="2400" smtClean="0"/>
              <a:t>Further education of physicians, nurses, community leaders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153400" cy="1143000"/>
          </a:xfrm>
        </p:spPr>
        <p:txBody>
          <a:bodyPr/>
          <a:lstStyle/>
          <a:p>
            <a:pPr eaLnBrk="1" hangingPunct="1"/>
            <a:r>
              <a:rPr lang="en-US" sz="3200" b="1" smtClean="0"/>
              <a:t>Q.: Rate the meeting’s impact on your desire to promote conference objectives</a:t>
            </a:r>
          </a:p>
        </p:txBody>
      </p:sp>
      <p:sp>
        <p:nvSpPr>
          <p:cNvPr id="9219" name="Rectangle 3"/>
          <p:cNvSpPr>
            <a:spLocks noGrp="1" noChangeArrowheads="1"/>
          </p:cNvSpPr>
          <p:nvPr>
            <p:ph type="body" idx="1"/>
          </p:nvPr>
        </p:nvSpPr>
        <p:spPr>
          <a:xfrm>
            <a:off x="685800" y="1752600"/>
            <a:ext cx="7772400" cy="3886200"/>
          </a:xfrm>
        </p:spPr>
        <p:txBody>
          <a:bodyPr/>
          <a:lstStyle/>
          <a:p>
            <a:pPr eaLnBrk="1" hangingPunct="1"/>
            <a:r>
              <a:rPr lang="en-US" sz="2800" smtClean="0"/>
              <a:t>Engaging community members in policy development – 39/73 or 53.4%: meeting had a significantly high impact</a:t>
            </a:r>
          </a:p>
          <a:p>
            <a:pPr eaLnBrk="1" hangingPunct="1"/>
            <a:r>
              <a:rPr lang="en-US" sz="2800" smtClean="0"/>
              <a:t>Carrying-out genomics community engagement activities – 37/73 or 50.7%</a:t>
            </a:r>
          </a:p>
          <a:p>
            <a:pPr eaLnBrk="1" hangingPunct="1"/>
            <a:r>
              <a:rPr lang="en-US" sz="2800" smtClean="0"/>
              <a:t>Working with health departments on community-based projects in genomics – 33/72 or 45.8%</a:t>
            </a:r>
          </a:p>
          <a:p>
            <a:pPr lvl="1" eaLnBrk="1" hangingPunct="1">
              <a:buFontTx/>
              <a:buNone/>
            </a:pP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81000"/>
            <a:ext cx="7772400" cy="914400"/>
          </a:xfrm>
        </p:spPr>
        <p:txBody>
          <a:bodyPr/>
          <a:lstStyle/>
          <a:p>
            <a:pPr eaLnBrk="1" hangingPunct="1"/>
            <a:r>
              <a:rPr lang="en-US" sz="3200" b="1" smtClean="0"/>
              <a:t>CONCLUSIONS FROM THE NUMBERS</a:t>
            </a:r>
          </a:p>
        </p:txBody>
      </p:sp>
      <p:sp>
        <p:nvSpPr>
          <p:cNvPr id="10243" name="Rectangle 3"/>
          <p:cNvSpPr>
            <a:spLocks noGrp="1" noChangeArrowheads="1"/>
          </p:cNvSpPr>
          <p:nvPr>
            <p:ph type="body" idx="1"/>
          </p:nvPr>
        </p:nvSpPr>
        <p:spPr>
          <a:xfrm>
            <a:off x="685800" y="1371600"/>
            <a:ext cx="7772400" cy="3886200"/>
          </a:xfrm>
        </p:spPr>
        <p:txBody>
          <a:bodyPr/>
          <a:lstStyle/>
          <a:p>
            <a:pPr eaLnBrk="1" hangingPunct="1"/>
            <a:r>
              <a:rPr lang="en-US" sz="2800" smtClean="0"/>
              <a:t>GenoCommunity Think Tank exceeded its target number of 125 individuals</a:t>
            </a:r>
          </a:p>
          <a:p>
            <a:pPr eaLnBrk="1" hangingPunct="1"/>
            <a:r>
              <a:rPr lang="en-US" sz="2800" smtClean="0"/>
              <a:t>Community members – vigorous interest in genomics activities advancing community health and CBO interests</a:t>
            </a:r>
          </a:p>
          <a:p>
            <a:pPr eaLnBrk="1" hangingPunct="1"/>
            <a:r>
              <a:rPr lang="en-US" sz="2800" smtClean="0"/>
              <a:t>General perception of value of collaboration</a:t>
            </a:r>
          </a:p>
          <a:p>
            <a:pPr eaLnBrk="1" hangingPunct="1"/>
            <a:r>
              <a:rPr lang="en-US" sz="2800" smtClean="0"/>
              <a:t>Need for continued effort to sustain interest, including link-up with funding organizations and agencies</a:t>
            </a: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Lessons Learned</a:t>
            </a:r>
            <a:endParaRPr lang="en-US" dirty="0"/>
          </a:p>
        </p:txBody>
      </p:sp>
      <p:sp>
        <p:nvSpPr>
          <p:cNvPr id="3" name="Content Placeholder 2"/>
          <p:cNvSpPr>
            <a:spLocks noGrp="1"/>
          </p:cNvSpPr>
          <p:nvPr>
            <p:ph idx="1"/>
          </p:nvPr>
        </p:nvSpPr>
        <p:spPr>
          <a:xfrm>
            <a:off x="685800" y="1600200"/>
            <a:ext cx="7772400" cy="4267200"/>
          </a:xfrm>
        </p:spPr>
        <p:txBody>
          <a:bodyPr/>
          <a:lstStyle/>
          <a:p>
            <a:pPr marL="514350" indent="-514350">
              <a:buFont typeface="+mj-lt"/>
              <a:buAutoNum type="arabicPeriod"/>
            </a:pPr>
            <a:r>
              <a:rPr lang="en-US" dirty="0" smtClean="0"/>
              <a:t>Communities </a:t>
            </a:r>
            <a:r>
              <a:rPr lang="en-US" b="1" i="1" dirty="0" smtClean="0"/>
              <a:t>are</a:t>
            </a:r>
            <a:r>
              <a:rPr lang="en-US" dirty="0" smtClean="0"/>
              <a:t> interested in partnering with universities and health departments in genomic research, practice, education and policy development</a:t>
            </a:r>
          </a:p>
          <a:p>
            <a:pPr marL="514350" indent="-514350">
              <a:buFont typeface="+mj-lt"/>
              <a:buAutoNum type="arabicPeriod"/>
            </a:pPr>
            <a:r>
              <a:rPr lang="en-US" dirty="0" smtClean="0"/>
              <a:t>Communities </a:t>
            </a:r>
            <a:r>
              <a:rPr lang="en-US" b="1" i="1" dirty="0" smtClean="0"/>
              <a:t>are more </a:t>
            </a:r>
            <a:r>
              <a:rPr lang="en-US" dirty="0" smtClean="0"/>
              <a:t>interested than academics in integrating genomics into PRC interventions research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838200"/>
          </a:xfrm>
        </p:spPr>
        <p:txBody>
          <a:bodyPr/>
          <a:lstStyle/>
          <a:p>
            <a:r>
              <a:rPr lang="en-US" dirty="0" smtClean="0"/>
              <a:t>Lessons Learned (Cont’d)</a:t>
            </a:r>
            <a:endParaRPr lang="en-US" dirty="0"/>
          </a:p>
        </p:txBody>
      </p:sp>
      <p:sp>
        <p:nvSpPr>
          <p:cNvPr id="3" name="Content Placeholder 2"/>
          <p:cNvSpPr>
            <a:spLocks noGrp="1"/>
          </p:cNvSpPr>
          <p:nvPr>
            <p:ph idx="1"/>
          </p:nvPr>
        </p:nvSpPr>
        <p:spPr>
          <a:xfrm>
            <a:off x="685800" y="1219200"/>
            <a:ext cx="7772400" cy="4495800"/>
          </a:xfrm>
        </p:spPr>
        <p:txBody>
          <a:bodyPr/>
          <a:lstStyle/>
          <a:p>
            <a:pPr marL="514350" indent="-514350">
              <a:buFont typeface="+mj-lt"/>
              <a:buAutoNum type="arabicPeriod" startAt="3"/>
            </a:pPr>
            <a:r>
              <a:rPr lang="en-US" dirty="0" smtClean="0"/>
              <a:t>The National Community Committee and its SPIG are excellent partners in advancing the community-based genomic research agenda nationally</a:t>
            </a:r>
          </a:p>
          <a:p>
            <a:pPr marL="514350" indent="-514350">
              <a:buFont typeface="+mj-lt"/>
              <a:buAutoNum type="arabicPeriod" startAt="3"/>
            </a:pPr>
            <a:r>
              <a:rPr lang="en-US" dirty="0" smtClean="0"/>
              <a:t>If we are to assure that genomics narrows and doesn’t widen health disparities, we must advance community-based partnerships in research, practice and policy</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914400"/>
          </a:xfrm>
        </p:spPr>
        <p:txBody>
          <a:bodyPr/>
          <a:lstStyle/>
          <a:p>
            <a:r>
              <a:rPr lang="en-US" sz="3600" dirty="0" smtClean="0"/>
              <a:t>MORE INFORMATION</a:t>
            </a:r>
            <a:endParaRPr lang="en-US" sz="3600" dirty="0"/>
          </a:p>
        </p:txBody>
      </p:sp>
      <p:pic>
        <p:nvPicPr>
          <p:cNvPr id="4" name="Picture 4"/>
          <p:cNvPicPr>
            <a:picLocks noGrp="1" noChangeAspect="1" noChangeArrowheads="1"/>
          </p:cNvPicPr>
          <p:nvPr>
            <p:ph sz="half" idx="1"/>
          </p:nvPr>
        </p:nvPicPr>
        <p:blipFill>
          <a:blip r:embed="rId2" cstate="print"/>
          <a:stretch>
            <a:fillRect/>
          </a:stretch>
        </p:blipFill>
        <p:spPr bwMode="auto">
          <a:xfrm>
            <a:off x="1015423" y="1219200"/>
            <a:ext cx="7137977" cy="2209800"/>
          </a:xfrm>
          <a:prstGeom prst="rect">
            <a:avLst/>
          </a:prstGeom>
          <a:noFill/>
          <a:ln w="9525">
            <a:noFill/>
            <a:miter lim="800000"/>
            <a:headEnd/>
            <a:tailEnd/>
          </a:ln>
        </p:spPr>
      </p:pic>
      <p:sp>
        <p:nvSpPr>
          <p:cNvPr id="6" name="Content Placeholder 5"/>
          <p:cNvSpPr>
            <a:spLocks noGrp="1"/>
          </p:cNvSpPr>
          <p:nvPr>
            <p:ph sz="half" idx="2"/>
          </p:nvPr>
        </p:nvSpPr>
        <p:spPr>
          <a:xfrm>
            <a:off x="1066800" y="3962400"/>
            <a:ext cx="7086600" cy="1676400"/>
          </a:xfrm>
        </p:spPr>
        <p:txBody>
          <a:bodyPr/>
          <a:lstStyle/>
          <a:p>
            <a:pPr>
              <a:buNone/>
            </a:pPr>
            <a:r>
              <a:rPr lang="en-US" dirty="0" smtClean="0"/>
              <a:t>Web Site with Resources:</a:t>
            </a:r>
          </a:p>
          <a:p>
            <a:pPr>
              <a:buNone/>
            </a:pPr>
            <a:r>
              <a:rPr lang="en-US" dirty="0" smtClean="0"/>
              <a:t>	</a:t>
            </a:r>
            <a:r>
              <a:rPr lang="en-US" dirty="0" smtClean="0">
                <a:hlinkClick r:id="rId3"/>
              </a:rPr>
              <a:t>www.genocommunity.org</a:t>
            </a:r>
            <a:endParaRPr lang="en-US" dirty="0" smtClean="0"/>
          </a:p>
          <a:p>
            <a:pPr>
              <a:buNone/>
            </a:pPr>
            <a:r>
              <a:rPr lang="en-US" dirty="0" smtClean="0">
                <a:hlinkClick r:id="rId4"/>
              </a:rPr>
              <a:t>	tcitrin@umich.edu</a:t>
            </a:r>
            <a:endParaRPr lang="en-US" dirty="0" smtClean="0"/>
          </a:p>
          <a:p>
            <a:pPr>
              <a:buNone/>
            </a:pPr>
            <a:endParaRPr lang="en-US" dirty="0" smtClean="0"/>
          </a:p>
          <a:p>
            <a:pPr>
              <a:buNone/>
            </a:pPr>
            <a:r>
              <a:rPr lang="en-US" dirty="0" smtClean="0"/>
              <a:t/>
            </a:r>
            <a:br>
              <a:rPr lang="en-US" dirty="0" smtClean="0"/>
            </a:b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QUESTIONS?</a:t>
            </a:r>
            <a:endParaRPr lang="en-US" dirty="0"/>
          </a:p>
        </p:txBody>
      </p:sp>
      <p:pic>
        <p:nvPicPr>
          <p:cNvPr id="1026" name="Picture 2" descr="C:\Documents and Settings\tcitrin\Desktop\questions.jpeg"/>
          <p:cNvPicPr>
            <a:picLocks noGrp="1" noChangeAspect="1" noChangeArrowheads="1"/>
          </p:cNvPicPr>
          <p:nvPr>
            <p:ph idx="1"/>
          </p:nvPr>
        </p:nvPicPr>
        <p:blipFill>
          <a:blip r:embed="rId2" cstate="print"/>
          <a:srcRect/>
          <a:stretch>
            <a:fillRect/>
          </a:stretch>
        </p:blipFill>
        <p:spPr bwMode="auto">
          <a:xfrm>
            <a:off x="1681090" y="1508938"/>
            <a:ext cx="5481710" cy="4143152"/>
          </a:xfrm>
          <a:prstGeom prst="rect">
            <a:avLst/>
          </a:prstGeom>
          <a:noFill/>
        </p:spPr>
      </p:pic>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647</TotalTime>
  <Words>1206</Words>
  <Application>Microsoft Office PowerPoint</Application>
  <PresentationFormat>On-screen Show (4:3)</PresentationFormat>
  <Paragraphs>195</Paragraphs>
  <Slides>33</Slides>
  <Notes>7</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Blank Presentation</vt:lpstr>
      <vt:lpstr>Promoting Community Engagement in Genomic Research and Practice</vt:lpstr>
      <vt:lpstr>Presenter Disclosures</vt:lpstr>
      <vt:lpstr>Slide 3</vt:lpstr>
      <vt:lpstr>Chief Planning Partners</vt:lpstr>
      <vt:lpstr>Chief Planning Partners</vt:lpstr>
      <vt:lpstr>Chief Planning Partners</vt:lpstr>
      <vt:lpstr>Other Planning Partners</vt:lpstr>
      <vt:lpstr>Our Planning Committee</vt:lpstr>
      <vt:lpstr>Meeting Goals</vt:lpstr>
      <vt:lpstr>Meeting Goals (Cont’d)</vt:lpstr>
      <vt:lpstr>Who Came?</vt:lpstr>
      <vt:lpstr>Subsequent Presenters</vt:lpstr>
      <vt:lpstr>“The Intervention Before the Intervention”</vt:lpstr>
      <vt:lpstr>Stages of Partnership-Building</vt:lpstr>
      <vt:lpstr>The 3-Legged Stool</vt:lpstr>
      <vt:lpstr>Why Must Communities get Invested in Genomic Research?</vt:lpstr>
      <vt:lpstr>The National Community Committee (NCC)</vt:lpstr>
      <vt:lpstr>The National Community Committee (NCC)</vt:lpstr>
      <vt:lpstr>The National Community Committee (NCC)</vt:lpstr>
      <vt:lpstr>The NCC Special Projects Interest Group</vt:lpstr>
      <vt:lpstr>The NCC Special Projects Interest Group</vt:lpstr>
      <vt:lpstr>THINK TANK BREAKDOWN</vt:lpstr>
      <vt:lpstr>Q.: What new community activities for your organization are you interested in, based on the meeting? (N=74)</vt:lpstr>
      <vt:lpstr>BREAKDOWN OF THOSE INTERESTED IN FUTURE GENOMICS ACTIVITIES</vt:lpstr>
      <vt:lpstr>BREAKDOWN OF THOSE INTERESTED IN FUTURE GENOMICS ACTIVITIES</vt:lpstr>
      <vt:lpstr>Q.: What thematic areas might you include in future activities? (N=74)</vt:lpstr>
      <vt:lpstr>OTHER GENOMICS ACTIVITIES VOICED BY PARTICIPANTS</vt:lpstr>
      <vt:lpstr>Q.: Rate the meeting’s impact on your desire to promote conference objectives</vt:lpstr>
      <vt:lpstr>CONCLUSIONS FROM THE NUMBERS</vt:lpstr>
      <vt:lpstr>Lessons Learned</vt:lpstr>
      <vt:lpstr>Lessons Learned (Cont’d)</vt:lpstr>
      <vt:lpstr>MORE INFORMATION</vt:lpstr>
      <vt:lpstr>QUESTIONS?</vt:lpstr>
    </vt:vector>
  </TitlesOfParts>
  <Company>John Pariseau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Pariseau</dc:creator>
  <cp:lastModifiedBy>Toby Citrin</cp:lastModifiedBy>
  <cp:revision>62</cp:revision>
  <dcterms:created xsi:type="dcterms:W3CDTF">2007-06-05T17:32:09Z</dcterms:created>
  <dcterms:modified xsi:type="dcterms:W3CDTF">2011-10-25T15:00:42Z</dcterms:modified>
</cp:coreProperties>
</file>