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9" r:id="rId13"/>
    <p:sldId id="266" r:id="rId14"/>
    <p:sldId id="267" r:id="rId15"/>
    <p:sldId id="268" r:id="rId16"/>
    <p:sldId id="272" r:id="rId17"/>
    <p:sldId id="273" r:id="rId18"/>
    <p:sldId id="270" r:id="rId19"/>
    <p:sldId id="271" r:id="rId20"/>
    <p:sldId id="274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F9366E-18B4-40A0-AEF2-7D1D448BF0C3}" type="datetimeFigureOut">
              <a:rPr lang="en-US" smtClean="0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E4CA4D4-9105-4028-96C4-652172829A7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D45BF010-E45C-4B80-8663-37D0A824BFD9}" type="datetimeFigureOut">
              <a:rPr lang="en-US" smtClean="0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48F979DF-C367-425A-A659-4BB96BC6A90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1C6120-2221-4404-9DAA-4D84905751D8}" type="datetimeFigureOut">
              <a:rPr lang="en-US" smtClean="0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4D15E5-ECAF-4349-A17D-E003A920A4C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35E596E-B754-4BD0-A988-8125ABF3310B}" type="datetimeFigureOut">
              <a:rPr lang="en-US" smtClean="0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6E5EFA-90D0-45A1-A69F-5EC71397E36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938018-B88C-40AE-B47B-EA00BF7912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68BEE1-C872-4AB5-AA66-BC75FD799703}" type="datetimeFigureOut">
              <a:rPr lang="en-US" smtClean="0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3C4F36-E0D4-4273-B561-9E23543CFFF2}" type="datetimeFigureOut">
              <a:rPr lang="en-US" smtClean="0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620A26-D465-4B8E-8628-29740F698F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6FD33D-7807-418A-B13E-9CD8728E13D7}" type="datetimeFigureOut">
              <a:rPr lang="en-US" smtClean="0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CBD7C8-CEBA-4E66-90B2-E0FE734B666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B3F5F2F7-11F6-4971-B34F-A9E79FF47770}" type="datetimeFigureOut">
              <a:rPr lang="en-US" smtClean="0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A6C18AAF-C7A3-4F07-AB3E-5E6FDB366A9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408725-7A4B-4A34-8EF4-8AABAC0E4877}" type="datetimeFigureOut">
              <a:rPr lang="en-US" smtClean="0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9DA2ED9-773C-44ED-A3DC-2AC8A564244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621638-AF5E-49F7-80F3-F4AFCB3C54C3}" type="datetimeFigureOut">
              <a:rPr lang="en-US" smtClean="0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4D89E-2959-45DD-8E16-04A54D7F94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EBA2E5-1C9C-45F9-B20E-8DF7B78B68C1}" type="datetimeFigureOut">
              <a:rPr lang="en-US" smtClean="0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0856A5-B700-4EE7-9A37-CE117245D40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D47AE47-264E-492D-9776-26F75A5576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589F05E-7B54-48D3-A0F5-462D7B61DB0E}" type="datetimeFigureOut">
              <a:rPr lang="en-US" smtClean="0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C496FDC-749F-4456-8DA7-220F65595F9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Purvi</a:t>
            </a:r>
            <a:r>
              <a:rPr lang="en-US" dirty="0"/>
              <a:t> </a:t>
            </a:r>
            <a:r>
              <a:rPr lang="en-US" dirty="0" smtClean="0"/>
              <a:t>Mehta, MS; </a:t>
            </a:r>
            <a:r>
              <a:rPr lang="en-US" dirty="0" err="1" smtClean="0"/>
              <a:t>Manoj</a:t>
            </a:r>
            <a:r>
              <a:rPr lang="en-US" dirty="0" smtClean="0"/>
              <a:t> Sharma Ph.D., MCHES; Anders </a:t>
            </a:r>
            <a:r>
              <a:rPr lang="en-US" dirty="0" err="1" smtClean="0"/>
              <a:t>Cedergren</a:t>
            </a:r>
            <a:r>
              <a:rPr lang="en-US" dirty="0" smtClean="0"/>
              <a:t> MS, CHES</a:t>
            </a:r>
            <a:endParaRPr lang="en-US" dirty="0"/>
          </a:p>
        </p:txBody>
      </p:sp>
      <p:sp>
        <p:nvSpPr>
          <p:cNvPr id="13313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Predictors of HPV Vaccination Among Gay and Bisexual Men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r>
              <a:rPr lang="en-US" sz="3600"/>
              <a:t>		</a:t>
            </a:r>
            <a:r>
              <a:rPr lang="en-US" sz="3200" b="1">
                <a:solidFill>
                  <a:srgbClr val="66CCFF"/>
                </a:solidFill>
              </a:rPr>
              <a:t>Presenter Disclosures</a:t>
            </a: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2057400"/>
            <a:ext cx="8686800" cy="1143000"/>
          </a:xfrm>
        </p:spPr>
        <p:txBody>
          <a:bodyPr>
            <a:normAutofit lnSpcReduction="10000"/>
          </a:bodyPr>
          <a:lstStyle/>
          <a:p>
            <a:pPr>
              <a:spcBef>
                <a:spcPct val="0"/>
              </a:spcBef>
              <a:buFont typeface="Wingdings" pitchFamily="2" charset="2"/>
              <a:buNone/>
            </a:pPr>
            <a:r>
              <a:rPr lang="en-US" sz="2400" b="1" dirty="0">
                <a:solidFill>
                  <a:srgbClr val="66CCFF"/>
                </a:solidFill>
                <a:latin typeface="Arial" charset="0"/>
              </a:rPr>
              <a:t>(1)	The following personal financial relationships with commercial interests relevant to this presentation existed during the past 12 months:</a:t>
            </a:r>
            <a:endParaRPr lang="en-US" sz="2400" dirty="0">
              <a:solidFill>
                <a:srgbClr val="66CCFF"/>
              </a:solidFill>
            </a:endParaRP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685800" y="1712913"/>
            <a:ext cx="7848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685800" y="1789113"/>
            <a:ext cx="792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304800" y="1295400"/>
            <a:ext cx="792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 dirty="0" smtClean="0"/>
              <a:t>Purvi Mehta</a:t>
            </a:r>
            <a:endParaRPr lang="en-US" sz="2400" dirty="0"/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228600" y="3276600"/>
            <a:ext cx="86868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dirty="0" smtClean="0"/>
              <a:t>“</a:t>
            </a:r>
            <a:r>
              <a:rPr lang="en-US" sz="2400" dirty="0"/>
              <a:t>No relationships to disclose” </a:t>
            </a:r>
          </a:p>
          <a:p>
            <a:pPr algn="l"/>
            <a:endParaRPr lang="en-US" dirty="0">
              <a:solidFill>
                <a:schemeClr val="folHlink"/>
              </a:solidFill>
            </a:endParaRP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457200" y="3617913"/>
            <a:ext cx="815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/>
              <a:t>Virus attacking skin and mucous membranes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/>
              <a:t>100’s but about 30 spread through sexual contact</a:t>
            </a:r>
          </a:p>
          <a:p>
            <a:pPr marL="722376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HPV 6, 11, 16 and 18 of prime interest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/>
              <a:t>Affects genital areas – vulva, vagina, cervix, rectum, anus, penis, and scrotum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/>
              <a:t>Genital warts, intraepithelial </a:t>
            </a:r>
            <a:r>
              <a:rPr lang="en-US" dirty="0" err="1"/>
              <a:t>neoplasia</a:t>
            </a:r>
            <a:r>
              <a:rPr lang="en-US" dirty="0"/>
              <a:t> and cancers (cervical)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/>
              <a:t>2 classifications: </a:t>
            </a:r>
          </a:p>
          <a:p>
            <a:pPr marL="722376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High risk (cervical cancer) : 6, 11</a:t>
            </a:r>
          </a:p>
          <a:p>
            <a:pPr marL="722376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low risk (genital warts): 16, 18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Background- HPV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/>
              <a:t>Also known to cause:</a:t>
            </a:r>
          </a:p>
          <a:p>
            <a:pPr marL="722376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Warts, including common warts (verrucae vulgaris), plantar warts (verrucae </a:t>
            </a:r>
            <a:r>
              <a:rPr lang="en-US" dirty="0" err="1"/>
              <a:t>plantaris</a:t>
            </a:r>
            <a:r>
              <a:rPr lang="en-US" dirty="0"/>
              <a:t>), and flat warts (verrucae </a:t>
            </a:r>
            <a:r>
              <a:rPr lang="en-US" dirty="0" err="1"/>
              <a:t>plana</a:t>
            </a:r>
            <a:r>
              <a:rPr lang="en-US" dirty="0"/>
              <a:t>) </a:t>
            </a:r>
          </a:p>
          <a:p>
            <a:pPr marL="722376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Precancerous lesions, including on the cervix (high-grade dysplasia and low-grade dysplasia) </a:t>
            </a:r>
          </a:p>
          <a:p>
            <a:pPr marL="722376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Other precancerous lesions or cancer, including on the penis, anus, vagina, and vulva </a:t>
            </a:r>
          </a:p>
          <a:p>
            <a:pPr marL="722376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Laryngeal </a:t>
            </a:r>
            <a:r>
              <a:rPr lang="en-US" dirty="0" err="1"/>
              <a:t>papillomas</a:t>
            </a:r>
            <a:r>
              <a:rPr lang="en-US" dirty="0"/>
              <a:t>, which are noncancerous tumors on the larynx (voice box), vocal cords, or the air passages leading from the nose into the lungs (respiratory tract).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Background- HPV continued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6.2 million people are newly diagnosed </a:t>
            </a:r>
          </a:p>
          <a:p>
            <a:r>
              <a:rPr lang="en-US" smtClean="0"/>
              <a:t>20 million currently are diagnosed</a:t>
            </a:r>
          </a:p>
          <a:p>
            <a:r>
              <a:rPr lang="en-US" smtClean="0"/>
              <a:t>40-50% of cases are found in women between 14 to 24 years old</a:t>
            </a:r>
          </a:p>
          <a:p>
            <a:r>
              <a:rPr lang="en-US" smtClean="0"/>
              <a:t>Limited data is available regarding incidence and prevalence rates of HPV </a:t>
            </a:r>
          </a:p>
          <a:p>
            <a:r>
              <a:rPr lang="en-US" smtClean="0"/>
              <a:t>About 50% of men that are sexually active acquire HPV in their lifetime </a:t>
            </a:r>
          </a:p>
        </p:txBody>
      </p:sp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Background- Prevalence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200" smtClean="0"/>
              <a:t>About 50% of men that are sexually active acquire HPV in their lifetime </a:t>
            </a:r>
          </a:p>
          <a:p>
            <a:pPr>
              <a:lnSpc>
                <a:spcPct val="80000"/>
              </a:lnSpc>
            </a:pPr>
            <a:r>
              <a:rPr lang="en-US" sz="2200" smtClean="0"/>
              <a:t>51.1% of men tended to carry multiple strains of HPV</a:t>
            </a:r>
          </a:p>
          <a:p>
            <a:pPr>
              <a:lnSpc>
                <a:spcPct val="80000"/>
              </a:lnSpc>
            </a:pPr>
            <a:r>
              <a:rPr lang="en-US" sz="2200" smtClean="0"/>
              <a:t>Approximately 73% of men have been infected with HPV </a:t>
            </a:r>
          </a:p>
          <a:p>
            <a:pPr lvl="1">
              <a:lnSpc>
                <a:spcPct val="80000"/>
              </a:lnSpc>
            </a:pPr>
            <a:r>
              <a:rPr lang="en-US" sz="2000" smtClean="0"/>
              <a:t>Led to approximately 93% of anal cancers, 63% oropharyngeal cancers, and 36% of penile cancers. </a:t>
            </a:r>
          </a:p>
          <a:p>
            <a:pPr>
              <a:lnSpc>
                <a:spcPct val="80000"/>
              </a:lnSpc>
            </a:pPr>
            <a:r>
              <a:rPr lang="en-US" sz="2200" smtClean="0"/>
              <a:t>Gay and bisexual men are more likely to be diagnosed with HPV</a:t>
            </a:r>
          </a:p>
          <a:p>
            <a:pPr lvl="1">
              <a:lnSpc>
                <a:spcPct val="80000"/>
              </a:lnSpc>
            </a:pPr>
            <a:r>
              <a:rPr lang="en-US" sz="2000" smtClean="0"/>
              <a:t>Prevalence of HPV is 60% in men without HIV, and close to 90% in those with HIV</a:t>
            </a: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en-US" sz="2000" smtClean="0"/>
          </a:p>
          <a:p>
            <a:pPr>
              <a:lnSpc>
                <a:spcPct val="80000"/>
              </a:lnSpc>
            </a:pPr>
            <a:r>
              <a:rPr lang="en-US" sz="2200" smtClean="0"/>
              <a:t>17 times more likely to develop anal cancer</a:t>
            </a:r>
          </a:p>
          <a:p>
            <a:pPr>
              <a:lnSpc>
                <a:spcPct val="80000"/>
              </a:lnSpc>
            </a:pPr>
            <a:r>
              <a:rPr lang="en-US" sz="2200" smtClean="0"/>
              <a:t>Detection of HPV DNA under fingernail tips to be common in men</a:t>
            </a:r>
          </a:p>
          <a:p>
            <a:pPr>
              <a:lnSpc>
                <a:spcPct val="80000"/>
              </a:lnSpc>
            </a:pPr>
            <a:r>
              <a:rPr lang="en-US" sz="2200" smtClean="0"/>
              <a:t>There are no methods to test for HPV</a:t>
            </a:r>
          </a:p>
        </p:txBody>
      </p:sp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Background- HPV in Men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Gardasil, is an approved vaccine that helps guard against 90% of genital warts in males </a:t>
            </a:r>
          </a:p>
          <a:p>
            <a:r>
              <a:rPr lang="en-US" smtClean="0"/>
              <a:t>Three shots over the course of three months</a:t>
            </a:r>
          </a:p>
          <a:p>
            <a:r>
              <a:rPr lang="en-US" smtClean="0"/>
              <a:t>Must be between 9-26 years of age</a:t>
            </a:r>
          </a:p>
          <a:p>
            <a:r>
              <a:rPr lang="en-US" smtClean="0"/>
              <a:t>Best before sexual debut</a:t>
            </a:r>
          </a:p>
        </p:txBody>
      </p:sp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Background-HPV Vaccine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500" smtClean="0"/>
              <a:t>Perceived susceptibility is the belief the person may acquire HPV</a:t>
            </a:r>
          </a:p>
          <a:p>
            <a:pPr>
              <a:lnSpc>
                <a:spcPct val="80000"/>
              </a:lnSpc>
            </a:pPr>
            <a:r>
              <a:rPr lang="en-US" sz="2500" smtClean="0"/>
              <a:t> Perceived severity is that HPV is a serious disease with negative consequences</a:t>
            </a:r>
          </a:p>
          <a:p>
            <a:pPr>
              <a:lnSpc>
                <a:spcPct val="80000"/>
              </a:lnSpc>
            </a:pPr>
            <a:r>
              <a:rPr lang="en-US" sz="2500" smtClean="0"/>
              <a:t> Perceived benefits are the belief in the advantages of suggested prevention methods namely HPV vaccine.</a:t>
            </a:r>
          </a:p>
          <a:p>
            <a:pPr>
              <a:lnSpc>
                <a:spcPct val="80000"/>
              </a:lnSpc>
            </a:pPr>
            <a:r>
              <a:rPr lang="en-US" sz="2500" smtClean="0"/>
              <a:t> Perceived barriers are things such as costs and side effects that would prevent them from taking the vaccine</a:t>
            </a:r>
          </a:p>
          <a:p>
            <a:pPr>
              <a:lnSpc>
                <a:spcPct val="80000"/>
              </a:lnSpc>
            </a:pPr>
            <a:r>
              <a:rPr lang="en-US" sz="2500" smtClean="0"/>
              <a:t> Cues to action are factors that will motivate individuals to take the vaccine </a:t>
            </a:r>
          </a:p>
          <a:p>
            <a:pPr>
              <a:lnSpc>
                <a:spcPct val="80000"/>
              </a:lnSpc>
            </a:pPr>
            <a:r>
              <a:rPr lang="en-US" sz="2500" smtClean="0"/>
              <a:t>Self-efficacy in taking the HPV vaccine is the confidence that a person has in her or her ability to take the HPV vaccine. </a:t>
            </a:r>
          </a:p>
        </p:txBody>
      </p:sp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Background-Health Belief Model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 relationship between vaccine acceptability and males that believed sexual partners, parents or physicians would encourage taking the vaccine, having a firm belief in the general importance of the vaccine, knowledge and awareness of HPV, perception of being at high risk, and belief in vaccinations</a:t>
            </a:r>
          </a:p>
        </p:txBody>
      </p:sp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Background- HBM cont.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The purpose of the study is to determine the role of the health belief model in predicting HPV vaccine acceptability among gay and bisexual men</a:t>
            </a:r>
          </a:p>
        </p:txBody>
      </p:sp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Purpose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1500" smtClean="0"/>
              <a:t>A cross-sectional study </a:t>
            </a:r>
          </a:p>
          <a:p>
            <a:pPr>
              <a:lnSpc>
                <a:spcPct val="80000"/>
              </a:lnSpc>
            </a:pPr>
            <a:r>
              <a:rPr lang="en-US" sz="1500" smtClean="0"/>
              <a:t>A valid and reliable survey based on the health belief model (HBM) was developed by the researcher and faculty mentor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1500" smtClean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1600" i="1" smtClean="0"/>
              <a:t>Table 1. Reliability Coefficients (Cronbach’s alpha) for Perceived Susceptibility, Perceived Severity, Perceived Benefits, Perceived Barriers, Cues to Action , Self Efficacy and Knowledge</a:t>
            </a:r>
            <a:endParaRPr lang="en-US" sz="1600" smtClean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1600" i="1" smtClean="0"/>
              <a:t>______________________________________________________________________________</a:t>
            </a:r>
            <a:r>
              <a:rPr lang="en-US" sz="1600" smtClean="0"/>
              <a:t>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Constructs			                        	Alpha levels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______________________________________________________________________________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Perceived Susceptibility                                                                     0.900		            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Perceived Severity                                                                              0.753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Perceived Benefits				            0.585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Perceived Barriers                                                                              0.920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Cues to Action                                                                                     0.706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Self Efficacy                                                                                         0.761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Knowledge                                                                                          0.705	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1500" smtClean="0"/>
          </a:p>
        </p:txBody>
      </p:sp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Methods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en-US" sz="2000" i="1" smtClean="0"/>
              <a:t>Test-retest Reliability Coefficients for Perceived Susceptibility, Perceived Severity, Perceived Benefits, Perceived Barriers, Cues to Action, Self Efficacy and Knowledge</a:t>
            </a:r>
            <a:endParaRPr lang="en-US" sz="2000" smtClean="0"/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en-US" sz="2000" i="1" smtClean="0"/>
              <a:t>______________________________________________________________</a:t>
            </a:r>
            <a:r>
              <a:rPr lang="en-US" sz="2000" smtClean="0"/>
              <a:t> 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en-US" sz="2000" smtClean="0"/>
              <a:t>Construct				r		p-value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en-US" sz="2000" smtClean="0"/>
              <a:t>_______________________________________________________________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en-US" sz="2000" smtClean="0"/>
              <a:t>Perceived Susceptibility			.819		.003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en-US" sz="2000" smtClean="0"/>
              <a:t>Perceived Severity			.603		.006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en-US" sz="2000" smtClean="0"/>
              <a:t>Perceived Barriers			.853		.000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en-US" sz="2000" smtClean="0"/>
              <a:t>Perceived Benefits			.652		.050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en-US" sz="2000" smtClean="0"/>
              <a:t>Cues to Action				.571		.009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en-US" sz="2000" smtClean="0"/>
              <a:t>Self Efficacy				.647		.002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en-US" sz="2000" smtClean="0"/>
              <a:t>Knowledge				.624		.003</a:t>
            </a:r>
          </a:p>
          <a:p>
            <a:pPr marL="0" indent="0">
              <a:lnSpc>
                <a:spcPct val="80000"/>
              </a:lnSpc>
            </a:pPr>
            <a:endParaRPr lang="en-US" sz="2000" smtClean="0"/>
          </a:p>
        </p:txBody>
      </p:sp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Methods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500" smtClean="0"/>
              <a:t>Participants: Males, homosexual or bisexual, 18 years or older, attending the University of Cincinnati</a:t>
            </a:r>
          </a:p>
          <a:p>
            <a:pPr>
              <a:lnSpc>
                <a:spcPct val="80000"/>
              </a:lnSpc>
            </a:pPr>
            <a:r>
              <a:rPr lang="en-US" sz="2500" smtClean="0"/>
              <a:t>Approval from the IRB of the University of Cincinnati was obtained prior to study. </a:t>
            </a:r>
          </a:p>
          <a:p>
            <a:pPr>
              <a:lnSpc>
                <a:spcPct val="80000"/>
              </a:lnSpc>
            </a:pPr>
            <a:r>
              <a:rPr lang="en-US" sz="2500" smtClean="0"/>
              <a:t>Administration of the survey was conducted at the end of class time. </a:t>
            </a:r>
          </a:p>
          <a:p>
            <a:pPr>
              <a:lnSpc>
                <a:spcPct val="80000"/>
              </a:lnSpc>
            </a:pPr>
            <a:r>
              <a:rPr lang="en-US" sz="2500" smtClean="0"/>
              <a:t>Clipboards and pens were provided for completion of the survey. </a:t>
            </a:r>
          </a:p>
          <a:p>
            <a:pPr>
              <a:lnSpc>
                <a:spcPct val="80000"/>
              </a:lnSpc>
            </a:pPr>
            <a:r>
              <a:rPr lang="en-US" sz="2500" smtClean="0"/>
              <a:t>Participants were asked to complete the survey to their best ability.</a:t>
            </a:r>
          </a:p>
          <a:p>
            <a:pPr>
              <a:lnSpc>
                <a:spcPct val="80000"/>
              </a:lnSpc>
            </a:pPr>
            <a:r>
              <a:rPr lang="en-US" sz="2500" smtClean="0"/>
              <a:t>Anonymity of responses were assured to them. </a:t>
            </a:r>
          </a:p>
          <a:p>
            <a:pPr>
              <a:lnSpc>
                <a:spcPct val="80000"/>
              </a:lnSpc>
            </a:pPr>
            <a:r>
              <a:rPr lang="en-US" sz="2500" smtClean="0"/>
              <a:t>Once surveys were completed, participants slid the surveys into a manila envelope.</a:t>
            </a:r>
          </a:p>
        </p:txBody>
      </p:sp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Methods- Procedures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All data were analyzed in PASW (Predictive Analytics </a:t>
            </a:r>
            <a:r>
              <a:rPr lang="en-US" dirty="0" err="1"/>
              <a:t>SoftWare</a:t>
            </a:r>
            <a:r>
              <a:rPr lang="en-US" dirty="0"/>
              <a:t>), formerly SPSS, Version 18</a:t>
            </a:r>
            <a:r>
              <a:rPr lang="en-US" dirty="0" smtClean="0"/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Descriptive statistics, along with stepwise multiple regression were conducted to determine what factors affect vaccine </a:t>
            </a:r>
            <a:r>
              <a:rPr lang="en-US" dirty="0" smtClean="0"/>
              <a:t>acceptability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Health belief model construct variables served as independent variables and whether participants would take the vaccine was the dependent variable</a:t>
            </a:r>
            <a:r>
              <a:rPr lang="en-US" dirty="0" smtClean="0"/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Alpha levels were set to 0.5 to determine significance</a:t>
            </a:r>
          </a:p>
        </p:txBody>
      </p:sp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Data Analysis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sz="2400" i="1" smtClean="0"/>
              <a:t>Summary of the Demographic Characteristics of homosexual and bisexual men</a:t>
            </a:r>
          </a:p>
          <a:p>
            <a:pPr marL="0" indent="0">
              <a:buFont typeface="Arial" charset="0"/>
              <a:buNone/>
            </a:pPr>
            <a:r>
              <a:rPr lang="en-US" sz="2400" smtClean="0"/>
              <a:t>____________________________________________________</a:t>
            </a:r>
          </a:p>
          <a:p>
            <a:pPr marL="0" indent="0">
              <a:buFont typeface="Arial" charset="0"/>
              <a:buNone/>
            </a:pPr>
            <a:r>
              <a:rPr lang="en-US" sz="2600" smtClean="0"/>
              <a:t>Variable	n   Minimum	Maximum     Mean  St. Deviation</a:t>
            </a:r>
          </a:p>
          <a:p>
            <a:pPr marL="0" indent="0">
              <a:buFont typeface="Arial" charset="0"/>
              <a:buNone/>
            </a:pPr>
            <a:r>
              <a:rPr lang="en-US" sz="2600" smtClean="0"/>
              <a:t>________________________________________________</a:t>
            </a:r>
          </a:p>
          <a:p>
            <a:pPr marL="0" indent="0">
              <a:buFont typeface="Arial" charset="0"/>
              <a:buNone/>
            </a:pPr>
            <a:r>
              <a:rPr lang="en-US" sz="2600" smtClean="0"/>
              <a:t>Age (in years)	  87      18	  26	          	20.28	       3.42</a:t>
            </a:r>
          </a:p>
          <a:p>
            <a:pPr marL="0" indent="0">
              <a:buFont typeface="Arial" charset="0"/>
              <a:buNone/>
            </a:pPr>
            <a:r>
              <a:rPr lang="en-US" sz="2600" smtClean="0"/>
              <a:t>Year in College 87       1	    5		2.25	       1.09 </a:t>
            </a:r>
          </a:p>
          <a:p>
            <a:pPr marL="0" indent="0">
              <a:buFont typeface="Arial" charset="0"/>
              <a:buNone/>
            </a:pPr>
            <a:r>
              <a:rPr lang="en-US" sz="2600" smtClean="0"/>
              <a:t>Marital Status  87       0             1       	0.02	       0.15</a:t>
            </a:r>
          </a:p>
          <a:p>
            <a:pPr marL="0" indent="0">
              <a:buFont typeface="Arial" charset="0"/>
              <a:buNone/>
            </a:pPr>
            <a:endParaRPr lang="en-US" smtClean="0"/>
          </a:p>
        </p:txBody>
      </p:sp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Results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Results</a:t>
            </a:r>
          </a:p>
        </p:txBody>
      </p:sp>
      <p:sp>
        <p:nvSpPr>
          <p:cNvPr id="27650" name="Rectangle 3"/>
          <p:cNvSpPr>
            <a:spLocks noChangeArrowheads="1"/>
          </p:cNvSpPr>
          <p:nvPr/>
        </p:nvSpPr>
        <p:spPr bwMode="auto">
          <a:xfrm>
            <a:off x="685800" y="1295400"/>
            <a:ext cx="75438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i="1">
                <a:latin typeface="Calibri" pitchFamily="34" charset="0"/>
              </a:rPr>
              <a:t>Summary of the Demographic Characteristics of homosexual and bisexual men</a:t>
            </a:r>
          </a:p>
          <a:p>
            <a:r>
              <a:rPr lang="en-US" sz="1600">
                <a:latin typeface="Calibri" pitchFamily="34" charset="0"/>
              </a:rPr>
              <a:t>______________________________________________________________________</a:t>
            </a:r>
          </a:p>
          <a:p>
            <a:r>
              <a:rPr lang="en-US">
                <a:latin typeface="Calibri" pitchFamily="34" charset="0"/>
              </a:rPr>
              <a:t>Variable		Frequency  Percent	   Valid percent	Cumulative percent</a:t>
            </a:r>
          </a:p>
          <a:p>
            <a:r>
              <a:rPr lang="en-US">
                <a:latin typeface="Calibri" pitchFamily="34" charset="0"/>
              </a:rPr>
              <a:t>______________________________________________________________</a:t>
            </a:r>
          </a:p>
          <a:p>
            <a:r>
              <a:rPr lang="en-US">
                <a:latin typeface="Calibri" pitchFamily="34" charset="0"/>
              </a:rPr>
              <a:t>Yes		        31	        35.6            35.6                       35.6</a:t>
            </a:r>
          </a:p>
          <a:p>
            <a:r>
              <a:rPr lang="en-US">
                <a:latin typeface="Calibri" pitchFamily="34" charset="0"/>
              </a:rPr>
              <a:t>Maybe		        37             42.5            42.5                        78.2</a:t>
            </a:r>
          </a:p>
          <a:p>
            <a:r>
              <a:rPr lang="en-US">
                <a:latin typeface="Calibri" pitchFamily="34" charset="0"/>
              </a:rPr>
              <a:t>No                                      19            21.8             21.8                        100.0</a:t>
            </a:r>
          </a:p>
          <a:p>
            <a:r>
              <a:rPr lang="en-US">
                <a:latin typeface="Calibri" pitchFamily="34" charset="0"/>
              </a:rPr>
              <a:t>Total                                    87           100	            100	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990600"/>
            <a:ext cx="6721475" cy="538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Results</a:t>
            </a:r>
          </a:p>
        </p:txBody>
      </p:sp>
      <p:sp>
        <p:nvSpPr>
          <p:cNvPr id="29698" name="Rectangle 3"/>
          <p:cNvSpPr>
            <a:spLocks noChangeArrowheads="1"/>
          </p:cNvSpPr>
          <p:nvPr/>
        </p:nvSpPr>
        <p:spPr bwMode="auto">
          <a:xfrm>
            <a:off x="304800" y="1447800"/>
            <a:ext cx="85344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latin typeface="Calibri" pitchFamily="34" charset="0"/>
              </a:rPr>
              <a:t>Parameter Estimates from the Final Regression Model for Self Efficacy and Cues to Action (R</a:t>
            </a:r>
            <a:r>
              <a:rPr lang="en-US" i="1" baseline="30000">
                <a:latin typeface="Calibri" pitchFamily="34" charset="0"/>
              </a:rPr>
              <a:t>2</a:t>
            </a:r>
            <a:r>
              <a:rPr lang="en-US" i="1">
                <a:latin typeface="Calibri" pitchFamily="34" charset="0"/>
              </a:rPr>
              <a:t> = 0.421)</a:t>
            </a:r>
            <a:endParaRPr lang="en-US">
              <a:latin typeface="Calibri" pitchFamily="34" charset="0"/>
            </a:endParaRPr>
          </a:p>
          <a:p>
            <a:r>
              <a:rPr lang="en-US">
                <a:latin typeface="Calibri" pitchFamily="34" charset="0"/>
              </a:rPr>
              <a:t>_________________________________________________________________________</a:t>
            </a:r>
          </a:p>
          <a:p>
            <a:r>
              <a:rPr lang="en-US">
                <a:latin typeface="Calibri" pitchFamily="34" charset="0"/>
              </a:rPr>
              <a:t>Source	       Unstd. Coeff.	      Std. Error    Std. Coefficients Beta             t              p-value</a:t>
            </a:r>
          </a:p>
          <a:p>
            <a:r>
              <a:rPr lang="en-US">
                <a:latin typeface="Calibri" pitchFamily="34" charset="0"/>
              </a:rPr>
              <a:t>_________________________________________________________________________</a:t>
            </a:r>
          </a:p>
          <a:p>
            <a:r>
              <a:rPr lang="en-US">
                <a:latin typeface="Calibri" pitchFamily="34" charset="0"/>
              </a:rPr>
              <a:t>(constant)           3.926                      0.266                                                      14.486          0.000</a:t>
            </a:r>
          </a:p>
          <a:p>
            <a:r>
              <a:rPr lang="en-US">
                <a:latin typeface="Calibri" pitchFamily="34" charset="0"/>
              </a:rPr>
              <a:t>Self Efficacy        -0.160                     0.026                        -0.547                  -  6.268          0.000</a:t>
            </a:r>
          </a:p>
          <a:p>
            <a:r>
              <a:rPr lang="en-US">
                <a:latin typeface="Calibri" pitchFamily="34" charset="0"/>
              </a:rPr>
              <a:t>Cues to Action   -0.042                     0.017                        -0.218                    -2.501         0.014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sz="2700" dirty="0" smtClean="0"/>
              <a:t>Self-efficacy and cues to action were able to explain some variance in whether males would take the HPV vaccine</a:t>
            </a:r>
          </a:p>
          <a:p>
            <a:pPr>
              <a:lnSpc>
                <a:spcPct val="90000"/>
              </a:lnSpc>
            </a:pPr>
            <a:r>
              <a:rPr lang="en-US" sz="2700" dirty="0" smtClean="0"/>
              <a:t>Negative relationships were seen among the independent variable and the dependent variable</a:t>
            </a:r>
          </a:p>
          <a:p>
            <a:pPr>
              <a:lnSpc>
                <a:spcPct val="90000"/>
              </a:lnSpc>
            </a:pPr>
            <a:r>
              <a:rPr lang="en-US" sz="2700" dirty="0" smtClean="0"/>
              <a:t>Results were based on a self-report survey, which could have included both participant bias and dishonesty</a:t>
            </a:r>
          </a:p>
          <a:p>
            <a:pPr>
              <a:lnSpc>
                <a:spcPct val="90000"/>
              </a:lnSpc>
            </a:pPr>
            <a:r>
              <a:rPr lang="en-US" sz="2700" dirty="0" smtClean="0"/>
              <a:t>Recruiting participants was difficult, leading to a low sample size and the continuous recruitment of more </a:t>
            </a:r>
            <a:r>
              <a:rPr lang="en-US" sz="2700" dirty="0" smtClean="0"/>
              <a:t>participants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a need for an </a:t>
            </a:r>
            <a:r>
              <a:rPr lang="en-US" sz="2800" dirty="0" smtClean="0"/>
              <a:t>intervention to increase vaccine acceptability</a:t>
            </a:r>
            <a:endParaRPr lang="en-US" sz="2700" dirty="0" smtClean="0"/>
          </a:p>
        </p:txBody>
      </p:sp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Discussion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r>
              <a:rPr lang="en-US" dirty="0" smtClean="0"/>
              <a:t>Based on preliminary </a:t>
            </a:r>
            <a:r>
              <a:rPr lang="en-US" dirty="0" smtClean="0"/>
              <a:t>results</a:t>
            </a:r>
            <a:endParaRPr lang="en-US" dirty="0" smtClean="0"/>
          </a:p>
          <a:p>
            <a:r>
              <a:rPr lang="en-US" dirty="0" smtClean="0"/>
              <a:t>Self-report</a:t>
            </a:r>
          </a:p>
          <a:p>
            <a:r>
              <a:rPr lang="en-US" dirty="0" smtClean="0"/>
              <a:t>Cross-sectional study</a:t>
            </a:r>
          </a:p>
          <a:p>
            <a:r>
              <a:rPr lang="en-US" dirty="0" smtClean="0"/>
              <a:t>Location</a:t>
            </a:r>
          </a:p>
          <a:p>
            <a:r>
              <a:rPr lang="en-US" dirty="0" smtClean="0"/>
              <a:t>Conducted in a University setting only, results and sample size may have been different if recruitment was expanded to outside the university system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226</TotalTime>
  <Words>997</Words>
  <Application>Microsoft Office PowerPoint</Application>
  <PresentationFormat>On-screen Show (4:3)</PresentationFormat>
  <Paragraphs>131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Paper</vt:lpstr>
      <vt:lpstr>Predictors of HPV Vaccination Among Gay and Bisexual Men</vt:lpstr>
      <vt:lpstr>  Presenter Disclosures</vt:lpstr>
      <vt:lpstr>Background- HPV</vt:lpstr>
      <vt:lpstr>Background- HPV continued</vt:lpstr>
      <vt:lpstr>Background- Prevalence</vt:lpstr>
      <vt:lpstr>Background- HPV in Men</vt:lpstr>
      <vt:lpstr>Background-HPV Vaccine</vt:lpstr>
      <vt:lpstr>Background-Health Belief Model</vt:lpstr>
      <vt:lpstr>Background- HBM cont.</vt:lpstr>
      <vt:lpstr>Purpose</vt:lpstr>
      <vt:lpstr>Methods</vt:lpstr>
      <vt:lpstr>Methods</vt:lpstr>
      <vt:lpstr>Methods- Procedures</vt:lpstr>
      <vt:lpstr>Data Analysis</vt:lpstr>
      <vt:lpstr>Results</vt:lpstr>
      <vt:lpstr>Results</vt:lpstr>
      <vt:lpstr>Slide 17</vt:lpstr>
      <vt:lpstr>Results</vt:lpstr>
      <vt:lpstr>Discussion</vt:lpstr>
      <vt:lpstr>Limitations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HPV Vaccine Acceptability Among Gay and Bisexual Men</dc:title>
  <dc:creator>Pur</dc:creator>
  <cp:lastModifiedBy>MehtaPI</cp:lastModifiedBy>
  <cp:revision>12</cp:revision>
  <dcterms:created xsi:type="dcterms:W3CDTF">2011-10-24T23:42:00Z</dcterms:created>
  <dcterms:modified xsi:type="dcterms:W3CDTF">2011-10-25T19:33:25Z</dcterms:modified>
</cp:coreProperties>
</file>