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51206400" cy="3291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82613" indent="1588" algn="l" rtl="0" fontAlgn="base">
      <a:spcBef>
        <a:spcPct val="0"/>
      </a:spcBef>
      <a:spcAft>
        <a:spcPct val="0"/>
      </a:spcAft>
      <a:defRPr sz="1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168400" indent="1588" algn="l" rtl="0" fontAlgn="base">
      <a:spcBef>
        <a:spcPct val="0"/>
      </a:spcBef>
      <a:spcAft>
        <a:spcPct val="0"/>
      </a:spcAft>
      <a:defRPr sz="1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752600" indent="1588" algn="l" rtl="0" fontAlgn="base">
      <a:spcBef>
        <a:spcPct val="0"/>
      </a:spcBef>
      <a:spcAft>
        <a:spcPct val="0"/>
      </a:spcAft>
      <a:defRPr sz="1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338388" indent="1588" algn="l" rtl="0" fontAlgn="base">
      <a:spcBef>
        <a:spcPct val="0"/>
      </a:spcBef>
      <a:spcAft>
        <a:spcPct val="0"/>
      </a:spcAft>
      <a:defRPr sz="1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03987"/>
    <a:srgbClr val="5887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0028" autoAdjust="0"/>
  </p:normalViewPr>
  <p:slideViewPr>
    <p:cSldViewPr snapToGrid="0">
      <p:cViewPr>
        <p:scale>
          <a:sx n="20" d="100"/>
          <a:sy n="20" d="100"/>
        </p:scale>
        <p:origin x="-438" y="384"/>
      </p:cViewPr>
      <p:guideLst>
        <p:guide orient="horz" pos="10368"/>
        <p:guide orient="horz" pos="3360"/>
        <p:guide pos="16368"/>
        <p:guide pos="336"/>
        <p:guide pos="31920"/>
        <p:guide pos="8064"/>
        <p:guide pos="8448"/>
        <p:guide pos="15888"/>
        <p:guide pos="25568"/>
        <p:guide pos="239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vhanynclu1\home01$\VHANYNRogerE\Projects\TeleQuitMH\DSMB\Data%20tables%20for%20DSMB%20response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vhanynclu1\home01$\VHANYNRogerE\Projects\TeleQuitMH\Data\APHA%20abstract\tables%20for%20poster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2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4400">
                <a:latin typeface="Times New Roman" pitchFamily="18" charset="0"/>
                <a:cs typeface="Times New Roman" pitchFamily="18" charset="0"/>
              </a:defRPr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Referrals Over Time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v>Site 1</c:v>
          </c:tx>
          <c:spPr>
            <a:ln w="76200"/>
          </c:spPr>
          <c:marker>
            <c:spPr>
              <a:ln w="50800"/>
            </c:spPr>
          </c:marker>
          <c:cat>
            <c:numRef>
              <c:f>Sheet3!$B$2:$X$2</c:f>
              <c:numCache>
                <c:formatCode>General</c:formatCode>
                <c:ptCount val="2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</c:numCache>
            </c:numRef>
          </c:cat>
          <c:val>
            <c:numRef>
              <c:f>Sheet3!$A$3:$X$3</c:f>
              <c:numCache>
                <c:formatCode>0</c:formatCode>
                <c:ptCount val="24"/>
                <c:pt idx="0" formatCode="General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12</c:v>
                </c:pt>
                <c:pt idx="4">
                  <c:v>14</c:v>
                </c:pt>
                <c:pt idx="5">
                  <c:v>8</c:v>
                </c:pt>
                <c:pt idx="6">
                  <c:v>13</c:v>
                </c:pt>
                <c:pt idx="7">
                  <c:v>15</c:v>
                </c:pt>
                <c:pt idx="8">
                  <c:v>20</c:v>
                </c:pt>
                <c:pt idx="9">
                  <c:v>11</c:v>
                </c:pt>
                <c:pt idx="10">
                  <c:v>26</c:v>
                </c:pt>
                <c:pt idx="11">
                  <c:v>16</c:v>
                </c:pt>
                <c:pt idx="12">
                  <c:v>25</c:v>
                </c:pt>
                <c:pt idx="13">
                  <c:v>26</c:v>
                </c:pt>
                <c:pt idx="14">
                  <c:v>22</c:v>
                </c:pt>
                <c:pt idx="15">
                  <c:v>31</c:v>
                </c:pt>
                <c:pt idx="16">
                  <c:v>31</c:v>
                </c:pt>
                <c:pt idx="17">
                  <c:v>15</c:v>
                </c:pt>
                <c:pt idx="18">
                  <c:v>26</c:v>
                </c:pt>
                <c:pt idx="19">
                  <c:v>45</c:v>
                </c:pt>
                <c:pt idx="20">
                  <c:v>41</c:v>
                </c:pt>
                <c:pt idx="21">
                  <c:v>42</c:v>
                </c:pt>
                <c:pt idx="22">
                  <c:v>35</c:v>
                </c:pt>
                <c:pt idx="23">
                  <c:v>32</c:v>
                </c:pt>
              </c:numCache>
            </c:numRef>
          </c:val>
        </c:ser>
        <c:ser>
          <c:idx val="1"/>
          <c:order val="1"/>
          <c:tx>
            <c:v>Site 2</c:v>
          </c:tx>
          <c:spPr>
            <a:ln w="76200"/>
          </c:spPr>
          <c:marker>
            <c:spPr>
              <a:ln w="50800"/>
            </c:spPr>
          </c:marker>
          <c:cat>
            <c:numRef>
              <c:f>Sheet3!$B$2:$X$2</c:f>
              <c:numCache>
                <c:formatCode>General</c:formatCode>
                <c:ptCount val="2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</c:numCache>
            </c:numRef>
          </c:cat>
          <c:val>
            <c:numRef>
              <c:f>Sheet3!$A$4:$X$4</c:f>
              <c:numCache>
                <c:formatCode>General</c:formatCode>
                <c:ptCount val="24"/>
                <c:pt idx="0">
                  <c:v>2</c:v>
                </c:pt>
                <c:pt idx="10" formatCode="0">
                  <c:v>1</c:v>
                </c:pt>
                <c:pt idx="11" formatCode="0">
                  <c:v>5</c:v>
                </c:pt>
                <c:pt idx="12" formatCode="0">
                  <c:v>0</c:v>
                </c:pt>
                <c:pt idx="13" formatCode="0">
                  <c:v>3</c:v>
                </c:pt>
                <c:pt idx="14" formatCode="0">
                  <c:v>3</c:v>
                </c:pt>
                <c:pt idx="15" formatCode="0">
                  <c:v>1</c:v>
                </c:pt>
                <c:pt idx="16" formatCode="0">
                  <c:v>4</c:v>
                </c:pt>
                <c:pt idx="17" formatCode="0">
                  <c:v>1</c:v>
                </c:pt>
                <c:pt idx="18" formatCode="0">
                  <c:v>1</c:v>
                </c:pt>
                <c:pt idx="19" formatCode="0">
                  <c:v>1</c:v>
                </c:pt>
                <c:pt idx="20" formatCode="0">
                  <c:v>2</c:v>
                </c:pt>
                <c:pt idx="21" formatCode="0">
                  <c:v>1</c:v>
                </c:pt>
                <c:pt idx="22" formatCode="0">
                  <c:v>2</c:v>
                </c:pt>
                <c:pt idx="23" formatCode="0">
                  <c:v>0</c:v>
                </c:pt>
              </c:numCache>
            </c:numRef>
          </c:val>
        </c:ser>
        <c:ser>
          <c:idx val="2"/>
          <c:order val="2"/>
          <c:tx>
            <c:v>Site 3</c:v>
          </c:tx>
          <c:spPr>
            <a:ln w="76200"/>
          </c:spPr>
          <c:marker>
            <c:spPr>
              <a:ln w="50800"/>
            </c:spPr>
          </c:marker>
          <c:cat>
            <c:numRef>
              <c:f>Sheet3!$B$2:$X$2</c:f>
              <c:numCache>
                <c:formatCode>General</c:formatCode>
                <c:ptCount val="2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</c:numCache>
            </c:numRef>
          </c:cat>
          <c:val>
            <c:numRef>
              <c:f>Sheet3!$A$5:$X$5</c:f>
              <c:numCache>
                <c:formatCode>General</c:formatCode>
                <c:ptCount val="24"/>
                <c:pt idx="0">
                  <c:v>3</c:v>
                </c:pt>
                <c:pt idx="11" formatCode="0">
                  <c:v>11</c:v>
                </c:pt>
                <c:pt idx="12" formatCode="0">
                  <c:v>15</c:v>
                </c:pt>
                <c:pt idx="13" formatCode="0">
                  <c:v>13</c:v>
                </c:pt>
                <c:pt idx="14" formatCode="0">
                  <c:v>17</c:v>
                </c:pt>
                <c:pt idx="15" formatCode="0">
                  <c:v>15</c:v>
                </c:pt>
                <c:pt idx="16" formatCode="0">
                  <c:v>10</c:v>
                </c:pt>
                <c:pt idx="17" formatCode="0">
                  <c:v>6</c:v>
                </c:pt>
                <c:pt idx="18" formatCode="0">
                  <c:v>11</c:v>
                </c:pt>
                <c:pt idx="19" formatCode="0">
                  <c:v>13</c:v>
                </c:pt>
                <c:pt idx="20" formatCode="0">
                  <c:v>9</c:v>
                </c:pt>
                <c:pt idx="21" formatCode="0">
                  <c:v>14</c:v>
                </c:pt>
                <c:pt idx="22" formatCode="0">
                  <c:v>10</c:v>
                </c:pt>
                <c:pt idx="23" formatCode="0">
                  <c:v>6</c:v>
                </c:pt>
              </c:numCache>
            </c:numRef>
          </c:val>
        </c:ser>
        <c:ser>
          <c:idx val="3"/>
          <c:order val="3"/>
          <c:tx>
            <c:v>Site 4</c:v>
          </c:tx>
          <c:spPr>
            <a:ln w="76200"/>
          </c:spPr>
          <c:marker>
            <c:spPr>
              <a:ln w="50800"/>
            </c:spPr>
          </c:marker>
          <c:cat>
            <c:numRef>
              <c:f>Sheet3!$B$2:$X$2</c:f>
              <c:numCache>
                <c:formatCode>General</c:formatCode>
                <c:ptCount val="2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</c:numCache>
            </c:numRef>
          </c:cat>
          <c:val>
            <c:numRef>
              <c:f>Sheet3!$A$6:$X$6</c:f>
              <c:numCache>
                <c:formatCode>General</c:formatCode>
                <c:ptCount val="24"/>
                <c:pt idx="0">
                  <c:v>4</c:v>
                </c:pt>
                <c:pt idx="14" formatCode="0">
                  <c:v>2</c:v>
                </c:pt>
                <c:pt idx="15" formatCode="0">
                  <c:v>3</c:v>
                </c:pt>
                <c:pt idx="16" formatCode="0">
                  <c:v>13</c:v>
                </c:pt>
                <c:pt idx="17" formatCode="0">
                  <c:v>7</c:v>
                </c:pt>
                <c:pt idx="18" formatCode="0">
                  <c:v>8</c:v>
                </c:pt>
                <c:pt idx="19" formatCode="0">
                  <c:v>22</c:v>
                </c:pt>
                <c:pt idx="20" formatCode="0">
                  <c:v>15</c:v>
                </c:pt>
                <c:pt idx="21" formatCode="0">
                  <c:v>13</c:v>
                </c:pt>
                <c:pt idx="22" formatCode="0">
                  <c:v>19</c:v>
                </c:pt>
                <c:pt idx="23" formatCode="0">
                  <c:v>11</c:v>
                </c:pt>
              </c:numCache>
            </c:numRef>
          </c:val>
        </c:ser>
        <c:ser>
          <c:idx val="4"/>
          <c:order val="4"/>
          <c:tx>
            <c:v>Site 5</c:v>
          </c:tx>
          <c:dPt>
            <c:idx val="23"/>
            <c:marker>
              <c:spPr>
                <a:ln w="50800"/>
              </c:spPr>
            </c:marker>
            <c:spPr>
              <a:ln w="76200"/>
            </c:spPr>
          </c:dPt>
          <c:cat>
            <c:numRef>
              <c:f>Sheet3!$B$2:$X$2</c:f>
              <c:numCache>
                <c:formatCode>General</c:formatCode>
                <c:ptCount val="2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</c:numCache>
            </c:numRef>
          </c:cat>
          <c:val>
            <c:numRef>
              <c:f>Sheet3!$A$7:$X$7</c:f>
              <c:numCache>
                <c:formatCode>General</c:formatCode>
                <c:ptCount val="24"/>
                <c:pt idx="0">
                  <c:v>5</c:v>
                </c:pt>
                <c:pt idx="19" formatCode="0">
                  <c:v>8</c:v>
                </c:pt>
                <c:pt idx="20" formatCode="0">
                  <c:v>13</c:v>
                </c:pt>
                <c:pt idx="21" formatCode="0">
                  <c:v>11</c:v>
                </c:pt>
                <c:pt idx="22" formatCode="0">
                  <c:v>13</c:v>
                </c:pt>
                <c:pt idx="23" formatCode="0">
                  <c:v>26</c:v>
                </c:pt>
              </c:numCache>
            </c:numRef>
          </c:val>
        </c:ser>
        <c:marker val="1"/>
        <c:axId val="126920192"/>
        <c:axId val="126922112"/>
      </c:lineChart>
      <c:catAx>
        <c:axId val="1269201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38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3800" dirty="0" smtClean="0">
                    <a:latin typeface="Times New Roman" pitchFamily="18" charset="0"/>
                    <a:cs typeface="Times New Roman" pitchFamily="18" charset="0"/>
                  </a:rPr>
                  <a:t>Study </a:t>
                </a:r>
                <a:r>
                  <a:rPr lang="en-US" sz="3800" dirty="0">
                    <a:latin typeface="Times New Roman" pitchFamily="18" charset="0"/>
                    <a:cs typeface="Times New Roman" pitchFamily="18" charset="0"/>
                  </a:rPr>
                  <a:t>Month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38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26922112"/>
        <c:crosses val="autoZero"/>
        <c:auto val="1"/>
        <c:lblAlgn val="ctr"/>
        <c:lblOffset val="100"/>
        <c:tickLblSkip val="3"/>
        <c:tickMarkSkip val="3"/>
      </c:catAx>
      <c:valAx>
        <c:axId val="12692211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38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3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dirty="0">
                    <a:latin typeface="Times New Roman" pitchFamily="18" charset="0"/>
                    <a:cs typeface="Times New Roman" pitchFamily="18" charset="0"/>
                  </a:rPr>
                  <a:t>Monthly Referrals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38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26920192"/>
        <c:crosses val="autoZero"/>
        <c:crossBetween val="between"/>
      </c:valAx>
      <c:spPr>
        <a:solidFill>
          <a:schemeClr val="bg1"/>
        </a:solidFill>
      </c:spPr>
    </c:plotArea>
    <c:legend>
      <c:legendPos val="r"/>
      <c:layout/>
      <c:txPr>
        <a:bodyPr/>
        <a:lstStyle/>
        <a:p>
          <a:pPr>
            <a:defRPr sz="38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</c:chart>
  <c:spPr>
    <a:solidFill>
      <a:schemeClr val="accent1">
        <a:lumMod val="50000"/>
      </a:schemeClr>
    </a:solidFill>
  </c:sp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5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Sheet2!$F$133</c:f>
              <c:strCache>
                <c:ptCount val="1"/>
                <c:pt idx="0">
                  <c:v>Abstinent</c:v>
                </c:pt>
              </c:strCache>
            </c:strRef>
          </c:tx>
          <c:dLbls>
            <c:txPr>
              <a:bodyPr/>
              <a:lstStyle/>
              <a:p>
                <a:pPr>
                  <a:defRPr sz="4000"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Val val="1"/>
          </c:dLbls>
          <c:cat>
            <c:strRef>
              <c:f>Sheet2!$G$132:$H$132</c:f>
              <c:strCache>
                <c:ptCount val="2"/>
                <c:pt idx="0">
                  <c:v>VA</c:v>
                </c:pt>
                <c:pt idx="1">
                  <c:v>Quitline</c:v>
                </c:pt>
              </c:strCache>
            </c:strRef>
          </c:cat>
          <c:val>
            <c:numRef>
              <c:f>Sheet2!$G$133:$H$133</c:f>
              <c:numCache>
                <c:formatCode>0%</c:formatCode>
                <c:ptCount val="2"/>
                <c:pt idx="0">
                  <c:v>0.32000000000000067</c:v>
                </c:pt>
                <c:pt idx="1">
                  <c:v>0.28000000000000008</c:v>
                </c:pt>
              </c:numCache>
            </c:numRef>
          </c:val>
        </c:ser>
        <c:ser>
          <c:idx val="1"/>
          <c:order val="1"/>
          <c:tx>
            <c:strRef>
              <c:f>Sheet2!$F$134</c:f>
              <c:strCache>
                <c:ptCount val="1"/>
                <c:pt idx="0">
                  <c:v>Smoking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dLbls>
            <c:txPr>
              <a:bodyPr/>
              <a:lstStyle/>
              <a:p>
                <a:pPr>
                  <a:defRPr sz="40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Val val="1"/>
          </c:dLbls>
          <c:cat>
            <c:strRef>
              <c:f>Sheet2!$G$132:$H$132</c:f>
              <c:strCache>
                <c:ptCount val="2"/>
                <c:pt idx="0">
                  <c:v>VA</c:v>
                </c:pt>
                <c:pt idx="1">
                  <c:v>Quitline</c:v>
                </c:pt>
              </c:strCache>
            </c:strRef>
          </c:cat>
          <c:val>
            <c:numRef>
              <c:f>Sheet2!$G$134:$H$134</c:f>
              <c:numCache>
                <c:formatCode>0%</c:formatCode>
                <c:ptCount val="2"/>
                <c:pt idx="0">
                  <c:v>0.68</c:v>
                </c:pt>
                <c:pt idx="1">
                  <c:v>0.72000000000000064</c:v>
                </c:pt>
              </c:numCache>
            </c:numRef>
          </c:val>
        </c:ser>
        <c:shape val="box"/>
        <c:axId val="127010304"/>
        <c:axId val="127011840"/>
        <c:axId val="0"/>
      </c:bar3DChart>
      <c:catAx>
        <c:axId val="127010304"/>
        <c:scaling>
          <c:orientation val="minMax"/>
        </c:scaling>
        <c:axPos val="b"/>
        <c:tickLblPos val="nextTo"/>
        <c:txPr>
          <a:bodyPr/>
          <a:lstStyle/>
          <a:p>
            <a:pPr>
              <a:defRPr sz="40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27011840"/>
        <c:crosses val="autoZero"/>
        <c:auto val="1"/>
        <c:lblAlgn val="ctr"/>
        <c:lblOffset val="100"/>
      </c:catAx>
      <c:valAx>
        <c:axId val="127011840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40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2701030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4000"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</c:chart>
  <c:spPr>
    <a:solidFill>
      <a:schemeClr val="bg1"/>
    </a:solidFill>
  </c:spPr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880" tIns="8440" rIns="16880" bIns="8440" numCol="1" anchor="t" anchorCtr="0" compatLnSpc="1">
            <a:prstTxWarp prst="textNoShape">
              <a:avLst/>
            </a:prstTxWarp>
          </a:bodyPr>
          <a:lstStyle>
            <a:lvl1pPr defTabSz="168275" eaLnBrk="0" hangingPunct="0">
              <a:defRPr sz="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880" tIns="8440" rIns="16880" bIns="8440" numCol="1" anchor="t" anchorCtr="0" compatLnSpc="1">
            <a:prstTxWarp prst="textNoShape">
              <a:avLst/>
            </a:prstTxWarp>
          </a:bodyPr>
          <a:lstStyle>
            <a:lvl1pPr algn="r" defTabSz="168275" eaLnBrk="0" hangingPunct="0">
              <a:defRPr sz="200">
                <a:cs typeface="+mn-cs"/>
              </a:defRPr>
            </a:lvl1pPr>
          </a:lstStyle>
          <a:p>
            <a:pPr>
              <a:defRPr/>
            </a:pPr>
            <a:fld id="{999EC1BD-5C0D-47DE-9A1E-99808D165616}" type="datetimeFigureOut">
              <a:rPr lang="en-US"/>
              <a:pPr>
                <a:defRPr/>
              </a:pPr>
              <a:t>10/26/2011</a:t>
            </a:fld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880" tIns="8440" rIns="16880" bIns="8440" numCol="1" anchor="b" anchorCtr="0" compatLnSpc="1">
            <a:prstTxWarp prst="textNoShape">
              <a:avLst/>
            </a:prstTxWarp>
          </a:bodyPr>
          <a:lstStyle>
            <a:lvl1pPr defTabSz="168275" eaLnBrk="0" hangingPunct="0">
              <a:defRPr sz="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880" tIns="8440" rIns="16880" bIns="8440" numCol="1" anchor="b" anchorCtr="0" compatLnSpc="1">
            <a:prstTxWarp prst="textNoShape">
              <a:avLst/>
            </a:prstTxWarp>
          </a:bodyPr>
          <a:lstStyle>
            <a:lvl1pPr algn="r" defTabSz="168275" eaLnBrk="0" hangingPunct="0">
              <a:defRPr sz="200">
                <a:cs typeface="+mn-cs"/>
              </a:defRPr>
            </a:lvl1pPr>
          </a:lstStyle>
          <a:p>
            <a:pPr>
              <a:defRPr/>
            </a:pPr>
            <a:fld id="{DFA54735-F749-4E02-908A-E27448CACE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880" tIns="8440" rIns="16880" bIns="8440" numCol="1" anchor="t" anchorCtr="0" compatLnSpc="1">
            <a:prstTxWarp prst="textNoShape">
              <a:avLst/>
            </a:prstTxWarp>
          </a:bodyPr>
          <a:lstStyle>
            <a:lvl1pPr defTabSz="168275" eaLnBrk="0" hangingPunct="0">
              <a:defRPr sz="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880" tIns="8440" rIns="16880" bIns="8440" numCol="1" anchor="t" anchorCtr="0" compatLnSpc="1">
            <a:prstTxWarp prst="textNoShape">
              <a:avLst/>
            </a:prstTxWarp>
          </a:bodyPr>
          <a:lstStyle>
            <a:lvl1pPr algn="r" defTabSz="168275" eaLnBrk="0" hangingPunct="0">
              <a:defRPr sz="200">
                <a:cs typeface="+mn-cs"/>
              </a:defRPr>
            </a:lvl1pPr>
          </a:lstStyle>
          <a:p>
            <a:pPr>
              <a:defRPr/>
            </a:pPr>
            <a:fld id="{F963505E-6377-424F-A4CE-27E648C3075F}" type="datetimeFigureOut">
              <a:rPr lang="en-US"/>
              <a:pPr>
                <a:defRPr/>
              </a:pPr>
              <a:t>10/26/2011</a:t>
            </a:fld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3750" y="696913"/>
            <a:ext cx="54229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880" tIns="8440" rIns="16880" bIns="8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880" tIns="8440" rIns="16880" bIns="8440" numCol="1" anchor="b" anchorCtr="0" compatLnSpc="1">
            <a:prstTxWarp prst="textNoShape">
              <a:avLst/>
            </a:prstTxWarp>
          </a:bodyPr>
          <a:lstStyle>
            <a:lvl1pPr defTabSz="168275" eaLnBrk="0" hangingPunct="0">
              <a:defRPr sz="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880" tIns="8440" rIns="16880" bIns="8440" numCol="1" anchor="b" anchorCtr="0" compatLnSpc="1">
            <a:prstTxWarp prst="textNoShape">
              <a:avLst/>
            </a:prstTxWarp>
          </a:bodyPr>
          <a:lstStyle>
            <a:lvl1pPr algn="r" defTabSz="168275" eaLnBrk="0" hangingPunct="0">
              <a:defRPr sz="200">
                <a:cs typeface="+mn-cs"/>
              </a:defRPr>
            </a:lvl1pPr>
          </a:lstStyle>
          <a:p>
            <a:pPr>
              <a:defRPr/>
            </a:pPr>
            <a:fld id="{1A9C9B92-CA5B-45F1-95E4-9DACC4F24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582613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16840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75260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338388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925859" algn="l" defTabSz="11703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1031" algn="l" defTabSz="11703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096202" algn="l" defTabSz="11703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1375" algn="l" defTabSz="11703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10226047"/>
            <a:ext cx="4352544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960" y="18653760"/>
            <a:ext cx="3584448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07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01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523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030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538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04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553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061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E99B9-186C-4DB4-B4F4-31AF5E45F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93346-3121-4B02-BEE6-696CCB6D9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2" y="21153127"/>
            <a:ext cx="43525440" cy="6537960"/>
          </a:xfrm>
        </p:spPr>
        <p:txBody>
          <a:bodyPr anchor="t"/>
          <a:lstStyle>
            <a:lvl1pPr algn="l">
              <a:defRPr sz="219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2" y="13952231"/>
            <a:ext cx="43525440" cy="7200897"/>
          </a:xfrm>
        </p:spPr>
        <p:txBody>
          <a:bodyPr anchor="b"/>
          <a:lstStyle>
            <a:lvl1pPr marL="0" indent="0">
              <a:buNone/>
              <a:defRPr sz="11000">
                <a:solidFill>
                  <a:schemeClr val="tx1">
                    <a:tint val="75000"/>
                  </a:schemeClr>
                </a:solidFill>
              </a:defRPr>
            </a:lvl1pPr>
            <a:lvl2pPr marL="2507693" indent="0">
              <a:buNone/>
              <a:defRPr sz="9900">
                <a:solidFill>
                  <a:schemeClr val="tx1">
                    <a:tint val="75000"/>
                  </a:schemeClr>
                </a:solidFill>
              </a:defRPr>
            </a:lvl2pPr>
            <a:lvl3pPr marL="5015386" indent="0">
              <a:buNone/>
              <a:defRPr sz="8800">
                <a:solidFill>
                  <a:schemeClr val="tx1">
                    <a:tint val="75000"/>
                  </a:schemeClr>
                </a:solidFill>
              </a:defRPr>
            </a:lvl3pPr>
            <a:lvl4pPr marL="7523078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4pPr>
            <a:lvl5pPr marL="10030776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5pPr>
            <a:lvl6pPr marL="12538469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6pPr>
            <a:lvl7pPr marL="15046162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7pPr>
            <a:lvl8pPr marL="17553855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8pPr>
            <a:lvl9pPr marL="20061546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5DE4A-28A0-4D6F-9F32-9FBA42E126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285982" y="27652984"/>
            <a:ext cx="110182660" cy="78204057"/>
          </a:xfrm>
        </p:spPr>
        <p:txBody>
          <a:bodyPr/>
          <a:lstStyle>
            <a:lvl1pPr>
              <a:defRPr sz="15400"/>
            </a:lvl1pPr>
            <a:lvl2pPr>
              <a:defRPr sz="13200"/>
            </a:lvl2pPr>
            <a:lvl3pPr>
              <a:defRPr sz="11000"/>
            </a:lvl3pPr>
            <a:lvl4pPr>
              <a:defRPr sz="9900"/>
            </a:lvl4pPr>
            <a:lvl5pPr>
              <a:defRPr sz="9900"/>
            </a:lvl5pPr>
            <a:lvl6pPr>
              <a:defRPr sz="9900"/>
            </a:lvl6pPr>
            <a:lvl7pPr>
              <a:defRPr sz="9900"/>
            </a:lvl7pPr>
            <a:lvl8pPr>
              <a:defRPr sz="9900"/>
            </a:lvl8pPr>
            <a:lvl9pPr>
              <a:defRPr sz="9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322082" y="27652984"/>
            <a:ext cx="110182660" cy="78204057"/>
          </a:xfrm>
        </p:spPr>
        <p:txBody>
          <a:bodyPr/>
          <a:lstStyle>
            <a:lvl1pPr>
              <a:defRPr sz="15400"/>
            </a:lvl1pPr>
            <a:lvl2pPr>
              <a:defRPr sz="13200"/>
            </a:lvl2pPr>
            <a:lvl3pPr>
              <a:defRPr sz="11000"/>
            </a:lvl3pPr>
            <a:lvl4pPr>
              <a:defRPr sz="9900"/>
            </a:lvl4pPr>
            <a:lvl5pPr>
              <a:defRPr sz="9900"/>
            </a:lvl5pPr>
            <a:lvl6pPr>
              <a:defRPr sz="9900"/>
            </a:lvl6pPr>
            <a:lvl7pPr>
              <a:defRPr sz="9900"/>
            </a:lvl7pPr>
            <a:lvl8pPr>
              <a:defRPr sz="9900"/>
            </a:lvl8pPr>
            <a:lvl9pPr>
              <a:defRPr sz="9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73658-3ED2-4265-93ED-320D071A9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0" y="1318263"/>
            <a:ext cx="4608576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7368544"/>
            <a:ext cx="22625052" cy="3070857"/>
          </a:xfrm>
        </p:spPr>
        <p:txBody>
          <a:bodyPr anchor="b"/>
          <a:lstStyle>
            <a:lvl1pPr marL="0" indent="0">
              <a:buNone/>
              <a:defRPr sz="13200" b="1"/>
            </a:lvl1pPr>
            <a:lvl2pPr marL="2507693" indent="0">
              <a:buNone/>
              <a:defRPr sz="11000" b="1"/>
            </a:lvl2pPr>
            <a:lvl3pPr marL="5015386" indent="0">
              <a:buNone/>
              <a:defRPr sz="9900" b="1"/>
            </a:lvl3pPr>
            <a:lvl4pPr marL="7523078" indent="0">
              <a:buNone/>
              <a:defRPr sz="8800" b="1"/>
            </a:lvl4pPr>
            <a:lvl5pPr marL="10030776" indent="0">
              <a:buNone/>
              <a:defRPr sz="8800" b="1"/>
            </a:lvl5pPr>
            <a:lvl6pPr marL="12538469" indent="0">
              <a:buNone/>
              <a:defRPr sz="8800" b="1"/>
            </a:lvl6pPr>
            <a:lvl7pPr marL="15046162" indent="0">
              <a:buNone/>
              <a:defRPr sz="8800" b="1"/>
            </a:lvl7pPr>
            <a:lvl8pPr marL="17553855" indent="0">
              <a:buNone/>
              <a:defRPr sz="8800" b="1"/>
            </a:lvl8pPr>
            <a:lvl9pPr marL="20061546" indent="0">
              <a:buNone/>
              <a:defRPr sz="8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320" y="10439401"/>
            <a:ext cx="22625052" cy="18966183"/>
          </a:xfrm>
        </p:spPr>
        <p:txBody>
          <a:bodyPr/>
          <a:lstStyle>
            <a:lvl1pPr>
              <a:defRPr sz="13200"/>
            </a:lvl1pPr>
            <a:lvl2pPr>
              <a:defRPr sz="11000"/>
            </a:lvl2pPr>
            <a:lvl3pPr>
              <a:defRPr sz="9900"/>
            </a:lvl3pPr>
            <a:lvl4pPr>
              <a:defRPr sz="8800"/>
            </a:lvl4pPr>
            <a:lvl5pPr>
              <a:defRPr sz="8800"/>
            </a:lvl5pPr>
            <a:lvl6pPr>
              <a:defRPr sz="8800"/>
            </a:lvl6pPr>
            <a:lvl7pPr>
              <a:defRPr sz="8800"/>
            </a:lvl7pPr>
            <a:lvl8pPr>
              <a:defRPr sz="8800"/>
            </a:lvl8pPr>
            <a:lvl9pPr>
              <a:defRPr sz="8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142" y="7368544"/>
            <a:ext cx="22633940" cy="3070857"/>
          </a:xfrm>
        </p:spPr>
        <p:txBody>
          <a:bodyPr anchor="b"/>
          <a:lstStyle>
            <a:lvl1pPr marL="0" indent="0">
              <a:buNone/>
              <a:defRPr sz="13200" b="1"/>
            </a:lvl1pPr>
            <a:lvl2pPr marL="2507693" indent="0">
              <a:buNone/>
              <a:defRPr sz="11000" b="1"/>
            </a:lvl2pPr>
            <a:lvl3pPr marL="5015386" indent="0">
              <a:buNone/>
              <a:defRPr sz="9900" b="1"/>
            </a:lvl3pPr>
            <a:lvl4pPr marL="7523078" indent="0">
              <a:buNone/>
              <a:defRPr sz="8800" b="1"/>
            </a:lvl4pPr>
            <a:lvl5pPr marL="10030776" indent="0">
              <a:buNone/>
              <a:defRPr sz="8800" b="1"/>
            </a:lvl5pPr>
            <a:lvl6pPr marL="12538469" indent="0">
              <a:buNone/>
              <a:defRPr sz="8800" b="1"/>
            </a:lvl6pPr>
            <a:lvl7pPr marL="15046162" indent="0">
              <a:buNone/>
              <a:defRPr sz="8800" b="1"/>
            </a:lvl7pPr>
            <a:lvl8pPr marL="17553855" indent="0">
              <a:buNone/>
              <a:defRPr sz="8800" b="1"/>
            </a:lvl8pPr>
            <a:lvl9pPr marL="20061546" indent="0">
              <a:buNone/>
              <a:defRPr sz="8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142" y="10439401"/>
            <a:ext cx="22633940" cy="18966183"/>
          </a:xfrm>
        </p:spPr>
        <p:txBody>
          <a:bodyPr/>
          <a:lstStyle>
            <a:lvl1pPr>
              <a:defRPr sz="13200"/>
            </a:lvl1pPr>
            <a:lvl2pPr>
              <a:defRPr sz="11000"/>
            </a:lvl2pPr>
            <a:lvl3pPr>
              <a:defRPr sz="9900"/>
            </a:lvl3pPr>
            <a:lvl4pPr>
              <a:defRPr sz="8800"/>
            </a:lvl4pPr>
            <a:lvl5pPr>
              <a:defRPr sz="8800"/>
            </a:lvl5pPr>
            <a:lvl6pPr>
              <a:defRPr sz="8800"/>
            </a:lvl6pPr>
            <a:lvl7pPr>
              <a:defRPr sz="8800"/>
            </a:lvl7pPr>
            <a:lvl8pPr>
              <a:defRPr sz="8800"/>
            </a:lvl8pPr>
            <a:lvl9pPr>
              <a:defRPr sz="8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4E9FA-0A5F-43C0-95BB-E922B533A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65ED8-AEAF-47B2-B67C-07A2BCF42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6D692-9DA5-4987-BC8A-3C6C558FC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8" y="1310640"/>
            <a:ext cx="16846552" cy="5577840"/>
          </a:xfrm>
        </p:spPr>
        <p:txBody>
          <a:bodyPr anchor="b"/>
          <a:lstStyle>
            <a:lvl1pPr algn="l">
              <a:defRPr sz="11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280" y="1310648"/>
            <a:ext cx="28625800" cy="28094943"/>
          </a:xfrm>
        </p:spPr>
        <p:txBody>
          <a:bodyPr/>
          <a:lstStyle>
            <a:lvl1pPr>
              <a:defRPr sz="17500"/>
            </a:lvl1pPr>
            <a:lvl2pPr>
              <a:defRPr sz="15400"/>
            </a:lvl2pPr>
            <a:lvl3pPr>
              <a:defRPr sz="13200"/>
            </a:lvl3pPr>
            <a:lvl4pPr>
              <a:defRPr sz="11000"/>
            </a:lvl4pPr>
            <a:lvl5pPr>
              <a:defRPr sz="11000"/>
            </a:lvl5pPr>
            <a:lvl6pPr>
              <a:defRPr sz="11000"/>
            </a:lvl6pPr>
            <a:lvl7pPr>
              <a:defRPr sz="11000"/>
            </a:lvl7pPr>
            <a:lvl8pPr>
              <a:defRPr sz="11000"/>
            </a:lvl8pPr>
            <a:lvl9pPr>
              <a:defRPr sz="1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8" y="6888488"/>
            <a:ext cx="16846552" cy="22517103"/>
          </a:xfrm>
        </p:spPr>
        <p:txBody>
          <a:bodyPr/>
          <a:lstStyle>
            <a:lvl1pPr marL="0" indent="0">
              <a:buNone/>
              <a:defRPr sz="7700"/>
            </a:lvl1pPr>
            <a:lvl2pPr marL="2507693" indent="0">
              <a:buNone/>
              <a:defRPr sz="6500"/>
            </a:lvl2pPr>
            <a:lvl3pPr marL="5015386" indent="0">
              <a:buNone/>
              <a:defRPr sz="5500"/>
            </a:lvl3pPr>
            <a:lvl4pPr marL="7523078" indent="0">
              <a:buNone/>
              <a:defRPr sz="5000"/>
            </a:lvl4pPr>
            <a:lvl5pPr marL="10030776" indent="0">
              <a:buNone/>
              <a:defRPr sz="5000"/>
            </a:lvl5pPr>
            <a:lvl6pPr marL="12538469" indent="0">
              <a:buNone/>
              <a:defRPr sz="5000"/>
            </a:lvl6pPr>
            <a:lvl7pPr marL="15046162" indent="0">
              <a:buNone/>
              <a:defRPr sz="5000"/>
            </a:lvl7pPr>
            <a:lvl8pPr marL="17553855" indent="0">
              <a:buNone/>
              <a:defRPr sz="5000"/>
            </a:lvl8pPr>
            <a:lvl9pPr marL="20061546" indent="0">
              <a:buNone/>
              <a:defRPr sz="5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F46A9-217B-486F-969E-F276FD9B1A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812" y="23042882"/>
            <a:ext cx="30723840" cy="2720343"/>
          </a:xfrm>
        </p:spPr>
        <p:txBody>
          <a:bodyPr anchor="b"/>
          <a:lstStyle>
            <a:lvl1pPr algn="l">
              <a:defRPr sz="11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812" y="2941320"/>
            <a:ext cx="30723840" cy="19751040"/>
          </a:xfrm>
        </p:spPr>
        <p:txBody>
          <a:bodyPr rtlCol="0">
            <a:normAutofit/>
          </a:bodyPr>
          <a:lstStyle>
            <a:lvl1pPr marL="0" indent="0">
              <a:buNone/>
              <a:defRPr sz="17500"/>
            </a:lvl1pPr>
            <a:lvl2pPr marL="2507693" indent="0">
              <a:buNone/>
              <a:defRPr sz="15400"/>
            </a:lvl2pPr>
            <a:lvl3pPr marL="5015386" indent="0">
              <a:buNone/>
              <a:defRPr sz="13200"/>
            </a:lvl3pPr>
            <a:lvl4pPr marL="7523078" indent="0">
              <a:buNone/>
              <a:defRPr sz="11000"/>
            </a:lvl4pPr>
            <a:lvl5pPr marL="10030776" indent="0">
              <a:buNone/>
              <a:defRPr sz="11000"/>
            </a:lvl5pPr>
            <a:lvl6pPr marL="12538469" indent="0">
              <a:buNone/>
              <a:defRPr sz="11000"/>
            </a:lvl6pPr>
            <a:lvl7pPr marL="15046162" indent="0">
              <a:buNone/>
              <a:defRPr sz="11000"/>
            </a:lvl7pPr>
            <a:lvl8pPr marL="17553855" indent="0">
              <a:buNone/>
              <a:defRPr sz="11000"/>
            </a:lvl8pPr>
            <a:lvl9pPr marL="20061546" indent="0">
              <a:buNone/>
              <a:defRPr sz="11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812" y="25763225"/>
            <a:ext cx="30723840" cy="3863337"/>
          </a:xfrm>
        </p:spPr>
        <p:txBody>
          <a:bodyPr/>
          <a:lstStyle>
            <a:lvl1pPr marL="0" indent="0">
              <a:buNone/>
              <a:defRPr sz="7700"/>
            </a:lvl1pPr>
            <a:lvl2pPr marL="2507693" indent="0">
              <a:buNone/>
              <a:defRPr sz="6500"/>
            </a:lvl2pPr>
            <a:lvl3pPr marL="5015386" indent="0">
              <a:buNone/>
              <a:defRPr sz="5500"/>
            </a:lvl3pPr>
            <a:lvl4pPr marL="7523078" indent="0">
              <a:buNone/>
              <a:defRPr sz="5000"/>
            </a:lvl4pPr>
            <a:lvl5pPr marL="10030776" indent="0">
              <a:buNone/>
              <a:defRPr sz="5000"/>
            </a:lvl5pPr>
            <a:lvl6pPr marL="12538469" indent="0">
              <a:buNone/>
              <a:defRPr sz="5000"/>
            </a:lvl6pPr>
            <a:lvl7pPr marL="15046162" indent="0">
              <a:buNone/>
              <a:defRPr sz="5000"/>
            </a:lvl7pPr>
            <a:lvl8pPr marL="17553855" indent="0">
              <a:buNone/>
              <a:defRPr sz="5000"/>
            </a:lvl8pPr>
            <a:lvl9pPr marL="20061546" indent="0">
              <a:buNone/>
              <a:defRPr sz="5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273F4-DFDD-48DE-A452-34E09D0D2C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F9FF4-5066-41DA-A920-394F1BBE7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8200060" y="4747271"/>
            <a:ext cx="55304688" cy="1011097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285988" y="4747271"/>
            <a:ext cx="165060632" cy="1011097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17D1-D9ED-49C0-BE11-4EFBE34640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60383" y="24870836"/>
            <a:ext cx="41820043" cy="11218335"/>
          </a:xfrm>
          <a:prstGeom prst="rect">
            <a:avLst/>
          </a:prstGeom>
        </p:spPr>
        <p:txBody>
          <a:bodyPr lIns="117034" tIns="58518" rIns="117034" bIns="58518"/>
          <a:lstStyle>
            <a:lvl1pPr marL="0" indent="0" algn="ctr">
              <a:buNone/>
              <a:defRPr/>
            </a:lvl1pPr>
            <a:lvl2pPr marL="585171" indent="0" algn="ctr">
              <a:buNone/>
              <a:defRPr/>
            </a:lvl2pPr>
            <a:lvl3pPr marL="1170344" indent="0" algn="ctr">
              <a:buNone/>
              <a:defRPr/>
            </a:lvl3pPr>
            <a:lvl4pPr marL="1755515" indent="0" algn="ctr">
              <a:buNone/>
              <a:defRPr/>
            </a:lvl4pPr>
            <a:lvl5pPr marL="2340687" indent="0" algn="ctr">
              <a:buNone/>
              <a:defRPr/>
            </a:lvl5pPr>
            <a:lvl6pPr marL="2925859" indent="0" algn="ctr">
              <a:buNone/>
              <a:defRPr/>
            </a:lvl6pPr>
            <a:lvl7pPr marL="3511031" indent="0" algn="ctr">
              <a:buNone/>
              <a:defRPr/>
            </a:lvl7pPr>
            <a:lvl8pPr marL="4096202" indent="0" algn="ctr">
              <a:buNone/>
              <a:defRPr/>
            </a:lvl8pPr>
            <a:lvl9pPr marL="468137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559050" y="1319213"/>
            <a:ext cx="46088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01541" tIns="250767" rIns="501541" bIns="2507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59050" y="7681913"/>
            <a:ext cx="46088300" cy="2172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01541" tIns="250767" rIns="501541" bIns="2507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59050" y="30510163"/>
            <a:ext cx="11950700" cy="1752600"/>
          </a:xfrm>
          <a:prstGeom prst="rect">
            <a:avLst/>
          </a:prstGeom>
        </p:spPr>
        <p:txBody>
          <a:bodyPr vert="horz" lIns="501541" tIns="250767" rIns="501541" bIns="250767" rtlCol="0" anchor="ctr"/>
          <a:lstStyle>
            <a:lvl1pPr algn="l">
              <a:defRPr sz="6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4250" y="30510163"/>
            <a:ext cx="16217900" cy="1752600"/>
          </a:xfrm>
          <a:prstGeom prst="rect">
            <a:avLst/>
          </a:prstGeom>
        </p:spPr>
        <p:txBody>
          <a:bodyPr vert="horz" lIns="501541" tIns="250767" rIns="501541" bIns="250767" rtlCol="0" anchor="ctr"/>
          <a:lstStyle>
            <a:lvl1pPr algn="ctr">
              <a:defRPr sz="6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6650" y="30510163"/>
            <a:ext cx="11950700" cy="1752600"/>
          </a:xfrm>
          <a:prstGeom prst="rect">
            <a:avLst/>
          </a:prstGeom>
        </p:spPr>
        <p:txBody>
          <a:bodyPr vert="horz" lIns="501541" tIns="250767" rIns="501541" bIns="250767" rtlCol="0" anchor="ctr"/>
          <a:lstStyle>
            <a:lvl1pPr algn="r">
              <a:defRPr sz="6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96EBDC8-49A2-42EF-8759-F84CACDCE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</p:sldLayoutIdLst>
  <p:txStyles>
    <p:titleStyle>
      <a:lvl1pPr algn="ctr" defTabSz="5014913" rtl="0" eaLnBrk="0" fontAlgn="base" hangingPunct="0">
        <a:spcBef>
          <a:spcPct val="0"/>
        </a:spcBef>
        <a:spcAft>
          <a:spcPct val="0"/>
        </a:spcAft>
        <a:defRPr sz="2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014913" rtl="0" eaLnBrk="0" fontAlgn="base" hangingPunct="0">
        <a:spcBef>
          <a:spcPct val="0"/>
        </a:spcBef>
        <a:spcAft>
          <a:spcPct val="0"/>
        </a:spcAft>
        <a:defRPr sz="24200">
          <a:solidFill>
            <a:schemeClr val="tx1"/>
          </a:solidFill>
          <a:latin typeface="Calibri" pitchFamily="34" charset="0"/>
        </a:defRPr>
      </a:lvl2pPr>
      <a:lvl3pPr algn="ctr" defTabSz="5014913" rtl="0" eaLnBrk="0" fontAlgn="base" hangingPunct="0">
        <a:spcBef>
          <a:spcPct val="0"/>
        </a:spcBef>
        <a:spcAft>
          <a:spcPct val="0"/>
        </a:spcAft>
        <a:defRPr sz="24200">
          <a:solidFill>
            <a:schemeClr val="tx1"/>
          </a:solidFill>
          <a:latin typeface="Calibri" pitchFamily="34" charset="0"/>
        </a:defRPr>
      </a:lvl3pPr>
      <a:lvl4pPr algn="ctr" defTabSz="5014913" rtl="0" eaLnBrk="0" fontAlgn="base" hangingPunct="0">
        <a:spcBef>
          <a:spcPct val="0"/>
        </a:spcBef>
        <a:spcAft>
          <a:spcPct val="0"/>
        </a:spcAft>
        <a:defRPr sz="24200">
          <a:solidFill>
            <a:schemeClr val="tx1"/>
          </a:solidFill>
          <a:latin typeface="Calibri" pitchFamily="34" charset="0"/>
        </a:defRPr>
      </a:lvl4pPr>
      <a:lvl5pPr algn="ctr" defTabSz="5014913" rtl="0" eaLnBrk="0" fontAlgn="base" hangingPunct="0">
        <a:spcBef>
          <a:spcPct val="0"/>
        </a:spcBef>
        <a:spcAft>
          <a:spcPct val="0"/>
        </a:spcAft>
        <a:defRPr sz="24200">
          <a:solidFill>
            <a:schemeClr val="tx1"/>
          </a:solidFill>
          <a:latin typeface="Calibri" pitchFamily="34" charset="0"/>
        </a:defRPr>
      </a:lvl5pPr>
      <a:lvl6pPr marL="585216" algn="ctr" defTabSz="5014976" rtl="0" fontAlgn="base">
        <a:spcBef>
          <a:spcPct val="0"/>
        </a:spcBef>
        <a:spcAft>
          <a:spcPct val="0"/>
        </a:spcAft>
        <a:defRPr sz="24200">
          <a:solidFill>
            <a:schemeClr val="tx1"/>
          </a:solidFill>
          <a:latin typeface="Calibri" pitchFamily="34" charset="0"/>
        </a:defRPr>
      </a:lvl6pPr>
      <a:lvl7pPr marL="1170432" algn="ctr" defTabSz="5014976" rtl="0" fontAlgn="base">
        <a:spcBef>
          <a:spcPct val="0"/>
        </a:spcBef>
        <a:spcAft>
          <a:spcPct val="0"/>
        </a:spcAft>
        <a:defRPr sz="24200">
          <a:solidFill>
            <a:schemeClr val="tx1"/>
          </a:solidFill>
          <a:latin typeface="Calibri" pitchFamily="34" charset="0"/>
        </a:defRPr>
      </a:lvl7pPr>
      <a:lvl8pPr marL="1755648" algn="ctr" defTabSz="5014976" rtl="0" fontAlgn="base">
        <a:spcBef>
          <a:spcPct val="0"/>
        </a:spcBef>
        <a:spcAft>
          <a:spcPct val="0"/>
        </a:spcAft>
        <a:defRPr sz="24200">
          <a:solidFill>
            <a:schemeClr val="tx1"/>
          </a:solidFill>
          <a:latin typeface="Calibri" pitchFamily="34" charset="0"/>
        </a:defRPr>
      </a:lvl8pPr>
      <a:lvl9pPr marL="2340864" algn="ctr" defTabSz="5014976" rtl="0" fontAlgn="base">
        <a:spcBef>
          <a:spcPct val="0"/>
        </a:spcBef>
        <a:spcAft>
          <a:spcPct val="0"/>
        </a:spcAft>
        <a:defRPr sz="24200">
          <a:solidFill>
            <a:schemeClr val="tx1"/>
          </a:solidFill>
          <a:latin typeface="Calibri" pitchFamily="34" charset="0"/>
        </a:defRPr>
      </a:lvl9pPr>
    </p:titleStyle>
    <p:bodyStyle>
      <a:lvl1pPr marL="1879600" indent="-1879600" algn="l" defTabSz="50149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7500" kern="1200">
          <a:solidFill>
            <a:schemeClr val="tx1"/>
          </a:solidFill>
          <a:latin typeface="+mn-lt"/>
          <a:ea typeface="+mn-ea"/>
          <a:cs typeface="+mn-cs"/>
        </a:defRPr>
      </a:lvl1pPr>
      <a:lvl2pPr marL="4073525" indent="-1565275" algn="l" defTabSz="50149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400" kern="1200">
          <a:solidFill>
            <a:schemeClr val="tx1"/>
          </a:solidFill>
          <a:latin typeface="+mn-lt"/>
          <a:ea typeface="+mn-ea"/>
          <a:cs typeface="+mn-cs"/>
        </a:defRPr>
      </a:lvl2pPr>
      <a:lvl3pPr marL="6267450" indent="-1252538" algn="l" defTabSz="50149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3pPr>
      <a:lvl4pPr marL="8775700" indent="-1252538" algn="l" defTabSz="50149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282363" indent="-1252538" algn="l" defTabSz="50149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792312" indent="-1253850" algn="l" defTabSz="5015386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6pPr>
      <a:lvl7pPr marL="16300005" indent="-1253850" algn="l" defTabSz="5015386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807703" indent="-1253850" algn="l" defTabSz="5015386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15396" indent="-1253850" algn="l" defTabSz="5015386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15386" rtl="0" eaLnBrk="1" latinLnBrk="0" hangingPunct="1"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507693" algn="l" defTabSz="5015386" rtl="0" eaLnBrk="1" latinLnBrk="0" hangingPunct="1">
        <a:defRPr sz="9900" kern="1200">
          <a:solidFill>
            <a:schemeClr val="tx1"/>
          </a:solidFill>
          <a:latin typeface="+mn-lt"/>
          <a:ea typeface="+mn-ea"/>
          <a:cs typeface="+mn-cs"/>
        </a:defRPr>
      </a:lvl2pPr>
      <a:lvl3pPr marL="5015386" algn="l" defTabSz="5015386" rtl="0" eaLnBrk="1" latinLnBrk="0" hangingPunct="1"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7523078" algn="l" defTabSz="5015386" rtl="0" eaLnBrk="1" latinLnBrk="0" hangingPunct="1">
        <a:defRPr sz="9900" kern="1200">
          <a:solidFill>
            <a:schemeClr val="tx1"/>
          </a:solidFill>
          <a:latin typeface="+mn-lt"/>
          <a:ea typeface="+mn-ea"/>
          <a:cs typeface="+mn-cs"/>
        </a:defRPr>
      </a:lvl4pPr>
      <a:lvl5pPr marL="10030776" algn="l" defTabSz="5015386" rtl="0" eaLnBrk="1" latinLnBrk="0" hangingPunct="1">
        <a:defRPr sz="9900" kern="1200">
          <a:solidFill>
            <a:schemeClr val="tx1"/>
          </a:solidFill>
          <a:latin typeface="+mn-lt"/>
          <a:ea typeface="+mn-ea"/>
          <a:cs typeface="+mn-cs"/>
        </a:defRPr>
      </a:lvl5pPr>
      <a:lvl6pPr marL="12538469" algn="l" defTabSz="5015386" rtl="0" eaLnBrk="1" latinLnBrk="0" hangingPunct="1">
        <a:defRPr sz="9900" kern="1200">
          <a:solidFill>
            <a:schemeClr val="tx1"/>
          </a:solidFill>
          <a:latin typeface="+mn-lt"/>
          <a:ea typeface="+mn-ea"/>
          <a:cs typeface="+mn-cs"/>
        </a:defRPr>
      </a:lvl6pPr>
      <a:lvl7pPr marL="15046162" algn="l" defTabSz="5015386" rtl="0" eaLnBrk="1" latinLnBrk="0" hangingPunct="1">
        <a:defRPr sz="9900" kern="1200">
          <a:solidFill>
            <a:schemeClr val="tx1"/>
          </a:solidFill>
          <a:latin typeface="+mn-lt"/>
          <a:ea typeface="+mn-ea"/>
          <a:cs typeface="+mn-cs"/>
        </a:defRPr>
      </a:lvl7pPr>
      <a:lvl8pPr marL="17553855" algn="l" defTabSz="5015386" rtl="0" eaLnBrk="1" latinLnBrk="0" hangingPunct="1">
        <a:defRPr sz="9900" kern="1200">
          <a:solidFill>
            <a:schemeClr val="tx1"/>
          </a:solidFill>
          <a:latin typeface="+mn-lt"/>
          <a:ea typeface="+mn-ea"/>
          <a:cs typeface="+mn-cs"/>
        </a:defRPr>
      </a:lvl8pPr>
      <a:lvl9pPr marL="20061546" algn="l" defTabSz="5015386" rtl="0" eaLnBrk="1" latinLnBrk="0" hangingPunct="1">
        <a:defRPr sz="9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2803525" y="731838"/>
            <a:ext cx="47440350" cy="6127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7034" tIns="58518" rIns="117034" bIns="58518">
            <a:spAutoFit/>
          </a:bodyPr>
          <a:lstStyle/>
          <a:p>
            <a:pPr algn="ctr"/>
            <a:r>
              <a:rPr lang="en-US" sz="10200" b="1" dirty="0">
                <a:latin typeface="Times New Roman" pitchFamily="18" charset="0"/>
                <a:cs typeface="Times New Roman" pitchFamily="18" charset="0"/>
              </a:rPr>
              <a:t>Proactive Telephone Smoking Cessation Treatment in a VA Mental Health Population: Preliminary Treatment Engagement and Cessation Outcomes </a:t>
            </a:r>
          </a:p>
          <a:p>
            <a:pPr algn="ctr">
              <a:spcBef>
                <a:spcPts val="6000"/>
              </a:spcBef>
            </a:pPr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Erin Rogers, 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MPH</a:t>
            </a:r>
            <a:r>
              <a:rPr lang="en-US" sz="60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David Smelson, 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PsyD</a:t>
            </a:r>
            <a:r>
              <a:rPr lang="en-US" sz="6000" b="1" baseline="30000" dirty="0" smtClean="0">
                <a:latin typeface="Times New Roman" pitchFamily="18" charset="0"/>
                <a:cs typeface="Times New Roman" pitchFamily="18" charset="0"/>
              </a:rPr>
              <a:t>2,3</a:t>
            </a:r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Senaida Fernandez, 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en-US" sz="60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Colleen Gillespie, PhD</a:t>
            </a:r>
            <a:r>
              <a:rPr lang="en-US" sz="6000" b="1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, A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lfredo 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Axtmayer</a:t>
            </a:r>
            <a:r>
              <a:rPr lang="en-US" sz="60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Scott Sherman, MD, MPH</a:t>
            </a:r>
            <a:r>
              <a:rPr lang="en-US" sz="6000" b="1" baseline="30000" dirty="0">
                <a:latin typeface="Times New Roman" pitchFamily="18" charset="0"/>
                <a:cs typeface="Times New Roman" pitchFamily="18" charset="0"/>
              </a:rPr>
              <a:t>1,4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5100" b="1" dirty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en-US" sz="4100" b="1" dirty="0">
                <a:latin typeface="Times New Roman" pitchFamily="18" charset="0"/>
                <a:cs typeface="Times New Roman" pitchFamily="18" charset="0"/>
              </a:rPr>
              <a:t>VA New York Harbor Healthcare System (2) Bedford VA Medical Center (3) University of Massachusetts Medical School (4) New York University School of Medicine</a:t>
            </a:r>
          </a:p>
        </p:txBody>
      </p:sp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609600" y="7637463"/>
            <a:ext cx="14090650" cy="130333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lIns="117034" tIns="58518" rIns="117034" bIns="58518">
            <a:spAutoFit/>
          </a:bodyPr>
          <a:lstStyle/>
          <a:p>
            <a:pPr algn="ctr" defTabSz="6149975">
              <a:spcBef>
                <a:spcPct val="50000"/>
              </a:spcBef>
              <a:defRPr/>
            </a:pPr>
            <a:r>
              <a:rPr lang="en-US" sz="7700" b="1" dirty="0">
                <a:solidFill>
                  <a:schemeClr val="bg1"/>
                </a:solidFill>
                <a:latin typeface="Book Antiqua" pitchFamily="18" charset="0"/>
              </a:rPr>
              <a:t>BACKGROUND</a:t>
            </a:r>
          </a:p>
        </p:txBody>
      </p:sp>
      <p:sp>
        <p:nvSpPr>
          <p:cNvPr id="3076" name="Text Box 12"/>
          <p:cNvSpPr txBox="1">
            <a:spLocks noChangeArrowheads="1"/>
          </p:cNvSpPr>
          <p:nvPr/>
        </p:nvSpPr>
        <p:spPr bwMode="auto">
          <a:xfrm>
            <a:off x="35998484" y="31198457"/>
            <a:ext cx="14630399" cy="1287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17034" tIns="58518" rIns="117034" bIns="58518">
            <a:spAutoFit/>
          </a:bodyPr>
          <a:lstStyle/>
          <a:p>
            <a:pPr defTabSz="6149975">
              <a:spcBef>
                <a:spcPct val="50000"/>
              </a:spcBef>
            </a:pP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This study was funded by the VA HSR&amp;D QUERI (Project # SDP07-034).</a:t>
            </a:r>
          </a:p>
        </p:txBody>
      </p:sp>
      <p:sp>
        <p:nvSpPr>
          <p:cNvPr id="3077" name="Text Box 13"/>
          <p:cNvSpPr txBox="1">
            <a:spLocks noChangeArrowheads="1"/>
          </p:cNvSpPr>
          <p:nvPr/>
        </p:nvSpPr>
        <p:spPr bwMode="auto">
          <a:xfrm>
            <a:off x="690563" y="9122230"/>
            <a:ext cx="14062075" cy="616131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2880" tIns="58518" rIns="457200" bIns="58518"/>
          <a:lstStyle/>
          <a:p>
            <a:pPr marL="619125" indent="-549275">
              <a:buFont typeface="Arial" pitchFamily="34" charset="0"/>
              <a:buChar char="•"/>
            </a:pP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About 50% of VA patients with a mental health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(MH) diagnosis </a:t>
            </a: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tobacco.</a:t>
            </a:r>
          </a:p>
          <a:p>
            <a:pPr marL="619125" indent="-549275">
              <a:buFont typeface="Arial" pitchFamily="34" charset="0"/>
              <a:buChar char="•"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19125" indent="-5492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MH patients are interested in quitting but face many barriers.</a:t>
            </a:r>
          </a:p>
          <a:p>
            <a:pPr marL="619125" indent="-549275">
              <a:buFont typeface="Arial" pitchFamily="34" charset="0"/>
              <a:buChar char="•"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19125" indent="-5492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We evaluated the implementation of a </a:t>
            </a: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proactive telephone care program for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smokers using VA MH clinics.</a:t>
            </a:r>
          </a:p>
          <a:p>
            <a:pPr marL="619125" indent="-549275">
              <a:buFont typeface="Arial" pitchFamily="34" charset="0"/>
              <a:buChar char="•"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19125" indent="-5492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Primary outcomes were program reach, treatment engagement and long-term abstinence.</a:t>
            </a: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  <a:p>
            <a:pPr marL="619125" indent="-549275" algn="just"/>
            <a:r>
              <a:rPr lang="en-US" sz="61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6100" dirty="0">
              <a:latin typeface="Times New Roman" pitchFamily="18" charset="0"/>
              <a:cs typeface="Times New Roman" pitchFamily="18" charset="0"/>
            </a:endParaRPr>
          </a:p>
          <a:p>
            <a:pPr marL="619125" indent="-549275" algn="just"/>
            <a:endParaRPr lang="en-US" sz="6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8" name="Text Box 15"/>
          <p:cNvSpPr txBox="1">
            <a:spLocks noChangeArrowheads="1"/>
          </p:cNvSpPr>
          <p:nvPr/>
        </p:nvSpPr>
        <p:spPr bwMode="auto">
          <a:xfrm>
            <a:off x="764495" y="26530981"/>
            <a:ext cx="13931219" cy="60064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17034" tIns="58518" rIns="457200" bIns="58518"/>
          <a:lstStyle/>
          <a:p>
            <a:pPr marL="604838" lvl="1" indent="-534988" algn="just" defTabSz="61499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Program implemented at </a:t>
            </a: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VA sites over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2 years</a:t>
            </a: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04838" lvl="1" indent="-534988" algn="just" defTabSz="6149975">
              <a:buFont typeface="Arial" pitchFamily="34" charset="0"/>
              <a:buChar char="•"/>
            </a:pP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  <a:p>
            <a:pPr marL="604838" lvl="1" indent="-534988" algn="just" defTabSz="61499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MH providers were informed of the program and received feedback via regular email and presentations. </a:t>
            </a:r>
          </a:p>
          <a:p>
            <a:pPr marL="604838" lvl="1" indent="-534988" algn="just" defTabSz="6149975">
              <a:buFont typeface="Arial" pitchFamily="34" charset="0"/>
              <a:buChar char="•"/>
            </a:pP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  <a:p>
            <a:pPr marL="604838" lvl="1" indent="-534988" algn="just" defTabSz="6149975">
              <a:buFont typeface="Arial" pitchFamily="34" charset="0"/>
              <a:buChar char="•"/>
            </a:pP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Telephone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assessment </a:t>
            </a: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6-mo to </a:t>
            </a: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assess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30-day point prevalence abstinence by self-report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Patients not interested in treatment had option of enrolling in follow-up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calls </a:t>
            </a: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only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04838" lvl="1" indent="-534988" algn="just" defTabSz="6149975">
              <a:buFont typeface="Arial" pitchFamily="34" charset="0"/>
              <a:buChar char="•"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04838" lvl="1" indent="-534988" algn="just" defTabSz="61499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Results presented are preliminary (first 873 referrals).</a:t>
            </a: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Text Box 20"/>
          <p:cNvSpPr txBox="1">
            <a:spLocks noChangeArrowheads="1"/>
          </p:cNvSpPr>
          <p:nvPr/>
        </p:nvSpPr>
        <p:spPr bwMode="auto">
          <a:xfrm>
            <a:off x="736600" y="24933729"/>
            <a:ext cx="14016038" cy="130333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lIns="117034" tIns="58518" rIns="117034" bIns="58518">
            <a:spAutoFit/>
          </a:bodyPr>
          <a:lstStyle/>
          <a:p>
            <a:pPr algn="ctr" defTabSz="5014913">
              <a:spcBef>
                <a:spcPct val="50000"/>
              </a:spcBef>
              <a:defRPr/>
            </a:pPr>
            <a:r>
              <a:rPr lang="en-US" sz="7700" b="1" dirty="0" smtClean="0">
                <a:solidFill>
                  <a:schemeClr val="bg1"/>
                </a:solidFill>
                <a:latin typeface="Book Antiqua" pitchFamily="18" charset="0"/>
              </a:rPr>
              <a:t>STUDY METHODS</a:t>
            </a:r>
            <a:endParaRPr lang="en-US" sz="77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033" name="Text Box 21"/>
          <p:cNvSpPr txBox="1">
            <a:spLocks noChangeArrowheads="1"/>
          </p:cNvSpPr>
          <p:nvPr/>
        </p:nvSpPr>
        <p:spPr bwMode="auto">
          <a:xfrm>
            <a:off x="15689179" y="7620000"/>
            <a:ext cx="19192959" cy="130333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square" lIns="117034" tIns="58518" rIns="117034" bIns="58518">
            <a:spAutoFit/>
          </a:bodyPr>
          <a:lstStyle/>
          <a:p>
            <a:pPr algn="ctr" defTabSz="5014913">
              <a:spcBef>
                <a:spcPct val="50000"/>
              </a:spcBef>
              <a:defRPr/>
            </a:pPr>
            <a:r>
              <a:rPr lang="en-US" sz="7700" b="1">
                <a:solidFill>
                  <a:schemeClr val="bg1"/>
                </a:solidFill>
                <a:latin typeface="Book Antiqua" pitchFamily="18" charset="0"/>
              </a:rPr>
              <a:t>RESULTS</a:t>
            </a:r>
          </a:p>
        </p:txBody>
      </p:sp>
      <p:sp>
        <p:nvSpPr>
          <p:cNvPr id="1034" name="Text Box 22"/>
          <p:cNvSpPr txBox="1">
            <a:spLocks noChangeArrowheads="1"/>
          </p:cNvSpPr>
          <p:nvPr/>
        </p:nvSpPr>
        <p:spPr bwMode="auto">
          <a:xfrm>
            <a:off x="35950358" y="19019539"/>
            <a:ext cx="14582273" cy="130333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square" lIns="117034" tIns="58518" rIns="117034" bIns="58518">
            <a:spAutoFit/>
          </a:bodyPr>
          <a:lstStyle/>
          <a:p>
            <a:pPr algn="ctr" defTabSz="5014913">
              <a:spcBef>
                <a:spcPct val="50000"/>
              </a:spcBef>
              <a:defRPr/>
            </a:pPr>
            <a:r>
              <a:rPr lang="en-US" sz="7700" b="1" dirty="0">
                <a:solidFill>
                  <a:schemeClr val="bg1"/>
                </a:solidFill>
                <a:latin typeface="Book Antiqua" pitchFamily="18" charset="0"/>
              </a:rPr>
              <a:t>CONCLUSIONS &amp; IMPACT</a:t>
            </a:r>
          </a:p>
        </p:txBody>
      </p:sp>
      <p:sp>
        <p:nvSpPr>
          <p:cNvPr id="3083" name="Text Box 24"/>
          <p:cNvSpPr txBox="1">
            <a:spLocks noChangeArrowheads="1"/>
          </p:cNvSpPr>
          <p:nvPr/>
        </p:nvSpPr>
        <p:spPr bwMode="auto">
          <a:xfrm>
            <a:off x="59740800" y="11253788"/>
            <a:ext cx="13068300" cy="1023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034" tIns="58518" rIns="117034" bIns="58518"/>
          <a:lstStyle/>
          <a:p>
            <a:pPr defTabSz="5014913">
              <a:spcBef>
                <a:spcPct val="50000"/>
              </a:spcBef>
            </a:pPr>
            <a:endParaRPr lang="en-US" sz="3700" b="1"/>
          </a:p>
        </p:txBody>
      </p:sp>
      <p:sp>
        <p:nvSpPr>
          <p:cNvPr id="3086" name="Rectangle 20"/>
          <p:cNvSpPr>
            <a:spLocks noChangeArrowheads="1"/>
          </p:cNvSpPr>
          <p:nvPr/>
        </p:nvSpPr>
        <p:spPr bwMode="auto">
          <a:xfrm>
            <a:off x="35902232" y="20546440"/>
            <a:ext cx="14630399" cy="88898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17043" tIns="58522" rIns="457200" bIns="58522">
            <a:spAutoFit/>
          </a:bodyPr>
          <a:lstStyle/>
          <a:p>
            <a:pPr marL="584200" indent="-584200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Initial interest and support for the program from MH providers was high at all sites. </a:t>
            </a:r>
          </a:p>
          <a:p>
            <a:pPr marL="584200" indent="-584200">
              <a:buFont typeface="Arial" pitchFamily="34" charset="0"/>
              <a:buChar char="•"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84200" indent="-584200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reach much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lower than expected and differs by site (1-9% of MH pop.). Most sites could not increase referrals from MH providers despite steady marketing.</a:t>
            </a:r>
          </a:p>
          <a:p>
            <a:pPr marL="584200" indent="-584200">
              <a:buFont typeface="Arial" pitchFamily="34" charset="0"/>
              <a:buChar char="•"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84200" indent="-584200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Among MH patients referred to the program, the program has been effective at reaching and engaging them into treatment.</a:t>
            </a: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  <a:p>
            <a:pPr marL="584200" indent="-584200">
              <a:buFont typeface="Arial" pitchFamily="34" charset="0"/>
              <a:buChar char="•"/>
            </a:pP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  <a:p>
            <a:pPr marL="584200" indent="-584200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Long-term abstinence rates are excellent and similar </a:t>
            </a:r>
            <a:r>
              <a:rPr lang="en-US" sz="3800" b="1" dirty="0">
                <a:latin typeface="Times New Roman" pitchFamily="18" charset="0"/>
                <a:cs typeface="Times New Roman" pitchFamily="18" charset="0"/>
              </a:rPr>
              <a:t>in VA Counseling and Quitline Counseling arms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84200" indent="-584200">
              <a:buFont typeface="Arial" pitchFamily="34" charset="0"/>
              <a:buChar char="•"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84200" indent="-584200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Future research should identify ways to increase tobacco cessation treatment referrals from MH providers.</a:t>
            </a:r>
            <a:endParaRPr lang="en-US" sz="4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2" name="Text Box 23"/>
          <p:cNvSpPr txBox="1">
            <a:spLocks noChangeArrowheads="1"/>
          </p:cNvSpPr>
          <p:nvPr/>
        </p:nvSpPr>
        <p:spPr bwMode="auto">
          <a:xfrm>
            <a:off x="35963894" y="29671510"/>
            <a:ext cx="14616864" cy="130333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square" lIns="117034" tIns="58518" rIns="117034" bIns="58518">
            <a:spAutoFit/>
          </a:bodyPr>
          <a:lstStyle/>
          <a:p>
            <a:pPr algn="ctr" defTabSz="5014913">
              <a:spcBef>
                <a:spcPct val="50000"/>
              </a:spcBef>
              <a:defRPr/>
            </a:pPr>
            <a:r>
              <a:rPr lang="en-US" sz="7700" b="1" dirty="0">
                <a:solidFill>
                  <a:schemeClr val="bg1"/>
                </a:solidFill>
                <a:latin typeface="Book Antiqua" pitchFamily="18" charset="0"/>
              </a:rPr>
              <a:t>ACKNOWLEDGEMENTS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15689179" y="9288378"/>
            <a:ext cx="19229471" cy="9491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4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17034" tIns="58518" rIns="117034" bIns="58518">
            <a:spAutoFit/>
          </a:bodyPr>
          <a:lstStyle/>
          <a:p>
            <a:pPr marL="585216" indent="-585216" algn="ctr" defTabSz="5014976">
              <a:defRPr/>
            </a:pPr>
            <a:r>
              <a:rPr lang="en-US" sz="5400" b="1" dirty="0">
                <a:latin typeface="Times New Roman" pitchFamily="18" charset="0"/>
                <a:cs typeface="Times New Roman" pitchFamily="18" charset="0"/>
              </a:rPr>
              <a:t>Referrals</a:t>
            </a: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46" name="Picture 22" descr="va_seal_logo-320x32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65125"/>
            <a:ext cx="3983766" cy="3629359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3092" name="TextBox 22"/>
          <p:cNvSpPr txBox="1">
            <a:spLocks noChangeArrowheads="1"/>
          </p:cNvSpPr>
          <p:nvPr/>
        </p:nvSpPr>
        <p:spPr bwMode="auto">
          <a:xfrm>
            <a:off x="17268825" y="25488900"/>
            <a:ext cx="236538" cy="196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043" tIns="58522" rIns="117043" bIns="58522">
            <a:spAutoFit/>
          </a:bodyPr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5689179" y="10495042"/>
          <a:ext cx="19200896" cy="4324350"/>
        </p:xfrm>
        <a:graphic>
          <a:graphicData uri="http://schemas.openxmlformats.org/drawingml/2006/table">
            <a:tbl>
              <a:tblPr/>
              <a:tblGrid>
                <a:gridCol w="1180614"/>
                <a:gridCol w="3380881"/>
                <a:gridCol w="4491359"/>
                <a:gridCol w="4224306"/>
                <a:gridCol w="2961868"/>
                <a:gridCol w="2961868"/>
              </a:tblGrid>
              <a:tr h="9959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Est. # MH Smokers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Intervention </a:t>
                      </a:r>
                    </a:p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Period </a:t>
                      </a:r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(months)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Monthly </a:t>
                      </a:r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Referrals </a:t>
                      </a:r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(average)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</a:p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Referrals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Est.</a:t>
                      </a:r>
                      <a:r>
                        <a:rPr lang="en-US" sz="4000" b="1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Program Reach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32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4,500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32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2,300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32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3,800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32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4,900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32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1,800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Chart 25"/>
          <p:cNvGraphicFramePr>
            <a:graphicFrameLocks/>
          </p:cNvGraphicFramePr>
          <p:nvPr/>
        </p:nvGraphicFramePr>
        <p:xfrm>
          <a:off x="15668301" y="15256043"/>
          <a:ext cx="19078899" cy="980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725715" y="15484929"/>
            <a:ext cx="14016038" cy="130333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lIns="117034" tIns="58518" rIns="117034" bIns="58518">
            <a:spAutoFit/>
          </a:bodyPr>
          <a:lstStyle/>
          <a:p>
            <a:pPr algn="ctr" defTabSz="5014913">
              <a:spcBef>
                <a:spcPct val="50000"/>
              </a:spcBef>
              <a:defRPr/>
            </a:pPr>
            <a:r>
              <a:rPr lang="en-US" sz="7700" b="1" dirty="0" smtClean="0">
                <a:solidFill>
                  <a:schemeClr val="bg1"/>
                </a:solidFill>
                <a:latin typeface="Book Antiqua" pitchFamily="18" charset="0"/>
              </a:rPr>
              <a:t>TELEPHONE PROGRAM</a:t>
            </a:r>
            <a:endParaRPr lang="en-US" sz="77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1116" y="16916400"/>
            <a:ext cx="14009914" cy="7694414"/>
          </a:xfrm>
          <a:prstGeom prst="rect">
            <a:avLst/>
          </a:prstGeom>
          <a:solidFill>
            <a:srgbClr val="FFFFFF"/>
          </a:solidFill>
        </p:spPr>
        <p:txBody>
          <a:bodyPr wrap="square" rIns="457200" rtlCol="0">
            <a:spAutoFit/>
          </a:bodyPr>
          <a:lstStyle/>
          <a:p>
            <a:pPr marL="604838" lvl="1" indent="-534988" algn="just" defTabSz="61499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Convenient program design for providers and patients. </a:t>
            </a:r>
          </a:p>
          <a:p>
            <a:pPr marL="604838" lvl="1" indent="-534988" algn="just" defTabSz="6149975">
              <a:buFont typeface="Arial" pitchFamily="34" charset="0"/>
              <a:buChar char="•"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04838" lvl="1" indent="-534988" algn="just" defTabSz="61499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MH providers refer smoking patients via quick EMR consult during routine care. </a:t>
            </a:r>
          </a:p>
          <a:p>
            <a:pPr marL="604838" lvl="1" indent="-534988" algn="just" defTabSz="6149975">
              <a:buFont typeface="Arial" pitchFamily="34" charset="0"/>
              <a:buChar char="•"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04838" lvl="1" indent="-534988" algn="just" defTabSz="61499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Referred patients contacted by phone and offered:</a:t>
            </a:r>
          </a:p>
          <a:p>
            <a:pPr marL="1190625" lvl="2" indent="-534988" algn="just" defTabSz="61499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mailed self-help materials</a:t>
            </a:r>
          </a:p>
          <a:p>
            <a:pPr marL="1190625" lvl="2" indent="-534988" algn="just" defTabSz="61499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smoking cessation medications (NRT or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bupropion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190625" lvl="2" indent="-534988" algn="just" defTabSz="61499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multi-call telephone counseling. </a:t>
            </a:r>
          </a:p>
          <a:p>
            <a:pPr marL="1190625" lvl="2" indent="-534988" algn="just" defTabSz="6149975">
              <a:buFont typeface="Arial" pitchFamily="34" charset="0"/>
              <a:buChar char="•"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04838" lvl="1" indent="-534988" algn="just" defTabSz="6149975">
              <a:buFont typeface="Arial" pitchFamily="34" charset="0"/>
              <a:buChar char="•"/>
            </a:pP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Participants randomized to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receive counseling from state Quitline or a VA counselor with specialized training on smokers with mental illness. </a:t>
            </a:r>
            <a:endParaRPr lang="en-US" dirty="0"/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5701568" y="25910100"/>
            <a:ext cx="19142601" cy="9491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4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117034" tIns="58518" rIns="117034" bIns="58518">
            <a:spAutoFit/>
          </a:bodyPr>
          <a:lstStyle/>
          <a:p>
            <a:pPr marL="585216" indent="-585216" algn="ctr" defTabSz="5014976">
              <a:defRPr/>
            </a:pP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Treatment Engagement</a:t>
            </a: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 Box 22"/>
          <p:cNvSpPr txBox="1">
            <a:spLocks noChangeArrowheads="1"/>
          </p:cNvSpPr>
          <p:nvPr/>
        </p:nvSpPr>
        <p:spPr bwMode="auto">
          <a:xfrm>
            <a:off x="35950359" y="7592832"/>
            <a:ext cx="14572962" cy="130333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square" lIns="117034" tIns="58518" rIns="117034" bIns="58518">
            <a:spAutoFit/>
          </a:bodyPr>
          <a:lstStyle/>
          <a:p>
            <a:pPr algn="ctr" defTabSz="5014913">
              <a:spcBef>
                <a:spcPct val="50000"/>
              </a:spcBef>
              <a:defRPr/>
            </a:pPr>
            <a:r>
              <a:rPr lang="en-US" sz="7700" b="1" dirty="0" smtClean="0">
                <a:solidFill>
                  <a:schemeClr val="bg1"/>
                </a:solidFill>
                <a:latin typeface="Book Antiqua" pitchFamily="18" charset="0"/>
              </a:rPr>
              <a:t>RESULTS</a:t>
            </a:r>
            <a:endParaRPr lang="en-US" sz="77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graphicFrame>
        <p:nvGraphicFramePr>
          <p:cNvPr id="25" name="Chart 24"/>
          <p:cNvGraphicFramePr/>
          <p:nvPr/>
        </p:nvGraphicFramePr>
        <p:xfrm>
          <a:off x="35974419" y="12103768"/>
          <a:ext cx="14510086" cy="6521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35950358" y="9182771"/>
            <a:ext cx="14630400" cy="9491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4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17034" tIns="58518" rIns="117034" bIns="58518">
            <a:spAutoFit/>
          </a:bodyPr>
          <a:lstStyle/>
          <a:p>
            <a:pPr marL="585216" indent="-585216" algn="ctr" defTabSz="5014976">
              <a:defRPr/>
            </a:pP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6-month Abstinence</a:t>
            </a: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950359" y="10395285"/>
            <a:ext cx="14534145" cy="1292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914400" indent="-817563">
              <a:buFont typeface="Arial" pitchFamily="34" charset="0"/>
              <a:buChar char="•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Abstinence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 rates are excellent and comparable across groups (32% vs. 28%, OR=1.16, 95% CI 0.57-2.35)</a:t>
            </a:r>
            <a:endParaRPr lang="en-US" sz="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97203" y="27143223"/>
            <a:ext cx="19098125" cy="52937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914400" indent="-673100">
              <a:spcBef>
                <a:spcPts val="1200"/>
              </a:spcBef>
              <a:buFont typeface="Arial" pitchFamily="34" charset="0"/>
              <a:buChar char="•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77% of referred patients are reached by phone to offer treatment.</a:t>
            </a:r>
          </a:p>
          <a:p>
            <a:pPr marL="914400" indent="-673100">
              <a:buFont typeface="Arial" pitchFamily="34" charset="0"/>
              <a:buChar char="•"/>
            </a:pPr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673100">
              <a:buFont typeface="Arial" pitchFamily="34" charset="0"/>
              <a:buChar char="•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67% of patients reached  by the program enroll in treatment.</a:t>
            </a:r>
          </a:p>
          <a:p>
            <a:pPr marL="914400" indent="-673100">
              <a:buFont typeface="Arial" pitchFamily="34" charset="0"/>
              <a:buChar char="•"/>
            </a:pPr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082800" lvl="2" indent="-673100">
              <a:buFont typeface="Wingdings" pitchFamily="2" charset="2"/>
              <a:buChar char="Ø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100% interested in counseling; 88% interested in medications. </a:t>
            </a:r>
          </a:p>
          <a:p>
            <a:pPr marL="914400" indent="-673100">
              <a:buFont typeface="Wingdings" pitchFamily="2" charset="2"/>
              <a:buChar char="Ø"/>
            </a:pPr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082800" lvl="2" indent="-673100">
              <a:buFont typeface="Wingdings" pitchFamily="2" charset="2"/>
              <a:buChar char="Ø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Participants were equally likely to begin VA and Quitline counseling (70% vs 74%, OR = 0.80, 95% CI = .049-1.28).</a:t>
            </a:r>
          </a:p>
          <a:p>
            <a:pPr marL="914400" indent="-673100"/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2408</TotalTime>
  <Words>542</Words>
  <Application>Microsoft Office PowerPoint</Application>
  <PresentationFormat>Custom</PresentationFormat>
  <Paragraphs>97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GLAHS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 EMPLOYEE</dc:creator>
  <cp:lastModifiedBy>vhanynrogere</cp:lastModifiedBy>
  <cp:revision>337</cp:revision>
  <dcterms:created xsi:type="dcterms:W3CDTF">2005-07-22T16:03:02Z</dcterms:created>
  <dcterms:modified xsi:type="dcterms:W3CDTF">2011-10-26T20:57:21Z</dcterms:modified>
</cp:coreProperties>
</file>