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816" r:id="rId1"/>
  </p:sldMasterIdLst>
  <p:notesMasterIdLst>
    <p:notesMasterId r:id="rId28"/>
  </p:notesMasterIdLst>
  <p:handoutMasterIdLst>
    <p:handoutMasterId r:id="rId29"/>
  </p:handoutMasterIdLst>
  <p:sldIdLst>
    <p:sldId id="285" r:id="rId2"/>
    <p:sldId id="256" r:id="rId3"/>
    <p:sldId id="257" r:id="rId4"/>
    <p:sldId id="258" r:id="rId5"/>
    <p:sldId id="260" r:id="rId6"/>
    <p:sldId id="262" r:id="rId7"/>
    <p:sldId id="265" r:id="rId8"/>
    <p:sldId id="261" r:id="rId9"/>
    <p:sldId id="259" r:id="rId10"/>
    <p:sldId id="266" r:id="rId11"/>
    <p:sldId id="267" r:id="rId12"/>
    <p:sldId id="283" r:id="rId13"/>
    <p:sldId id="268" r:id="rId14"/>
    <p:sldId id="282" r:id="rId15"/>
    <p:sldId id="275" r:id="rId16"/>
    <p:sldId id="277" r:id="rId17"/>
    <p:sldId id="276" r:id="rId18"/>
    <p:sldId id="278" r:id="rId19"/>
    <p:sldId id="269" r:id="rId20"/>
    <p:sldId id="279" r:id="rId21"/>
    <p:sldId id="280" r:id="rId22"/>
    <p:sldId id="270" r:id="rId23"/>
    <p:sldId id="272" r:id="rId24"/>
    <p:sldId id="281" r:id="rId25"/>
    <p:sldId id="273" r:id="rId26"/>
    <p:sldId id="274" r:id="rId27"/>
  </p:sldIdLst>
  <p:sldSz cx="9144000" cy="6858000" type="screen4x3"/>
  <p:notesSz cx="6997700" cy="92837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68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2125" cy="463550"/>
          </a:xfrm>
          <a:prstGeom prst="rect">
            <a:avLst/>
          </a:prstGeom>
        </p:spPr>
        <p:txBody>
          <a:bodyPr vert="horz" lIns="93022" tIns="46511" rIns="93022" bIns="46511" rtlCol="0"/>
          <a:lstStyle>
            <a:lvl1pPr algn="l" fontAlgn="auto">
              <a:spcBef>
                <a:spcPts val="0"/>
              </a:spcBef>
              <a:spcAft>
                <a:spcPts val="0"/>
              </a:spcAft>
              <a:defRPr sz="1200" smtClean="0">
                <a:latin typeface="+mn-lt"/>
              </a:defRPr>
            </a:lvl1pPr>
          </a:lstStyle>
          <a:p>
            <a:pPr>
              <a:defRPr/>
            </a:pPr>
            <a:endParaRPr lang="en-US" dirty="0"/>
          </a:p>
        </p:txBody>
      </p:sp>
      <p:sp>
        <p:nvSpPr>
          <p:cNvPr id="3" name="Date Placeholder 2"/>
          <p:cNvSpPr>
            <a:spLocks noGrp="1"/>
          </p:cNvSpPr>
          <p:nvPr>
            <p:ph type="dt" sz="quarter" idx="1"/>
          </p:nvPr>
        </p:nvSpPr>
        <p:spPr>
          <a:xfrm>
            <a:off x="3963988" y="0"/>
            <a:ext cx="3032125" cy="463550"/>
          </a:xfrm>
          <a:prstGeom prst="rect">
            <a:avLst/>
          </a:prstGeom>
        </p:spPr>
        <p:txBody>
          <a:bodyPr vert="horz" lIns="93022" tIns="46511" rIns="93022" bIns="46511" rtlCol="0"/>
          <a:lstStyle>
            <a:lvl1pPr algn="r" fontAlgn="auto">
              <a:spcBef>
                <a:spcPts val="0"/>
              </a:spcBef>
              <a:spcAft>
                <a:spcPts val="0"/>
              </a:spcAft>
              <a:defRPr sz="1200" smtClean="0">
                <a:latin typeface="+mn-lt"/>
              </a:defRPr>
            </a:lvl1pPr>
          </a:lstStyle>
          <a:p>
            <a:pPr>
              <a:defRPr/>
            </a:pPr>
            <a:fld id="{84BD0247-E01B-4D35-A2EE-71310C0EBE4D}" type="datetimeFigureOut">
              <a:rPr lang="en-US"/>
              <a:pPr>
                <a:defRPr/>
              </a:pPr>
              <a:t>10/26/2011</a:t>
            </a:fld>
            <a:endParaRPr lang="en-US" dirty="0"/>
          </a:p>
        </p:txBody>
      </p:sp>
      <p:sp>
        <p:nvSpPr>
          <p:cNvPr id="4" name="Footer Placeholder 3"/>
          <p:cNvSpPr>
            <a:spLocks noGrp="1"/>
          </p:cNvSpPr>
          <p:nvPr>
            <p:ph type="ftr" sz="quarter" idx="2"/>
          </p:nvPr>
        </p:nvSpPr>
        <p:spPr>
          <a:xfrm>
            <a:off x="0" y="8818563"/>
            <a:ext cx="3032125" cy="463550"/>
          </a:xfrm>
          <a:prstGeom prst="rect">
            <a:avLst/>
          </a:prstGeom>
        </p:spPr>
        <p:txBody>
          <a:bodyPr vert="horz" lIns="93022" tIns="46511" rIns="93022" bIns="46511" rtlCol="0" anchor="b"/>
          <a:lstStyle>
            <a:lvl1pPr algn="l" fontAlgn="auto">
              <a:spcBef>
                <a:spcPts val="0"/>
              </a:spcBef>
              <a:spcAft>
                <a:spcPts val="0"/>
              </a:spcAft>
              <a:defRPr sz="1200" smtClean="0">
                <a:latin typeface="+mn-lt"/>
              </a:defRPr>
            </a:lvl1pPr>
          </a:lstStyle>
          <a:p>
            <a:pPr>
              <a:defRPr/>
            </a:pPr>
            <a:endParaRPr lang="en-US" dirty="0"/>
          </a:p>
        </p:txBody>
      </p:sp>
      <p:sp>
        <p:nvSpPr>
          <p:cNvPr id="5" name="Slide Number Placeholder 4"/>
          <p:cNvSpPr>
            <a:spLocks noGrp="1"/>
          </p:cNvSpPr>
          <p:nvPr>
            <p:ph type="sldNum" sz="quarter" idx="3"/>
          </p:nvPr>
        </p:nvSpPr>
        <p:spPr>
          <a:xfrm>
            <a:off x="3963988" y="8818563"/>
            <a:ext cx="3032125" cy="463550"/>
          </a:xfrm>
          <a:prstGeom prst="rect">
            <a:avLst/>
          </a:prstGeom>
        </p:spPr>
        <p:txBody>
          <a:bodyPr vert="horz" lIns="93022" tIns="46511" rIns="93022" bIns="46511" rtlCol="0" anchor="b"/>
          <a:lstStyle>
            <a:lvl1pPr algn="r" fontAlgn="auto">
              <a:spcBef>
                <a:spcPts val="0"/>
              </a:spcBef>
              <a:spcAft>
                <a:spcPts val="0"/>
              </a:spcAft>
              <a:defRPr sz="1200" smtClean="0">
                <a:latin typeface="+mn-lt"/>
              </a:defRPr>
            </a:lvl1pPr>
          </a:lstStyle>
          <a:p>
            <a:pPr>
              <a:defRPr/>
            </a:pPr>
            <a:fld id="{33F7B3EF-5B3F-4FF8-B68E-C3BA6D09D829}"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2125" cy="463550"/>
          </a:xfrm>
          <a:prstGeom prst="rect">
            <a:avLst/>
          </a:prstGeom>
        </p:spPr>
        <p:txBody>
          <a:bodyPr vert="horz" lIns="93022" tIns="46511" rIns="93022" bIns="46511" rtlCol="0"/>
          <a:lstStyle>
            <a:lvl1pPr algn="l" fontAlgn="auto">
              <a:spcBef>
                <a:spcPts val="0"/>
              </a:spcBef>
              <a:spcAft>
                <a:spcPts val="0"/>
              </a:spcAft>
              <a:defRPr sz="1200" smtClean="0">
                <a:latin typeface="+mn-lt"/>
              </a:defRPr>
            </a:lvl1pPr>
          </a:lstStyle>
          <a:p>
            <a:pPr>
              <a:defRPr/>
            </a:pPr>
            <a:endParaRPr lang="en-US" dirty="0"/>
          </a:p>
        </p:txBody>
      </p:sp>
      <p:sp>
        <p:nvSpPr>
          <p:cNvPr id="3" name="Date Placeholder 2"/>
          <p:cNvSpPr>
            <a:spLocks noGrp="1"/>
          </p:cNvSpPr>
          <p:nvPr>
            <p:ph type="dt" idx="1"/>
          </p:nvPr>
        </p:nvSpPr>
        <p:spPr>
          <a:xfrm>
            <a:off x="3963988" y="0"/>
            <a:ext cx="3032125" cy="463550"/>
          </a:xfrm>
          <a:prstGeom prst="rect">
            <a:avLst/>
          </a:prstGeom>
        </p:spPr>
        <p:txBody>
          <a:bodyPr vert="horz" lIns="93022" tIns="46511" rIns="93022" bIns="46511" rtlCol="0"/>
          <a:lstStyle>
            <a:lvl1pPr algn="r" fontAlgn="auto">
              <a:spcBef>
                <a:spcPts val="0"/>
              </a:spcBef>
              <a:spcAft>
                <a:spcPts val="0"/>
              </a:spcAft>
              <a:defRPr sz="1200" smtClean="0">
                <a:latin typeface="+mn-lt"/>
              </a:defRPr>
            </a:lvl1pPr>
          </a:lstStyle>
          <a:p>
            <a:pPr>
              <a:defRPr/>
            </a:pPr>
            <a:fld id="{7FC8DEAB-172C-4391-8855-B692D92F2FEF}" type="datetimeFigureOut">
              <a:rPr lang="en-US"/>
              <a:pPr>
                <a:defRPr/>
              </a:pPr>
              <a:t>10/26/2011</a:t>
            </a:fld>
            <a:endParaRPr lang="en-US" dirty="0"/>
          </a:p>
        </p:txBody>
      </p:sp>
      <p:sp>
        <p:nvSpPr>
          <p:cNvPr id="4" name="Slide Image Placeholder 3"/>
          <p:cNvSpPr>
            <a:spLocks noGrp="1" noRot="1" noChangeAspect="1"/>
          </p:cNvSpPr>
          <p:nvPr>
            <p:ph type="sldImg" idx="2"/>
          </p:nvPr>
        </p:nvSpPr>
        <p:spPr>
          <a:xfrm>
            <a:off x="1177925" y="696913"/>
            <a:ext cx="4641850" cy="3481387"/>
          </a:xfrm>
          <a:prstGeom prst="rect">
            <a:avLst/>
          </a:prstGeom>
          <a:noFill/>
          <a:ln w="12700">
            <a:solidFill>
              <a:prstClr val="black"/>
            </a:solidFill>
          </a:ln>
        </p:spPr>
        <p:txBody>
          <a:bodyPr vert="horz" lIns="93022" tIns="46511" rIns="93022" bIns="46511" rtlCol="0" anchor="ctr"/>
          <a:lstStyle/>
          <a:p>
            <a:pPr lvl="0"/>
            <a:endParaRPr lang="en-US" noProof="0" dirty="0" smtClean="0"/>
          </a:p>
        </p:txBody>
      </p:sp>
      <p:sp>
        <p:nvSpPr>
          <p:cNvPr id="5" name="Notes Placeholder 4"/>
          <p:cNvSpPr>
            <a:spLocks noGrp="1"/>
          </p:cNvSpPr>
          <p:nvPr>
            <p:ph type="body" sz="quarter" idx="3"/>
          </p:nvPr>
        </p:nvSpPr>
        <p:spPr>
          <a:xfrm>
            <a:off x="700088" y="4410075"/>
            <a:ext cx="5597525" cy="4176713"/>
          </a:xfrm>
          <a:prstGeom prst="rect">
            <a:avLst/>
          </a:prstGeom>
        </p:spPr>
        <p:txBody>
          <a:bodyPr vert="horz" lIns="93022" tIns="46511" rIns="93022" bIns="46511"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18563"/>
            <a:ext cx="3032125" cy="463550"/>
          </a:xfrm>
          <a:prstGeom prst="rect">
            <a:avLst/>
          </a:prstGeom>
        </p:spPr>
        <p:txBody>
          <a:bodyPr vert="horz" lIns="93022" tIns="46511" rIns="93022" bIns="46511" rtlCol="0" anchor="b"/>
          <a:lstStyle>
            <a:lvl1pPr algn="l" fontAlgn="auto">
              <a:spcBef>
                <a:spcPts val="0"/>
              </a:spcBef>
              <a:spcAft>
                <a:spcPts val="0"/>
              </a:spcAft>
              <a:defRPr sz="1200" smtClean="0">
                <a:latin typeface="+mn-lt"/>
              </a:defRPr>
            </a:lvl1pPr>
          </a:lstStyle>
          <a:p>
            <a:pPr>
              <a:defRPr/>
            </a:pPr>
            <a:endParaRPr lang="en-US" dirty="0"/>
          </a:p>
        </p:txBody>
      </p:sp>
      <p:sp>
        <p:nvSpPr>
          <p:cNvPr id="7" name="Slide Number Placeholder 6"/>
          <p:cNvSpPr>
            <a:spLocks noGrp="1"/>
          </p:cNvSpPr>
          <p:nvPr>
            <p:ph type="sldNum" sz="quarter" idx="5"/>
          </p:nvPr>
        </p:nvSpPr>
        <p:spPr>
          <a:xfrm>
            <a:off x="3963988" y="8818563"/>
            <a:ext cx="3032125" cy="463550"/>
          </a:xfrm>
          <a:prstGeom prst="rect">
            <a:avLst/>
          </a:prstGeom>
        </p:spPr>
        <p:txBody>
          <a:bodyPr vert="horz" lIns="93022" tIns="46511" rIns="93022" bIns="46511" rtlCol="0" anchor="b"/>
          <a:lstStyle>
            <a:lvl1pPr algn="r" fontAlgn="auto">
              <a:spcBef>
                <a:spcPts val="0"/>
              </a:spcBef>
              <a:spcAft>
                <a:spcPts val="0"/>
              </a:spcAft>
              <a:defRPr sz="1200" smtClean="0">
                <a:latin typeface="+mn-lt"/>
              </a:defRPr>
            </a:lvl1pPr>
          </a:lstStyle>
          <a:p>
            <a:pPr>
              <a:defRPr/>
            </a:pPr>
            <a:fld id="{B002EAD4-8AC3-481A-8143-1C07515E3218}"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7235B8A-BE78-417F-AA8F-25FF18150189}" type="slidenum">
              <a:rPr lang="en-US"/>
              <a:pPr fontAlgn="base">
                <a:spcBef>
                  <a:spcPct val="0"/>
                </a:spcBef>
                <a:spcAft>
                  <a:spcPct val="0"/>
                </a:spcAft>
              </a:pPr>
              <a:t>5</a:t>
            </a:fld>
            <a:endParaRPr lang="en-US" dirty="0"/>
          </a:p>
        </p:txBody>
      </p:sp>
      <p:sp>
        <p:nvSpPr>
          <p:cNvPr id="215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150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17,000 members of Kaiser Permanente </a:t>
            </a:r>
          </a:p>
          <a:p>
            <a:pPr>
              <a:spcBef>
                <a:spcPct val="0"/>
              </a:spcBef>
            </a:pPr>
            <a:r>
              <a:rPr lang="en-US" dirty="0" smtClean="0"/>
              <a:t>Felitti, Anda, Edwards, &amp; Dube</a:t>
            </a:r>
          </a:p>
          <a:p>
            <a:pPr>
              <a:spcBef>
                <a:spcPct val="0"/>
              </a:spcBef>
            </a:pPr>
            <a:r>
              <a:rPr lang="en-US" dirty="0" smtClean="0"/>
              <a:t>ACES were:</a:t>
            </a:r>
          </a:p>
          <a:p>
            <a:pPr>
              <a:spcBef>
                <a:spcPct val="0"/>
              </a:spcBef>
            </a:pPr>
            <a:r>
              <a:rPr lang="en-US" dirty="0" smtClean="0"/>
              <a:t>Child abuse, neglect, witnessing DV, parental discord, living with substance abusing, mentally ill or criminal household members</a:t>
            </a:r>
          </a:p>
          <a:p>
            <a:pPr>
              <a:spcBef>
                <a:spcPct val="0"/>
              </a:spcBef>
            </a:pPr>
            <a:r>
              <a:rPr lang="en-US" dirty="0" smtClean="0"/>
              <a:t>ACES are inter-related rather than individual</a:t>
            </a:r>
          </a:p>
          <a:p>
            <a:pPr>
              <a:spcBef>
                <a:spcPct val="0"/>
              </a:spcBef>
            </a:pPr>
            <a:r>
              <a:rPr lang="en-US" dirty="0" smtClean="0"/>
              <a:t>The greater the number of ACE’s the greater the risk</a:t>
            </a:r>
          </a:p>
          <a:p>
            <a:pPr>
              <a:spcBef>
                <a:spcPct val="0"/>
              </a:spcBef>
            </a:pPr>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pPr>
              <a:defRPr/>
            </a:pPr>
            <a:fld id="{B57B82EC-5835-40B0-B1EA-F5B0F2FB548A}" type="datetimeFigureOut">
              <a:rPr lang="en-US" smtClean="0"/>
              <a:pPr>
                <a:defRPr/>
              </a:pPr>
              <a:t>10/26/2011</a:t>
            </a:fld>
            <a:endParaRPr lang="en-US" dirty="0"/>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pPr>
              <a:defRPr/>
            </a:pPr>
            <a:endParaRPr lang="en-US" dirty="0"/>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pPr>
              <a:defRPr/>
            </a:pPr>
            <a:fld id="{1FF9E9E2-D865-4881-9EF5-55CBCA2C289E}" type="slidenum">
              <a:rPr lang="en-US" smtClean="0"/>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fld id="{D0222B8E-8C47-4136-9322-0738E65ECB7E}" type="datetimeFigureOut">
              <a:rPr lang="en-US" smtClean="0"/>
              <a:pPr>
                <a:defRPr/>
              </a:pPr>
              <a:t>10/26/2011</a:t>
            </a:fld>
            <a:endParaRPr lang="en-US" dirty="0"/>
          </a:p>
        </p:txBody>
      </p:sp>
      <p:sp>
        <p:nvSpPr>
          <p:cNvPr id="5" name="Footer Placeholder 4"/>
          <p:cNvSpPr>
            <a:spLocks noGrp="1"/>
          </p:cNvSpPr>
          <p:nvPr>
            <p:ph type="ftr" sz="quarter" idx="11"/>
          </p:nvPr>
        </p:nvSpPr>
        <p:spPr/>
        <p:txBody>
          <a:bodyPr/>
          <a:lstStyle>
            <a:extLst/>
          </a:lstStyle>
          <a:p>
            <a:pPr>
              <a:defRPr/>
            </a:pPr>
            <a:endParaRPr lang="en-US" dirty="0"/>
          </a:p>
        </p:txBody>
      </p:sp>
      <p:sp>
        <p:nvSpPr>
          <p:cNvPr id="6" name="Slide Number Placeholder 5"/>
          <p:cNvSpPr>
            <a:spLocks noGrp="1"/>
          </p:cNvSpPr>
          <p:nvPr>
            <p:ph type="sldNum" sz="quarter" idx="12"/>
          </p:nvPr>
        </p:nvSpPr>
        <p:spPr/>
        <p:txBody>
          <a:bodyPr/>
          <a:lstStyle>
            <a:extLst/>
          </a:lstStyle>
          <a:p>
            <a:pPr>
              <a:defRPr/>
            </a:pPr>
            <a:fld id="{9580FDEC-3F9B-438E-94C6-F5FB53F76467}" type="slidenum">
              <a:rPr lang="en-US"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pPr>
              <a:defRPr/>
            </a:pPr>
            <a:fld id="{4258BCA1-FAD3-42F4-B5FB-C6D29DB18EB0}" type="datetimeFigureOut">
              <a:rPr lang="en-US" smtClean="0"/>
              <a:pPr>
                <a:defRPr/>
              </a:pPr>
              <a:t>10/26/2011</a:t>
            </a:fld>
            <a:endParaRPr lang="en-US" dirty="0"/>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pPr>
              <a:defRPr/>
            </a:pPr>
            <a:endParaRPr lang="en-US" dirty="0"/>
          </a:p>
        </p:txBody>
      </p:sp>
      <p:sp>
        <p:nvSpPr>
          <p:cNvPr id="6" name="Slide Number Placeholder 5"/>
          <p:cNvSpPr>
            <a:spLocks noGrp="1"/>
          </p:cNvSpPr>
          <p:nvPr>
            <p:ph type="sldNum" sz="quarter" idx="12"/>
          </p:nvPr>
        </p:nvSpPr>
        <p:spPr>
          <a:xfrm>
            <a:off x="6733952" y="6555112"/>
            <a:ext cx="588336" cy="228600"/>
          </a:xfrm>
        </p:spPr>
        <p:txBody>
          <a:bodyPr/>
          <a:lstStyle>
            <a:extLst/>
          </a:lstStyle>
          <a:p>
            <a:pPr>
              <a:defRPr/>
            </a:pPr>
            <a:fld id="{5675BDBB-3D14-4E0E-80D7-850B117B73A1}" type="slidenum">
              <a:rPr lang="en-US" smtClean="0"/>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fld id="{5A5DAE2B-EC37-4378-AAE9-296427786F68}" type="datetimeFigureOut">
              <a:rPr lang="en-US" smtClean="0"/>
              <a:pPr>
                <a:defRPr/>
              </a:pPr>
              <a:t>10/26/2011</a:t>
            </a:fld>
            <a:endParaRPr lang="en-US" dirty="0"/>
          </a:p>
        </p:txBody>
      </p:sp>
      <p:sp>
        <p:nvSpPr>
          <p:cNvPr id="6" name="Footer Placeholder 5"/>
          <p:cNvSpPr>
            <a:spLocks noGrp="1"/>
          </p:cNvSpPr>
          <p:nvPr>
            <p:ph type="ftr" sz="quarter" idx="11"/>
          </p:nvPr>
        </p:nvSpPr>
        <p:spPr/>
        <p:txBody>
          <a:bodyPr/>
          <a:lstStyle>
            <a:extLst/>
          </a:lstStyle>
          <a:p>
            <a:pPr>
              <a:defRPr/>
            </a:pPr>
            <a:endParaRPr lang="en-US" dirty="0"/>
          </a:p>
        </p:txBody>
      </p:sp>
      <p:sp>
        <p:nvSpPr>
          <p:cNvPr id="7" name="Slide Number Placeholder 6"/>
          <p:cNvSpPr>
            <a:spLocks noGrp="1"/>
          </p:cNvSpPr>
          <p:nvPr>
            <p:ph type="sldNum" sz="quarter" idx="12"/>
          </p:nvPr>
        </p:nvSpPr>
        <p:spPr/>
        <p:txBody>
          <a:bodyPr/>
          <a:lstStyle>
            <a:extLst/>
          </a:lstStyle>
          <a:p>
            <a:pPr>
              <a:defRPr/>
            </a:pPr>
            <a:fld id="{36D327E5-1085-4AB2-BB70-7283148558B5}" type="slidenum">
              <a:rPr lang="en-US"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defRPr/>
            </a:pPr>
            <a:fld id="{2A6420D8-6544-48AD-9F9C-4AD4D057A789}" type="datetimeFigureOut">
              <a:rPr lang="en-US" smtClean="0"/>
              <a:pPr>
                <a:defRPr/>
              </a:pPr>
              <a:t>10/26/2011</a:t>
            </a:fld>
            <a:endParaRPr lang="en-US" dirty="0"/>
          </a:p>
        </p:txBody>
      </p:sp>
      <p:sp>
        <p:nvSpPr>
          <p:cNvPr id="8" name="Footer Placeholder 7"/>
          <p:cNvSpPr>
            <a:spLocks noGrp="1"/>
          </p:cNvSpPr>
          <p:nvPr>
            <p:ph type="ftr" sz="quarter" idx="11"/>
          </p:nvPr>
        </p:nvSpPr>
        <p:spPr/>
        <p:txBody>
          <a:bodyPr/>
          <a:lstStyle>
            <a:extLst/>
          </a:lstStyle>
          <a:p>
            <a:pPr>
              <a:defRPr/>
            </a:pPr>
            <a:endParaRPr lang="en-US" dirty="0"/>
          </a:p>
        </p:txBody>
      </p:sp>
      <p:sp>
        <p:nvSpPr>
          <p:cNvPr id="9" name="Slide Number Placeholder 8"/>
          <p:cNvSpPr>
            <a:spLocks noGrp="1"/>
          </p:cNvSpPr>
          <p:nvPr>
            <p:ph type="sldNum" sz="quarter" idx="12"/>
          </p:nvPr>
        </p:nvSpPr>
        <p:spPr/>
        <p:txBody>
          <a:bodyPr/>
          <a:lstStyle>
            <a:extLst/>
          </a:lstStyle>
          <a:p>
            <a:pPr>
              <a:defRPr/>
            </a:pPr>
            <a:fld id="{0AD988A6-1B45-4C71-AE31-F9F03C63BF65}" type="slidenum">
              <a:rPr lang="en-US"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pPr>
              <a:defRPr/>
            </a:pPr>
            <a:fld id="{FF4D0F8D-AA0C-4D28-8842-03CF75D4E2FB}" type="datetimeFigureOut">
              <a:rPr lang="en-US" smtClean="0"/>
              <a:pPr>
                <a:defRPr/>
              </a:pPr>
              <a:t>10/26/2011</a:t>
            </a:fld>
            <a:endParaRPr lang="en-US" dirty="0"/>
          </a:p>
        </p:txBody>
      </p:sp>
      <p:sp>
        <p:nvSpPr>
          <p:cNvPr id="4" name="Footer Placeholder 3"/>
          <p:cNvSpPr>
            <a:spLocks noGrp="1"/>
          </p:cNvSpPr>
          <p:nvPr>
            <p:ph type="ftr" sz="quarter" idx="11"/>
          </p:nvPr>
        </p:nvSpPr>
        <p:spPr/>
        <p:txBody>
          <a:bodyPr/>
          <a:lstStyle>
            <a:extLst/>
          </a:lstStyle>
          <a:p>
            <a:pPr>
              <a:defRPr/>
            </a:pPr>
            <a:endParaRPr lang="en-US" dirty="0"/>
          </a:p>
        </p:txBody>
      </p:sp>
      <p:sp>
        <p:nvSpPr>
          <p:cNvPr id="5" name="Slide Number Placeholder 4"/>
          <p:cNvSpPr>
            <a:spLocks noGrp="1"/>
          </p:cNvSpPr>
          <p:nvPr>
            <p:ph type="sldNum" sz="quarter" idx="12"/>
          </p:nvPr>
        </p:nvSpPr>
        <p:spPr/>
        <p:txBody>
          <a:bodyPr/>
          <a:lstStyle>
            <a:extLst/>
          </a:lstStyle>
          <a:p>
            <a:pPr>
              <a:defRPr/>
            </a:pPr>
            <a:fld id="{179A76DC-7A2F-400C-8EEC-C4B58AA0E7DE}" type="slidenum">
              <a:rPr lang="en-US"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pPr>
              <a:defRPr/>
            </a:pPr>
            <a:fld id="{98C250F3-755E-44A3-BB78-912F6C25465D}" type="datetimeFigureOut">
              <a:rPr lang="en-US" smtClean="0"/>
              <a:pPr>
                <a:defRPr/>
              </a:pPr>
              <a:t>10/26/2011</a:t>
            </a:fld>
            <a:endParaRPr lang="en-US" dirty="0"/>
          </a:p>
        </p:txBody>
      </p:sp>
      <p:sp>
        <p:nvSpPr>
          <p:cNvPr id="3" name="Footer Placeholder 2"/>
          <p:cNvSpPr>
            <a:spLocks noGrp="1"/>
          </p:cNvSpPr>
          <p:nvPr>
            <p:ph type="ftr" sz="quarter" idx="11"/>
          </p:nvPr>
        </p:nvSpPr>
        <p:spPr/>
        <p:txBody>
          <a:bodyPr/>
          <a:lstStyle>
            <a:lvl1pPr>
              <a:defRPr>
                <a:solidFill>
                  <a:schemeClr val="tx2"/>
                </a:solidFill>
              </a:defRPr>
            </a:lvl1pPr>
            <a:extLst/>
          </a:lstStyle>
          <a:p>
            <a:pPr>
              <a:defRPr/>
            </a:pPr>
            <a:endParaRPr lang="en-US" dirty="0"/>
          </a:p>
        </p:txBody>
      </p:sp>
      <p:sp>
        <p:nvSpPr>
          <p:cNvPr id="4" name="Slide Number Placeholder 3"/>
          <p:cNvSpPr>
            <a:spLocks noGrp="1"/>
          </p:cNvSpPr>
          <p:nvPr>
            <p:ph type="sldNum" sz="quarter" idx="12"/>
          </p:nvPr>
        </p:nvSpPr>
        <p:spPr/>
        <p:txBody>
          <a:bodyPr/>
          <a:lstStyle>
            <a:extLst/>
          </a:lstStyle>
          <a:p>
            <a:pPr>
              <a:defRPr/>
            </a:pPr>
            <a:fld id="{BB6A925F-4E88-46B4-8F2A-3F81A58D7FBD}" type="slidenum">
              <a:rPr lang="en-US"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fld id="{184249E1-5A45-4F47-A702-DA2E12ABE499}" type="datetimeFigureOut">
              <a:rPr lang="en-US" smtClean="0"/>
              <a:pPr>
                <a:defRPr/>
              </a:pPr>
              <a:t>10/26/2011</a:t>
            </a:fld>
            <a:endParaRPr lang="en-US" dirty="0"/>
          </a:p>
        </p:txBody>
      </p:sp>
      <p:sp>
        <p:nvSpPr>
          <p:cNvPr id="6" name="Footer Placeholder 5"/>
          <p:cNvSpPr>
            <a:spLocks noGrp="1"/>
          </p:cNvSpPr>
          <p:nvPr>
            <p:ph type="ftr" sz="quarter" idx="11"/>
          </p:nvPr>
        </p:nvSpPr>
        <p:spPr/>
        <p:txBody>
          <a:bodyPr/>
          <a:lstStyle>
            <a:extLst/>
          </a:lstStyle>
          <a:p>
            <a:pPr>
              <a:defRPr/>
            </a:pPr>
            <a:endParaRPr lang="en-US" dirty="0"/>
          </a:p>
        </p:txBody>
      </p:sp>
      <p:sp>
        <p:nvSpPr>
          <p:cNvPr id="7" name="Slide Number Placeholder 6"/>
          <p:cNvSpPr>
            <a:spLocks noGrp="1"/>
          </p:cNvSpPr>
          <p:nvPr>
            <p:ph type="sldNum" sz="quarter" idx="12"/>
          </p:nvPr>
        </p:nvSpPr>
        <p:spPr/>
        <p:txBody>
          <a:bodyPr/>
          <a:lstStyle>
            <a:extLst/>
          </a:lstStyle>
          <a:p>
            <a:pPr>
              <a:defRPr/>
            </a:pPr>
            <a:fld id="{552B95B0-ED50-4651-BF39-2F397D8F6E93}"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pPr>
              <a:defRPr/>
            </a:pPr>
            <a:fld id="{10602DC9-B24D-406B-87BB-4D37FA4FA8AD}" type="datetimeFigureOut">
              <a:rPr lang="en-US" smtClean="0"/>
              <a:pPr>
                <a:defRPr/>
              </a:pPr>
              <a:t>10/26/2011</a:t>
            </a:fld>
            <a:endParaRPr lang="en-US" dirty="0"/>
          </a:p>
        </p:txBody>
      </p:sp>
      <p:sp>
        <p:nvSpPr>
          <p:cNvPr id="6" name="Footer Placeholder 5"/>
          <p:cNvSpPr>
            <a:spLocks noGrp="1"/>
          </p:cNvSpPr>
          <p:nvPr>
            <p:ph type="ftr" sz="quarter" idx="11"/>
          </p:nvPr>
        </p:nvSpPr>
        <p:spPr/>
        <p:txBody>
          <a:bodyPr/>
          <a:lstStyle>
            <a:extLst/>
          </a:lstStyle>
          <a:p>
            <a:pPr>
              <a:defRPr/>
            </a:pPr>
            <a:endParaRPr lang="en-US" dirty="0"/>
          </a:p>
        </p:txBody>
      </p:sp>
      <p:sp>
        <p:nvSpPr>
          <p:cNvPr id="7" name="Slide Number Placeholder 6"/>
          <p:cNvSpPr>
            <a:spLocks noGrp="1"/>
          </p:cNvSpPr>
          <p:nvPr>
            <p:ph type="sldNum" sz="quarter" idx="12"/>
          </p:nvPr>
        </p:nvSpPr>
        <p:spPr/>
        <p:txBody>
          <a:bodyPr/>
          <a:lstStyle>
            <a:extLst/>
          </a:lstStyle>
          <a:p>
            <a:pPr>
              <a:defRPr/>
            </a:pPr>
            <a:fld id="{955502F4-35A5-4DD0-ABB6-BCE022258F6E}" type="slidenum">
              <a:rPr lang="en-US" smtClean="0"/>
              <a:pPr>
                <a:defRPr/>
              </a:pPr>
              <a:t>‹#›</a:t>
            </a:fld>
            <a:endParaRPr lang="en-US" dirty="0"/>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fld id="{215892F7-2537-4830-9400-7D574B830F58}" type="datetimeFigureOut">
              <a:rPr lang="en-US" smtClean="0"/>
              <a:pPr>
                <a:defRPr/>
              </a:pPr>
              <a:t>10/26/2011</a:t>
            </a:fld>
            <a:endParaRPr lang="en-US" dirty="0"/>
          </a:p>
        </p:txBody>
      </p:sp>
      <p:sp>
        <p:nvSpPr>
          <p:cNvPr id="5" name="Footer Placeholder 4"/>
          <p:cNvSpPr>
            <a:spLocks noGrp="1"/>
          </p:cNvSpPr>
          <p:nvPr>
            <p:ph type="ftr" sz="quarter" idx="11"/>
          </p:nvPr>
        </p:nvSpPr>
        <p:spPr/>
        <p:txBody>
          <a:bodyPr/>
          <a:lstStyle>
            <a:extLst/>
          </a:lstStyle>
          <a:p>
            <a:pPr>
              <a:defRPr/>
            </a:pPr>
            <a:endParaRPr lang="en-US" dirty="0"/>
          </a:p>
        </p:txBody>
      </p:sp>
      <p:sp>
        <p:nvSpPr>
          <p:cNvPr id="6" name="Slide Number Placeholder 5"/>
          <p:cNvSpPr>
            <a:spLocks noGrp="1"/>
          </p:cNvSpPr>
          <p:nvPr>
            <p:ph type="sldNum" sz="quarter" idx="12"/>
          </p:nvPr>
        </p:nvSpPr>
        <p:spPr/>
        <p:txBody>
          <a:bodyPr/>
          <a:lstStyle>
            <a:extLst/>
          </a:lstStyle>
          <a:p>
            <a:pPr>
              <a:defRPr/>
            </a:pPr>
            <a:fld id="{97969AA6-5F41-441C-8535-2D5078228DBE}"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pPr>
              <a:defRPr/>
            </a:pPr>
            <a:fld id="{5C82E4B0-08E9-4D74-80A5-9DF62D0AA889}" type="datetimeFigureOut">
              <a:rPr lang="en-US" smtClean="0"/>
              <a:pPr>
                <a:defRPr/>
              </a:pPr>
              <a:t>10/26/2011</a:t>
            </a:fld>
            <a:endParaRPr lang="en-US" dirty="0"/>
          </a:p>
        </p:txBody>
      </p:sp>
      <p:sp>
        <p:nvSpPr>
          <p:cNvPr id="5" name="Footer Placeholder 4"/>
          <p:cNvSpPr>
            <a:spLocks noGrp="1"/>
          </p:cNvSpPr>
          <p:nvPr>
            <p:ph type="ftr" sz="quarter" idx="11"/>
          </p:nvPr>
        </p:nvSpPr>
        <p:spPr>
          <a:xfrm>
            <a:off x="457200" y="6556248"/>
            <a:ext cx="3657600" cy="228600"/>
          </a:xfrm>
        </p:spPr>
        <p:txBody>
          <a:bodyPr/>
          <a:lstStyle>
            <a:extLst/>
          </a:lstStyle>
          <a:p>
            <a:pPr>
              <a:defRPr/>
            </a:pPr>
            <a:endParaRPr lang="en-US" dirty="0"/>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pPr>
              <a:defRPr/>
            </a:pPr>
            <a:fld id="{30EDB358-1F91-45BE-BFDD-D0C45723B1B0}" type="slidenum">
              <a:rPr lang="en-US" smtClean="0"/>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41763"/>
            <a:ext cx="8229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3638"/>
            <a:ext cx="21336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3638"/>
            <a:ext cx="2133600" cy="457200"/>
          </a:xfrm>
        </p:spPr>
        <p:txBody>
          <a:bodyPr/>
          <a:lstStyle>
            <a:lvl1pPr>
              <a:defRPr/>
            </a:lvl1pPr>
          </a:lstStyle>
          <a:p>
            <a:fld id="{6E2F2297-3338-4EED-A585-7CFC0A468C3C}"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4"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pPr>
              <a:defRPr/>
            </a:pPr>
            <a:fld id="{8A4412E4-B065-454D-9B19-D123955248F5}" type="datetimeFigureOut">
              <a:rPr lang="en-US" smtClean="0"/>
              <a:pPr>
                <a:defRPr/>
              </a:pPr>
              <a:t>10/26/2011</a:t>
            </a:fld>
            <a:endParaRPr lang="en-US" dirty="0"/>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a:defRPr/>
            </a:pPr>
            <a:endParaRPr lang="en-US" dirty="0"/>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pPr>
              <a:defRPr/>
            </a:pPr>
            <a:fld id="{93B729FA-2DFF-49F8-9404-3CCB376D2C79}"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instituteforsafefamilies.org/pdf/theamazingbrain/The_Amazing_Brain-2.pdf"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5"/>
          <p:cNvSpPr>
            <a:spLocks noGrp="1" noChangeArrowheads="1"/>
          </p:cNvSpPr>
          <p:nvPr>
            <p:ph type="title"/>
          </p:nvPr>
        </p:nvSpPr>
        <p:spPr>
          <a:xfrm>
            <a:off x="457200" y="277813"/>
            <a:ext cx="8229600" cy="788987"/>
          </a:xfrm>
        </p:spPr>
        <p:txBody>
          <a:bodyPr/>
          <a:lstStyle/>
          <a:p>
            <a:r>
              <a:rPr lang="en-US" sz="3600"/>
              <a:t>		</a:t>
            </a:r>
            <a:r>
              <a:rPr lang="en-US" sz="3200" b="1">
                <a:solidFill>
                  <a:srgbClr val="66CCFF"/>
                </a:solidFill>
              </a:rPr>
              <a:t>Presenter Disclosures</a:t>
            </a:r>
          </a:p>
        </p:txBody>
      </p:sp>
      <p:sp>
        <p:nvSpPr>
          <p:cNvPr id="6151" name="Rectangle 7"/>
          <p:cNvSpPr>
            <a:spLocks noGrp="1" noChangeArrowheads="1"/>
          </p:cNvSpPr>
          <p:nvPr>
            <p:ph type="body" sz="half" idx="2"/>
          </p:nvPr>
        </p:nvSpPr>
        <p:spPr>
          <a:xfrm>
            <a:off x="152400" y="2057400"/>
            <a:ext cx="8686800" cy="1143000"/>
          </a:xfrm>
        </p:spPr>
        <p:txBody>
          <a:bodyPr>
            <a:normAutofit lnSpcReduction="10000"/>
          </a:bodyPr>
          <a:lstStyle/>
          <a:p>
            <a:pPr>
              <a:spcBef>
                <a:spcPct val="0"/>
              </a:spcBef>
              <a:buFont typeface="Wingdings" pitchFamily="2" charset="2"/>
              <a:buNone/>
            </a:pPr>
            <a:r>
              <a:rPr lang="en-US" sz="2400" b="1">
                <a:solidFill>
                  <a:srgbClr val="66CCFF"/>
                </a:solidFill>
                <a:latin typeface="Arial" charset="0"/>
              </a:rPr>
              <a:t>(1)	The following personal financial relationships with commercial interests relevant to this presentation existed during the past 12 months:</a:t>
            </a:r>
            <a:endParaRPr lang="en-US" sz="2400">
              <a:solidFill>
                <a:srgbClr val="66CCFF"/>
              </a:solidFill>
            </a:endParaRPr>
          </a:p>
        </p:txBody>
      </p:sp>
      <p:sp>
        <p:nvSpPr>
          <p:cNvPr id="6154" name="Text Box 10"/>
          <p:cNvSpPr txBox="1">
            <a:spLocks noChangeArrowheads="1"/>
          </p:cNvSpPr>
          <p:nvPr/>
        </p:nvSpPr>
        <p:spPr bwMode="auto">
          <a:xfrm>
            <a:off x="685800" y="1712913"/>
            <a:ext cx="7848600" cy="366712"/>
          </a:xfrm>
          <a:prstGeom prst="rect">
            <a:avLst/>
          </a:prstGeom>
          <a:noFill/>
          <a:ln w="9525">
            <a:noFill/>
            <a:miter lim="800000"/>
            <a:headEnd/>
            <a:tailEnd/>
          </a:ln>
          <a:effectLst/>
        </p:spPr>
        <p:txBody>
          <a:bodyPr>
            <a:spAutoFit/>
          </a:bodyPr>
          <a:lstStyle/>
          <a:p>
            <a:endParaRPr lang="en-US"/>
          </a:p>
        </p:txBody>
      </p:sp>
      <p:sp>
        <p:nvSpPr>
          <p:cNvPr id="6155" name="Text Box 11"/>
          <p:cNvSpPr txBox="1">
            <a:spLocks noChangeArrowheads="1"/>
          </p:cNvSpPr>
          <p:nvPr/>
        </p:nvSpPr>
        <p:spPr bwMode="auto">
          <a:xfrm>
            <a:off x="685800" y="1789113"/>
            <a:ext cx="7924800" cy="366712"/>
          </a:xfrm>
          <a:prstGeom prst="rect">
            <a:avLst/>
          </a:prstGeom>
          <a:noFill/>
          <a:ln w="9525">
            <a:noFill/>
            <a:miter lim="800000"/>
            <a:headEnd/>
            <a:tailEnd/>
          </a:ln>
          <a:effectLst/>
        </p:spPr>
        <p:txBody>
          <a:bodyPr>
            <a:spAutoFit/>
          </a:bodyPr>
          <a:lstStyle/>
          <a:p>
            <a:endParaRPr lang="en-US"/>
          </a:p>
        </p:txBody>
      </p:sp>
      <p:sp>
        <p:nvSpPr>
          <p:cNvPr id="6156" name="Text Box 12"/>
          <p:cNvSpPr txBox="1">
            <a:spLocks noChangeArrowheads="1"/>
          </p:cNvSpPr>
          <p:nvPr/>
        </p:nvSpPr>
        <p:spPr bwMode="auto">
          <a:xfrm>
            <a:off x="304800" y="1295400"/>
            <a:ext cx="7924800" cy="457200"/>
          </a:xfrm>
          <a:prstGeom prst="rect">
            <a:avLst/>
          </a:prstGeom>
          <a:noFill/>
          <a:ln w="9525">
            <a:noFill/>
            <a:miter lim="800000"/>
            <a:headEnd/>
            <a:tailEnd/>
          </a:ln>
          <a:effectLst/>
        </p:spPr>
        <p:txBody>
          <a:bodyPr>
            <a:spAutoFit/>
          </a:bodyPr>
          <a:lstStyle/>
          <a:p>
            <a:pPr algn="ctr"/>
            <a:r>
              <a:rPr lang="en-US" sz="2400" b="1" dirty="0" smtClean="0">
                <a:solidFill>
                  <a:schemeClr val="folHlink"/>
                </a:solidFill>
              </a:rPr>
              <a:t>Sally Kuykendall</a:t>
            </a:r>
            <a:endParaRPr lang="en-US" sz="2400" dirty="0">
              <a:solidFill>
                <a:schemeClr val="folHlink"/>
              </a:solidFill>
            </a:endParaRPr>
          </a:p>
        </p:txBody>
      </p:sp>
      <p:sp>
        <p:nvSpPr>
          <p:cNvPr id="6157" name="Text Box 13"/>
          <p:cNvSpPr txBox="1">
            <a:spLocks noChangeArrowheads="1"/>
          </p:cNvSpPr>
          <p:nvPr/>
        </p:nvSpPr>
        <p:spPr bwMode="auto">
          <a:xfrm>
            <a:off x="228600" y="3276600"/>
            <a:ext cx="8686800" cy="861774"/>
          </a:xfrm>
          <a:prstGeom prst="rect">
            <a:avLst/>
          </a:prstGeom>
          <a:noFill/>
          <a:ln w="9525">
            <a:noFill/>
            <a:miter lim="800000"/>
            <a:headEnd/>
            <a:tailEnd/>
          </a:ln>
          <a:effectLst/>
        </p:spPr>
        <p:txBody>
          <a:bodyPr>
            <a:spAutoFit/>
          </a:bodyPr>
          <a:lstStyle/>
          <a:p>
            <a:pPr algn="ctr"/>
            <a:r>
              <a:rPr lang="en-US" sz="3200" dirty="0" smtClean="0">
                <a:solidFill>
                  <a:schemeClr val="folHlink"/>
                </a:solidFill>
              </a:rPr>
              <a:t>“</a:t>
            </a:r>
            <a:r>
              <a:rPr lang="en-US" sz="3200" dirty="0">
                <a:solidFill>
                  <a:schemeClr val="folHlink"/>
                </a:solidFill>
              </a:rPr>
              <a:t>No relationships to disclose</a:t>
            </a:r>
            <a:r>
              <a:rPr lang="en-US" sz="3200" dirty="0" smtClean="0">
                <a:solidFill>
                  <a:schemeClr val="folHlink"/>
                </a:solidFill>
              </a:rPr>
              <a:t>”</a:t>
            </a:r>
            <a:endParaRPr lang="en-US" sz="3200" dirty="0">
              <a:solidFill>
                <a:schemeClr val="folHlink"/>
              </a:solidFill>
            </a:endParaRPr>
          </a:p>
          <a:p>
            <a:pPr algn="l"/>
            <a:endParaRPr lang="en-US" dirty="0">
              <a:solidFill>
                <a:schemeClr val="folHlink"/>
              </a:solidFill>
            </a:endParaRPr>
          </a:p>
        </p:txBody>
      </p:sp>
      <p:sp>
        <p:nvSpPr>
          <p:cNvPr id="6158" name="Text Box 14"/>
          <p:cNvSpPr txBox="1">
            <a:spLocks noChangeArrowheads="1"/>
          </p:cNvSpPr>
          <p:nvPr/>
        </p:nvSpPr>
        <p:spPr bwMode="auto">
          <a:xfrm flipV="1">
            <a:off x="304800" y="3987244"/>
            <a:ext cx="8305800" cy="369332"/>
          </a:xfrm>
          <a:prstGeom prst="rect">
            <a:avLst/>
          </a:prstGeom>
          <a:noFill/>
          <a:ln w="9525">
            <a:noFill/>
            <a:miter lim="800000"/>
            <a:headEnd/>
            <a:tailEnd/>
          </a:ln>
          <a:effectLst/>
        </p:spPr>
        <p:txBody>
          <a:bodyPr wrap="square">
            <a:spAutoFit/>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3581400"/>
          </a:xfrm>
        </p:spPr>
        <p:txBody>
          <a:bodyPr rtlCol="0">
            <a:normAutofit fontScale="90000"/>
          </a:bodyPr>
          <a:lstStyle/>
          <a:p>
            <a:pPr fontAlgn="auto">
              <a:spcAft>
                <a:spcPts val="0"/>
              </a:spcAft>
              <a:defRPr/>
            </a:pPr>
            <a:r>
              <a:rPr lang="en-US" dirty="0" smtClean="0"/>
              <a:t>Evaluation </a:t>
            </a:r>
            <a:r>
              <a:rPr lang="en-US" dirty="0" smtClean="0"/>
              <a:t>of The Caregivers Helping to Affect and Nurture Children Early </a:t>
            </a:r>
            <a:br>
              <a:rPr lang="en-US" dirty="0" smtClean="0"/>
            </a:br>
            <a:r>
              <a:rPr lang="en-US" dirty="0" smtClean="0"/>
              <a:t>(CHANCE) Program: </a:t>
            </a:r>
            <a:br>
              <a:rPr lang="en-US" dirty="0" smtClean="0"/>
            </a:br>
            <a:r>
              <a:rPr lang="en-US" sz="2700" dirty="0" smtClean="0"/>
              <a:t>A family violence prevention program for early care education providers</a:t>
            </a:r>
          </a:p>
        </p:txBody>
      </p:sp>
      <p:sp>
        <p:nvSpPr>
          <p:cNvPr id="3" name="Subtitle 2"/>
          <p:cNvSpPr>
            <a:spLocks noGrp="1"/>
          </p:cNvSpPr>
          <p:nvPr>
            <p:ph type="subTitle" idx="1"/>
          </p:nvPr>
        </p:nvSpPr>
        <p:spPr>
          <a:xfrm>
            <a:off x="914400" y="4343400"/>
            <a:ext cx="4724400" cy="2209800"/>
          </a:xfrm>
        </p:spPr>
        <p:txBody>
          <a:bodyPr rtlCol="0">
            <a:normAutofit fontScale="47500" lnSpcReduction="20000"/>
          </a:bodyPr>
          <a:lstStyle/>
          <a:p>
            <a:pPr fontAlgn="auto">
              <a:spcAft>
                <a:spcPts val="0"/>
              </a:spcAft>
              <a:buFont typeface="Arial" pitchFamily="34" charset="0"/>
              <a:buNone/>
              <a:defRPr/>
            </a:pPr>
            <a:r>
              <a:rPr lang="en-US" dirty="0" smtClean="0">
                <a:solidFill>
                  <a:schemeClr val="tx1"/>
                </a:solidFill>
              </a:rPr>
              <a:t>Ann Adalist-Estrin</a:t>
            </a:r>
          </a:p>
          <a:p>
            <a:pPr fontAlgn="auto">
              <a:spcAft>
                <a:spcPts val="0"/>
              </a:spcAft>
              <a:buFont typeface="Arial" pitchFamily="34" charset="0"/>
              <a:buNone/>
              <a:defRPr/>
            </a:pPr>
            <a:r>
              <a:rPr lang="en-US" dirty="0" smtClean="0">
                <a:solidFill>
                  <a:schemeClr val="tx1"/>
                </a:solidFill>
              </a:rPr>
              <a:t>National Resource Center for the Children and Families of the Incarcerated </a:t>
            </a:r>
          </a:p>
          <a:p>
            <a:pPr fontAlgn="auto">
              <a:spcAft>
                <a:spcPts val="0"/>
              </a:spcAft>
              <a:buFont typeface="Arial" pitchFamily="34" charset="0"/>
              <a:buNone/>
              <a:defRPr/>
            </a:pPr>
            <a:r>
              <a:rPr lang="en-US" dirty="0" smtClean="0">
                <a:solidFill>
                  <a:schemeClr val="tx1"/>
                </a:solidFill>
              </a:rPr>
              <a:t>Martha Davis</a:t>
            </a:r>
          </a:p>
          <a:p>
            <a:pPr fontAlgn="auto">
              <a:spcAft>
                <a:spcPts val="0"/>
              </a:spcAft>
              <a:buFont typeface="Arial" pitchFamily="34" charset="0"/>
              <a:buNone/>
              <a:defRPr/>
            </a:pPr>
            <a:r>
              <a:rPr lang="en-US" dirty="0" smtClean="0">
                <a:solidFill>
                  <a:schemeClr val="tx1"/>
                </a:solidFill>
              </a:rPr>
              <a:t>Sandy Dempsey</a:t>
            </a:r>
          </a:p>
          <a:p>
            <a:pPr fontAlgn="auto">
              <a:spcAft>
                <a:spcPts val="0"/>
              </a:spcAft>
              <a:buFont typeface="Arial" pitchFamily="34" charset="0"/>
              <a:buNone/>
              <a:defRPr/>
            </a:pPr>
            <a:r>
              <a:rPr lang="en-US" dirty="0" smtClean="0">
                <a:solidFill>
                  <a:schemeClr val="tx1"/>
                </a:solidFill>
              </a:rPr>
              <a:t>Institute for Safe Families</a:t>
            </a:r>
          </a:p>
          <a:p>
            <a:pPr fontAlgn="auto">
              <a:spcAft>
                <a:spcPts val="0"/>
              </a:spcAft>
              <a:buFont typeface="Arial" pitchFamily="34" charset="0"/>
              <a:buNone/>
              <a:defRPr/>
            </a:pPr>
            <a:r>
              <a:rPr lang="en-US" dirty="0" smtClean="0">
                <a:solidFill>
                  <a:schemeClr val="tx1"/>
                </a:solidFill>
              </a:rPr>
              <a:t>Sally Kuykendall</a:t>
            </a:r>
          </a:p>
          <a:p>
            <a:pPr fontAlgn="auto">
              <a:spcAft>
                <a:spcPts val="0"/>
              </a:spcAft>
              <a:buFont typeface="Arial" pitchFamily="34" charset="0"/>
              <a:buNone/>
              <a:defRPr/>
            </a:pPr>
            <a:r>
              <a:rPr lang="en-US" dirty="0" smtClean="0">
                <a:solidFill>
                  <a:schemeClr val="tx1"/>
                </a:solidFill>
              </a:rPr>
              <a:t>Saint Joseph’s University</a:t>
            </a:r>
          </a:p>
          <a:p>
            <a:pPr fontAlgn="auto">
              <a:spcAft>
                <a:spcPts val="0"/>
              </a:spcAft>
              <a:buFont typeface="Arial" pitchFamily="34" charset="0"/>
              <a:buNone/>
              <a:defRPr/>
            </a:pPr>
            <a:endParaRPr lang="en-US" dirty="0" smtClean="0">
              <a:solidFill>
                <a:schemeClr val="tx1"/>
              </a:solidFill>
            </a:endParaRPr>
          </a:p>
          <a:p>
            <a:pPr fontAlgn="auto">
              <a:spcAft>
                <a:spcPts val="0"/>
              </a:spcAft>
              <a:buFont typeface="Arial" pitchFamily="34" charset="0"/>
              <a:buNone/>
              <a:defRPr/>
            </a:pPr>
            <a:r>
              <a:rPr lang="en-US" dirty="0" smtClean="0">
                <a:solidFill>
                  <a:schemeClr val="tx1"/>
                </a:solidFill>
              </a:rPr>
              <a:t>Project Funded By:</a:t>
            </a:r>
          </a:p>
          <a:p>
            <a:pPr fontAlgn="auto">
              <a:spcAft>
                <a:spcPts val="0"/>
              </a:spcAft>
              <a:buFont typeface="Arial" pitchFamily="34" charset="0"/>
              <a:buNone/>
              <a:defRPr/>
            </a:pPr>
            <a:r>
              <a:rPr lang="en-US" b="1" dirty="0" smtClean="0">
                <a:solidFill>
                  <a:schemeClr val="tx1"/>
                </a:solidFill>
              </a:rPr>
              <a:t>CHILDREN'S TRUST FUND</a:t>
            </a:r>
            <a:endParaRPr lang="en-US" dirty="0" smtClean="0">
              <a:solidFill>
                <a:schemeClr val="tx1"/>
              </a:solidFill>
            </a:endParaRPr>
          </a:p>
          <a:p>
            <a:pPr fontAlgn="auto">
              <a:spcAft>
                <a:spcPts val="0"/>
              </a:spcAft>
              <a:buFont typeface="Arial" pitchFamily="34" charset="0"/>
              <a:buNone/>
              <a:defRPr/>
            </a:pPr>
            <a:endParaRPr lang="en-US" dirty="0" smtClean="0"/>
          </a:p>
        </p:txBody>
      </p:sp>
      <p:pic>
        <p:nvPicPr>
          <p:cNvPr id="2052" name="Picture 2" descr="*Ltrhead-logo "/>
          <p:cNvPicPr>
            <a:picLocks noChangeAspect="1" noChangeArrowheads="1"/>
          </p:cNvPicPr>
          <p:nvPr/>
        </p:nvPicPr>
        <p:blipFill>
          <a:blip r:embed="rId2" cstate="print"/>
          <a:srcRect/>
          <a:stretch>
            <a:fillRect/>
          </a:stretch>
        </p:blipFill>
        <p:spPr bwMode="auto">
          <a:xfrm>
            <a:off x="6248400" y="4343400"/>
            <a:ext cx="2019300" cy="2027238"/>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1" descr="200246708-001.png                                              00011BD6Maxtor                         BDE72151:"/>
          <p:cNvPicPr>
            <a:picLocks noChangeAspect="1" noChangeArrowheads="1"/>
          </p:cNvPicPr>
          <p:nvPr/>
        </p:nvPicPr>
        <p:blipFill>
          <a:blip r:embed="rId2" cstate="print"/>
          <a:srcRect/>
          <a:stretch>
            <a:fillRect/>
          </a:stretch>
        </p:blipFill>
        <p:spPr bwMode="auto">
          <a:xfrm>
            <a:off x="3810000" y="336550"/>
            <a:ext cx="4302125" cy="6521450"/>
          </a:xfrm>
          <a:prstGeom prst="rect">
            <a:avLst/>
          </a:prstGeom>
          <a:noFill/>
          <a:ln w="9525">
            <a:noFill/>
            <a:miter lim="800000"/>
            <a:headEnd/>
            <a:tailEnd/>
          </a:ln>
        </p:spPr>
      </p:pic>
      <p:sp>
        <p:nvSpPr>
          <p:cNvPr id="3074" name="Title 1"/>
          <p:cNvSpPr>
            <a:spLocks noGrp="1"/>
          </p:cNvSpPr>
          <p:nvPr>
            <p:ph type="title"/>
          </p:nvPr>
        </p:nvSpPr>
        <p:spPr>
          <a:xfrm>
            <a:off x="457200" y="320040"/>
            <a:ext cx="7239000" cy="899160"/>
          </a:xfrm>
        </p:spPr>
        <p:txBody>
          <a:bodyPr/>
          <a:lstStyle/>
          <a:p>
            <a:r>
              <a:rPr lang="en-US" dirty="0" smtClean="0"/>
              <a:t>Child Maltreatment</a:t>
            </a:r>
          </a:p>
        </p:txBody>
      </p:sp>
      <p:sp>
        <p:nvSpPr>
          <p:cNvPr id="3" name="Content Placeholder 2"/>
          <p:cNvSpPr>
            <a:spLocks noGrp="1"/>
          </p:cNvSpPr>
          <p:nvPr>
            <p:ph idx="1"/>
          </p:nvPr>
        </p:nvSpPr>
        <p:spPr>
          <a:xfrm>
            <a:off x="457200" y="1447800"/>
            <a:ext cx="8229600" cy="4678363"/>
          </a:xfrm>
        </p:spPr>
        <p:txBody>
          <a:bodyPr rtlCol="0">
            <a:normAutofit fontScale="92500" lnSpcReduction="10000"/>
          </a:bodyPr>
          <a:lstStyle/>
          <a:p>
            <a:pPr fontAlgn="auto">
              <a:spcAft>
                <a:spcPts val="0"/>
              </a:spcAft>
              <a:buFont typeface="Arial" pitchFamily="34" charset="0"/>
              <a:buChar char="•"/>
              <a:defRPr/>
            </a:pPr>
            <a:r>
              <a:rPr lang="en-US" dirty="0" smtClean="0"/>
              <a:t>Estimates in the US range from:</a:t>
            </a:r>
          </a:p>
          <a:p>
            <a:pPr fontAlgn="auto">
              <a:spcAft>
                <a:spcPts val="0"/>
              </a:spcAft>
              <a:buFont typeface="Arial" pitchFamily="34" charset="0"/>
              <a:buNone/>
              <a:defRPr/>
            </a:pPr>
            <a:r>
              <a:rPr lang="en-US" dirty="0" smtClean="0"/>
              <a:t>	1 : 100 children </a:t>
            </a:r>
            <a:r>
              <a:rPr lang="en-US" sz="2100" dirty="0" smtClean="0"/>
              <a:t>(U.S. Department of Health and Human Services, 2010) </a:t>
            </a:r>
            <a:r>
              <a:rPr lang="en-US" dirty="0" smtClean="0"/>
              <a:t> </a:t>
            </a:r>
          </a:p>
          <a:p>
            <a:pPr fontAlgn="auto">
              <a:spcAft>
                <a:spcPts val="0"/>
              </a:spcAft>
              <a:buFont typeface="Arial" pitchFamily="34" charset="0"/>
              <a:buNone/>
              <a:defRPr/>
            </a:pPr>
            <a:r>
              <a:rPr lang="en-US" dirty="0" smtClean="0"/>
              <a:t>	1 : 5 children </a:t>
            </a:r>
            <a:r>
              <a:rPr lang="en-US" sz="2100" dirty="0" smtClean="0"/>
              <a:t>(Finkelhor, Turner, Ormond &amp; Hamby, 2009)  </a:t>
            </a:r>
          </a:p>
          <a:p>
            <a:pPr fontAlgn="auto">
              <a:spcAft>
                <a:spcPts val="0"/>
              </a:spcAft>
              <a:buFont typeface="Arial" pitchFamily="34" charset="0"/>
              <a:buChar char="•"/>
              <a:defRPr/>
            </a:pPr>
            <a:r>
              <a:rPr lang="en-US" dirty="0" smtClean="0"/>
              <a:t>Highest risk groups </a:t>
            </a:r>
            <a:r>
              <a:rPr lang="en-US" sz="2300" dirty="0" smtClean="0"/>
              <a:t>(US DHHS, 2010)</a:t>
            </a:r>
            <a:r>
              <a:rPr lang="en-US" dirty="0" smtClean="0"/>
              <a:t>: </a:t>
            </a:r>
          </a:p>
          <a:p>
            <a:pPr fontAlgn="auto">
              <a:spcAft>
                <a:spcPts val="0"/>
              </a:spcAft>
              <a:buFont typeface="Arial" pitchFamily="34" charset="0"/>
              <a:buNone/>
              <a:defRPr/>
            </a:pPr>
            <a:r>
              <a:rPr lang="en-US" dirty="0" smtClean="0"/>
              <a:t>	 General population 10.3 per 1,000 </a:t>
            </a:r>
          </a:p>
          <a:p>
            <a:pPr fontAlgn="auto">
              <a:spcAft>
                <a:spcPts val="0"/>
              </a:spcAft>
              <a:buFont typeface="Arial" pitchFamily="34" charset="0"/>
              <a:buNone/>
              <a:defRPr/>
            </a:pPr>
            <a:r>
              <a:rPr lang="en-US" dirty="0" smtClean="0"/>
              <a:t>	 Infants 21.7 per 1,000</a:t>
            </a:r>
          </a:p>
          <a:p>
            <a:pPr fontAlgn="auto">
              <a:spcAft>
                <a:spcPts val="0"/>
              </a:spcAft>
              <a:buFont typeface="Arial" pitchFamily="34" charset="0"/>
              <a:buNone/>
              <a:defRPr/>
            </a:pPr>
            <a:r>
              <a:rPr lang="en-US" dirty="0" smtClean="0"/>
              <a:t>	 Toddlers (11.7-12.9 per 1,000)</a:t>
            </a:r>
          </a:p>
          <a:p>
            <a:pPr fontAlgn="auto">
              <a:spcAft>
                <a:spcPts val="0"/>
              </a:spcAft>
              <a:buFont typeface="Arial" pitchFamily="34" charset="0"/>
              <a:buNone/>
              <a:defRPr/>
            </a:pPr>
            <a:r>
              <a:rPr lang="en-US" dirty="0" smtClean="0"/>
              <a:t>	 African-American (16.6 per 1,000) 	</a:t>
            </a:r>
          </a:p>
          <a:p>
            <a:pPr fontAlgn="auto">
              <a:spcAft>
                <a:spcPts val="0"/>
              </a:spcAft>
              <a:buFont typeface="Arial" pitchFamily="34" charset="0"/>
              <a:buChar char="•"/>
              <a:defRPr/>
            </a:pPr>
            <a:r>
              <a:rPr lang="en-US" dirty="0" smtClean="0"/>
              <a:t> In 2008, approximately 1740 children died from maltreatment.  Infants and toddlers (&lt;4 years) accounted for 80% of these deaths.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57200" y="381000"/>
            <a:ext cx="8229600" cy="2895600"/>
          </a:xfrm>
        </p:spPr>
        <p:txBody>
          <a:bodyPr>
            <a:normAutofit/>
          </a:bodyPr>
          <a:lstStyle/>
          <a:p>
            <a:r>
              <a:rPr lang="en-US" dirty="0" smtClean="0"/>
              <a:t>A major risk factor for maltreatment is living in a household with </a:t>
            </a:r>
            <a:br>
              <a:rPr lang="en-US" dirty="0" smtClean="0"/>
            </a:br>
            <a:r>
              <a:rPr lang="en-US" dirty="0" smtClean="0"/>
              <a:t>Intimate Partner Violence (IPV)</a:t>
            </a:r>
          </a:p>
        </p:txBody>
      </p:sp>
      <p:sp>
        <p:nvSpPr>
          <p:cNvPr id="4099" name="Content Placeholder 2"/>
          <p:cNvSpPr>
            <a:spLocks noGrp="1"/>
          </p:cNvSpPr>
          <p:nvPr>
            <p:ph idx="1"/>
          </p:nvPr>
        </p:nvSpPr>
        <p:spPr>
          <a:xfrm>
            <a:off x="457200" y="3657600"/>
            <a:ext cx="8229600" cy="2362200"/>
          </a:xfrm>
        </p:spPr>
        <p:txBody>
          <a:bodyPr/>
          <a:lstStyle/>
          <a:p>
            <a:r>
              <a:rPr lang="en-US" sz="3300" dirty="0" smtClean="0"/>
              <a:t>30-60% of maltreated children live in families with IPV </a:t>
            </a:r>
            <a:r>
              <a:rPr lang="en-US" sz="1900" dirty="0" smtClean="0"/>
              <a:t>(Edleson, 1999)</a:t>
            </a:r>
          </a:p>
          <a:p>
            <a:r>
              <a:rPr lang="en-US" sz="3300" dirty="0" smtClean="0"/>
              <a:t>3.3 to 17.8 million children in US witness IPV annually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304800"/>
            <a:ext cx="7772400" cy="1143000"/>
          </a:xfrm>
        </p:spPr>
        <p:txBody>
          <a:bodyPr rtlCol="0">
            <a:normAutofit fontScale="90000"/>
          </a:bodyPr>
          <a:lstStyle/>
          <a:p>
            <a:pPr fontAlgn="auto">
              <a:spcAft>
                <a:spcPts val="0"/>
              </a:spcAft>
              <a:defRPr/>
            </a:pPr>
            <a:r>
              <a:rPr lang="en-US" dirty="0" smtClean="0">
                <a:latin typeface="Verdana" pitchFamily="34" charset="0"/>
              </a:rPr>
              <a:t>Adverse Childhood Experiences Study (ACES)</a:t>
            </a:r>
          </a:p>
        </p:txBody>
      </p:sp>
      <p:pic>
        <p:nvPicPr>
          <p:cNvPr id="6147" name="Picture 6" descr="Description of Adverse Childhood Experiences Pyramid: &#10;&#10;This figure depicts a pyramid divided into five layers. Each layer represents the manner in which adverse childhood experiences influence health over the lifespan, from conception (the bottommost layer) to death (the top of the pyramid). The pyramid is not solid, but has space between each layer that represent the scientific gaps in our knowledge of the relationships between the layers. &#10;&#10;The bottom layer of the pyramid is labeled “adverse childhood experiences”. The next layer up the pyramid is labeled “social, emotional, and cognitive impairment”. The third layer is labeled “adoption of health-risk behaviors”. The fourth layer is labeled “disease, disability, and social problems,” and the top-most layer is labeled “early death”. This then represents the conceptual pathways that lead from adverse childhood experiences early in life to health problems and mortality many years later. "/>
          <p:cNvPicPr>
            <a:picLocks noChangeAspect="1" noChangeArrowheads="1"/>
          </p:cNvPicPr>
          <p:nvPr/>
        </p:nvPicPr>
        <p:blipFill>
          <a:blip r:embed="rId3" cstate="print"/>
          <a:stretch>
            <a:fillRect/>
          </a:stretch>
        </p:blipFill>
        <p:spPr bwMode="auto">
          <a:xfrm>
            <a:off x="820172" y="1720179"/>
            <a:ext cx="7561828" cy="4590378"/>
          </a:xfrm>
          <a:prstGeom prst="rect">
            <a:avLst/>
          </a:prstGeom>
          <a:blipFill>
            <a:blip r:embed="rId4" cstate="print"/>
            <a:tile tx="0" ty="0" sx="100000" sy="100000" flip="none" algn="tl"/>
          </a:blip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MCPE04030_0000[1]"/>
          <p:cNvPicPr>
            <a:picLocks noChangeAspect="1" noChangeArrowheads="1"/>
          </p:cNvPicPr>
          <p:nvPr/>
        </p:nvPicPr>
        <p:blipFill>
          <a:blip r:embed="rId2" cstate="print"/>
          <a:srcRect/>
          <a:stretch>
            <a:fillRect/>
          </a:stretch>
        </p:blipFill>
        <p:spPr bwMode="auto">
          <a:xfrm>
            <a:off x="6096000" y="304800"/>
            <a:ext cx="1485899" cy="2743200"/>
          </a:xfrm>
          <a:prstGeom prst="rect">
            <a:avLst/>
          </a:prstGeom>
          <a:noFill/>
          <a:ln w="9525">
            <a:noFill/>
            <a:miter lim="800000"/>
            <a:headEnd/>
            <a:tailEnd/>
          </a:ln>
        </p:spPr>
      </p:pic>
      <p:sp>
        <p:nvSpPr>
          <p:cNvPr id="7170" name="Title 1"/>
          <p:cNvSpPr>
            <a:spLocks noGrp="1"/>
          </p:cNvSpPr>
          <p:nvPr>
            <p:ph type="title"/>
          </p:nvPr>
        </p:nvSpPr>
        <p:spPr>
          <a:xfrm>
            <a:off x="381000" y="609600"/>
            <a:ext cx="5562600" cy="1447800"/>
          </a:xfrm>
        </p:spPr>
        <p:txBody>
          <a:bodyPr>
            <a:normAutofit fontScale="90000"/>
          </a:bodyPr>
          <a:lstStyle/>
          <a:p>
            <a:r>
              <a:rPr lang="en-US" sz="3200" dirty="0" smtClean="0"/>
              <a:t>Issues associated with Childhood Exposure to Domestic Violence (CEDV)</a:t>
            </a:r>
          </a:p>
        </p:txBody>
      </p:sp>
      <p:sp>
        <p:nvSpPr>
          <p:cNvPr id="12291" name="Content Placeholder 2"/>
          <p:cNvSpPr>
            <a:spLocks noGrp="1"/>
          </p:cNvSpPr>
          <p:nvPr>
            <p:ph sz="half" idx="1"/>
          </p:nvPr>
        </p:nvSpPr>
        <p:spPr>
          <a:xfrm>
            <a:off x="685800" y="2209800"/>
            <a:ext cx="3886200" cy="3886200"/>
          </a:xfrm>
        </p:spPr>
        <p:txBody>
          <a:bodyPr rtlCol="0">
            <a:normAutofit/>
          </a:bodyPr>
          <a:lstStyle/>
          <a:p>
            <a:pPr fontAlgn="auto">
              <a:spcAft>
                <a:spcPts val="0"/>
              </a:spcAft>
              <a:buFont typeface="Arial" pitchFamily="34" charset="0"/>
              <a:buChar char="•"/>
              <a:defRPr/>
            </a:pPr>
            <a:r>
              <a:rPr lang="en-US" dirty="0" smtClean="0">
                <a:latin typeface="Verdana" pitchFamily="34" charset="0"/>
              </a:rPr>
              <a:t>Sleep problems </a:t>
            </a:r>
          </a:p>
          <a:p>
            <a:pPr fontAlgn="auto">
              <a:spcAft>
                <a:spcPts val="0"/>
              </a:spcAft>
              <a:buFont typeface="Arial" pitchFamily="34" charset="0"/>
              <a:buChar char="•"/>
              <a:defRPr/>
            </a:pPr>
            <a:r>
              <a:rPr lang="en-US" dirty="0" smtClean="0">
                <a:latin typeface="Verdana" pitchFamily="34" charset="0"/>
              </a:rPr>
              <a:t>Increased startle response</a:t>
            </a:r>
          </a:p>
          <a:p>
            <a:pPr fontAlgn="auto">
              <a:spcAft>
                <a:spcPts val="0"/>
              </a:spcAft>
              <a:buFont typeface="Arial" pitchFamily="34" charset="0"/>
              <a:buChar char="•"/>
              <a:defRPr/>
            </a:pPr>
            <a:r>
              <a:rPr lang="en-US" dirty="0" smtClean="0">
                <a:latin typeface="Verdana" pitchFamily="34" charset="0"/>
              </a:rPr>
              <a:t>Developmental delays</a:t>
            </a:r>
          </a:p>
          <a:p>
            <a:pPr fontAlgn="auto">
              <a:spcAft>
                <a:spcPts val="0"/>
              </a:spcAft>
              <a:buFont typeface="Arial" pitchFamily="34" charset="0"/>
              <a:buChar char="•"/>
              <a:defRPr/>
            </a:pPr>
            <a:r>
              <a:rPr lang="en-US" dirty="0" smtClean="0">
                <a:latin typeface="Verdana" pitchFamily="34" charset="0"/>
              </a:rPr>
              <a:t>Failure to thrive</a:t>
            </a:r>
          </a:p>
          <a:p>
            <a:pPr fontAlgn="auto">
              <a:spcAft>
                <a:spcPts val="0"/>
              </a:spcAft>
              <a:buFont typeface="Arial" pitchFamily="34" charset="0"/>
              <a:buChar char="•"/>
              <a:defRPr/>
            </a:pPr>
            <a:r>
              <a:rPr lang="en-US" dirty="0" smtClean="0">
                <a:latin typeface="Verdana" pitchFamily="34" charset="0"/>
              </a:rPr>
              <a:t>Highly emotional Temper tantrums  </a:t>
            </a:r>
            <a:endParaRPr lang="en-US" dirty="0" smtClean="0"/>
          </a:p>
          <a:p>
            <a:pPr fontAlgn="auto">
              <a:spcAft>
                <a:spcPts val="0"/>
              </a:spcAft>
              <a:buFont typeface="Arial" pitchFamily="34" charset="0"/>
              <a:buChar char="•"/>
              <a:defRPr/>
            </a:pPr>
            <a:endParaRPr lang="en-US" dirty="0" smtClean="0"/>
          </a:p>
        </p:txBody>
      </p:sp>
      <p:sp>
        <p:nvSpPr>
          <p:cNvPr id="5" name="Content Placeholder 2"/>
          <p:cNvSpPr txBox="1">
            <a:spLocks/>
          </p:cNvSpPr>
          <p:nvPr/>
        </p:nvSpPr>
        <p:spPr bwMode="auto">
          <a:xfrm>
            <a:off x="4800600" y="3200400"/>
            <a:ext cx="3581400" cy="2438400"/>
          </a:xfrm>
          <a:prstGeom prst="rect">
            <a:avLst/>
          </a:prstGeom>
          <a:noFill/>
          <a:ln w="9525">
            <a:noFill/>
            <a:miter lim="800000"/>
            <a:headEnd/>
            <a:tailEnd/>
          </a:ln>
          <a:effectLst/>
        </p:spPr>
        <p:txBody>
          <a:bodyPr/>
          <a:lstStyle/>
          <a:p>
            <a:pPr marL="342900" indent="-342900" fontAlgn="auto">
              <a:spcAft>
                <a:spcPts val="0"/>
              </a:spcAft>
              <a:buFont typeface="Arial" pitchFamily="34" charset="0"/>
              <a:buChar char="•"/>
              <a:defRPr/>
            </a:pPr>
            <a:r>
              <a:rPr lang="en-US" sz="2800" dirty="0">
                <a:latin typeface="Verdana" pitchFamily="34" charset="0"/>
              </a:rPr>
              <a:t>Fear /Anxiety</a:t>
            </a:r>
          </a:p>
          <a:p>
            <a:pPr marL="342900" indent="-342900" fontAlgn="auto">
              <a:spcAft>
                <a:spcPts val="0"/>
              </a:spcAft>
              <a:buFont typeface="Arial" pitchFamily="34" charset="0"/>
              <a:buChar char="•"/>
              <a:defRPr/>
            </a:pPr>
            <a:r>
              <a:rPr lang="en-US" sz="2800" dirty="0" smtClean="0">
                <a:latin typeface="Verdana" pitchFamily="34" charset="0"/>
              </a:rPr>
              <a:t>Hyperactive</a:t>
            </a:r>
          </a:p>
          <a:p>
            <a:pPr marL="342900" indent="-342900" fontAlgn="auto">
              <a:spcAft>
                <a:spcPts val="0"/>
              </a:spcAft>
              <a:buFont typeface="Arial" pitchFamily="34" charset="0"/>
              <a:buChar char="•"/>
              <a:defRPr/>
            </a:pPr>
            <a:r>
              <a:rPr lang="en-US" sz="2800" kern="0" dirty="0" smtClean="0">
                <a:latin typeface="Verdana" pitchFamily="34" charset="0"/>
              </a:rPr>
              <a:t>Withdrawn</a:t>
            </a:r>
            <a:endParaRPr lang="en-US" sz="2800" kern="0" dirty="0">
              <a:latin typeface="Verdana" pitchFamily="34" charset="0"/>
            </a:endParaRPr>
          </a:p>
          <a:p>
            <a:pPr marL="342900" indent="-342900" fontAlgn="auto">
              <a:spcBef>
                <a:spcPct val="20000"/>
              </a:spcBef>
              <a:spcAft>
                <a:spcPts val="0"/>
              </a:spcAft>
              <a:buFont typeface="Arial" pitchFamily="34" charset="0"/>
              <a:buChar char="•"/>
              <a:defRPr/>
            </a:pPr>
            <a:r>
              <a:rPr lang="en-US" sz="2800" kern="0" dirty="0" smtClean="0">
                <a:latin typeface="Verdana" pitchFamily="34" charset="0"/>
              </a:rPr>
              <a:t>Poor </a:t>
            </a:r>
            <a:r>
              <a:rPr lang="en-US" sz="2800" kern="0" dirty="0">
                <a:latin typeface="Verdana" pitchFamily="34" charset="0"/>
              </a:rPr>
              <a:t>bonding</a:t>
            </a:r>
          </a:p>
          <a:p>
            <a:pPr marL="342900" indent="-342900" fontAlgn="auto">
              <a:spcBef>
                <a:spcPct val="20000"/>
              </a:spcBef>
              <a:spcAft>
                <a:spcPts val="0"/>
              </a:spcAft>
              <a:buFont typeface="Arial" pitchFamily="34" charset="0"/>
              <a:buChar char="•"/>
              <a:defRPr/>
            </a:pPr>
            <a:r>
              <a:rPr lang="en-US" sz="2800" kern="0" dirty="0">
                <a:latin typeface="Verdana" pitchFamily="34" charset="0"/>
              </a:rPr>
              <a:t>Parentification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685800" y="381000"/>
            <a:ext cx="7391400" cy="1066800"/>
          </a:xfrm>
        </p:spPr>
        <p:txBody>
          <a:bodyPr>
            <a:normAutofit fontScale="90000"/>
          </a:bodyPr>
          <a:lstStyle/>
          <a:p>
            <a:r>
              <a:rPr lang="en-US" dirty="0" smtClean="0"/>
              <a:t>In the still-developing brain</a:t>
            </a:r>
          </a:p>
        </p:txBody>
      </p:sp>
      <p:sp>
        <p:nvSpPr>
          <p:cNvPr id="10243" name="Content Placeholder 2"/>
          <p:cNvSpPr>
            <a:spLocks noGrp="1"/>
          </p:cNvSpPr>
          <p:nvPr>
            <p:ph idx="1"/>
          </p:nvPr>
        </p:nvSpPr>
        <p:spPr>
          <a:xfrm>
            <a:off x="762000" y="1600200"/>
            <a:ext cx="7010400" cy="2895600"/>
          </a:xfrm>
        </p:spPr>
        <p:txBody>
          <a:bodyPr>
            <a:normAutofit fontScale="92500"/>
          </a:bodyPr>
          <a:lstStyle/>
          <a:p>
            <a:r>
              <a:rPr lang="en-US" sz="2400" dirty="0" smtClean="0"/>
              <a:t>Neurological demands for hyper vigilance (fight)</a:t>
            </a:r>
          </a:p>
          <a:p>
            <a:r>
              <a:rPr lang="en-US" sz="2400" dirty="0" smtClean="0"/>
              <a:t>Dissociation (freeze/flight)</a:t>
            </a:r>
          </a:p>
          <a:p>
            <a:r>
              <a:rPr lang="en-US" sz="2400" dirty="0" smtClean="0"/>
              <a:t>High cortisol, ACTH, and epinephrine levels cause nerve cells to grow or be cropped to meet demand</a:t>
            </a:r>
          </a:p>
          <a:p>
            <a:r>
              <a:rPr lang="en-US" sz="2400" dirty="0" smtClean="0"/>
              <a:t>Fight/ flight/ freeze behaviors become hard-wired in the brain</a:t>
            </a:r>
          </a:p>
        </p:txBody>
      </p:sp>
      <p:pic>
        <p:nvPicPr>
          <p:cNvPr id="10244" name="Picture 5" descr="http://www.wiman.us/diane/images/cartoon-family-tree.jpg"/>
          <p:cNvPicPr>
            <a:picLocks noChangeAspect="1" noChangeArrowheads="1"/>
          </p:cNvPicPr>
          <p:nvPr/>
        </p:nvPicPr>
        <p:blipFill>
          <a:blip r:embed="rId2" cstate="print"/>
          <a:srcRect/>
          <a:stretch>
            <a:fillRect/>
          </a:stretch>
        </p:blipFill>
        <p:spPr bwMode="auto">
          <a:xfrm>
            <a:off x="3657600" y="4267200"/>
            <a:ext cx="3962400" cy="2303463"/>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rmAutofit fontScale="90000"/>
          </a:bodyPr>
          <a:lstStyle/>
          <a:p>
            <a:r>
              <a:rPr lang="en-US" dirty="0" smtClean="0">
                <a:latin typeface="Verdana" pitchFamily="34" charset="0"/>
              </a:rPr>
              <a:t>Long-term effects of CEDV</a:t>
            </a:r>
          </a:p>
        </p:txBody>
      </p:sp>
      <p:sp>
        <p:nvSpPr>
          <p:cNvPr id="8195" name="Content Placeholder 2"/>
          <p:cNvSpPr>
            <a:spLocks noGrp="1"/>
          </p:cNvSpPr>
          <p:nvPr>
            <p:ph sz="half" idx="1"/>
          </p:nvPr>
        </p:nvSpPr>
        <p:spPr>
          <a:xfrm>
            <a:off x="457200" y="1600201"/>
            <a:ext cx="8153400" cy="3352799"/>
          </a:xfrm>
        </p:spPr>
        <p:txBody>
          <a:bodyPr/>
          <a:lstStyle/>
          <a:p>
            <a:r>
              <a:rPr lang="en-US" sz="2000" dirty="0" smtClean="0">
                <a:latin typeface="Verdana" pitchFamily="34" charset="0"/>
              </a:rPr>
              <a:t>Depression        Suicide</a:t>
            </a:r>
          </a:p>
          <a:p>
            <a:r>
              <a:rPr lang="en-US" sz="2000" dirty="0" smtClean="0">
                <a:latin typeface="Verdana" pitchFamily="34" charset="0"/>
              </a:rPr>
              <a:t>Substance abuse          Liver disease</a:t>
            </a:r>
          </a:p>
          <a:p>
            <a:r>
              <a:rPr lang="en-US" sz="2000" dirty="0" smtClean="0">
                <a:latin typeface="Verdana" pitchFamily="34" charset="0"/>
              </a:rPr>
              <a:t>Smoking         Chronic Obstructive Pulmonary Disease</a:t>
            </a:r>
          </a:p>
          <a:p>
            <a:r>
              <a:rPr lang="en-US" sz="2000" dirty="0" smtClean="0">
                <a:latin typeface="Verdana" pitchFamily="34" charset="0"/>
              </a:rPr>
              <a:t>Heart disease (IHD) </a:t>
            </a:r>
          </a:p>
          <a:p>
            <a:r>
              <a:rPr lang="en-US" sz="2000" dirty="0" smtClean="0">
                <a:latin typeface="Verdana" pitchFamily="34" charset="0"/>
              </a:rPr>
              <a:t>Multiple sexual partners </a:t>
            </a:r>
          </a:p>
          <a:p>
            <a:r>
              <a:rPr lang="en-US" sz="2000" dirty="0" smtClean="0">
                <a:latin typeface="Verdana" pitchFamily="34" charset="0"/>
              </a:rPr>
              <a:t>Sexually transmitted diseases (STDs) </a:t>
            </a:r>
          </a:p>
          <a:p>
            <a:r>
              <a:rPr lang="en-US" sz="2000" dirty="0" smtClean="0">
                <a:latin typeface="Verdana" pitchFamily="34" charset="0"/>
              </a:rPr>
              <a:t>Unintended pregnancies</a:t>
            </a:r>
          </a:p>
          <a:p>
            <a:r>
              <a:rPr lang="en-US" sz="2000" dirty="0" smtClean="0">
                <a:latin typeface="Verdana" pitchFamily="34" charset="0"/>
              </a:rPr>
              <a:t> Intimate partner violence</a:t>
            </a:r>
          </a:p>
        </p:txBody>
      </p:sp>
      <p:cxnSp>
        <p:nvCxnSpPr>
          <p:cNvPr id="8" name="Straight Arrow Connector 7"/>
          <p:cNvCxnSpPr/>
          <p:nvPr/>
        </p:nvCxnSpPr>
        <p:spPr>
          <a:xfrm>
            <a:off x="2438400" y="18288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276600" y="22098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2133600" y="25908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5" name="Picture 14" descr="101805-Children Learn Girl2.jpg                                00011BD6Maxtor                         BDE72151:"/>
          <p:cNvPicPr>
            <a:picLocks noChangeAspect="1" noChangeArrowheads="1"/>
          </p:cNvPicPr>
          <p:nvPr/>
        </p:nvPicPr>
        <p:blipFill>
          <a:blip r:embed="rId2" cstate="print"/>
          <a:srcRect/>
          <a:stretch>
            <a:fillRect/>
          </a:stretch>
        </p:blipFill>
        <p:spPr bwMode="auto">
          <a:xfrm>
            <a:off x="5638800" y="2971800"/>
            <a:ext cx="2286000" cy="3528725"/>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7696200" cy="1477962"/>
          </a:xfrm>
        </p:spPr>
        <p:txBody>
          <a:bodyPr rtlCol="0">
            <a:normAutofit fontScale="90000"/>
          </a:bodyPr>
          <a:lstStyle/>
          <a:p>
            <a:pPr fontAlgn="auto">
              <a:spcAft>
                <a:spcPts val="0"/>
              </a:spcAft>
              <a:defRPr/>
            </a:pPr>
            <a:r>
              <a:rPr lang="en-US" dirty="0" smtClean="0"/>
              <a:t>The major types of </a:t>
            </a:r>
            <a:br>
              <a:rPr lang="en-US" dirty="0" smtClean="0"/>
            </a:br>
            <a:r>
              <a:rPr lang="en-US" dirty="0" smtClean="0"/>
              <a:t>child abuse prevention programs</a:t>
            </a:r>
            <a:br>
              <a:rPr lang="en-US" dirty="0" smtClean="0"/>
            </a:br>
            <a:r>
              <a:rPr lang="en-US" sz="1800" dirty="0" smtClean="0"/>
              <a:t>Barlow, Simkiss, and Stewart-Brown (2006)</a:t>
            </a:r>
          </a:p>
        </p:txBody>
      </p:sp>
      <p:sp>
        <p:nvSpPr>
          <p:cNvPr id="11267" name="Content Placeholder 2"/>
          <p:cNvSpPr>
            <a:spLocks noGrp="1"/>
          </p:cNvSpPr>
          <p:nvPr>
            <p:ph idx="1"/>
          </p:nvPr>
        </p:nvSpPr>
        <p:spPr>
          <a:xfrm>
            <a:off x="1295400" y="2057400"/>
            <a:ext cx="4724400" cy="3810000"/>
          </a:xfrm>
        </p:spPr>
        <p:txBody>
          <a:bodyPr/>
          <a:lstStyle/>
          <a:p>
            <a:pPr>
              <a:buNone/>
            </a:pPr>
            <a:r>
              <a:rPr lang="en-US" dirty="0" smtClean="0"/>
              <a:t>Home visiting</a:t>
            </a:r>
          </a:p>
          <a:p>
            <a:pPr>
              <a:buNone/>
            </a:pPr>
            <a:r>
              <a:rPr lang="en-US" dirty="0" smtClean="0"/>
              <a:t>Parenting</a:t>
            </a:r>
          </a:p>
          <a:p>
            <a:pPr>
              <a:buNone/>
            </a:pPr>
            <a:r>
              <a:rPr lang="en-US" dirty="0" smtClean="0"/>
              <a:t>Family preservation services</a:t>
            </a:r>
          </a:p>
          <a:p>
            <a:pPr>
              <a:buNone/>
            </a:pPr>
            <a:r>
              <a:rPr lang="en-US" dirty="0" smtClean="0"/>
              <a:t>Family-focused interventions </a:t>
            </a:r>
          </a:p>
          <a:p>
            <a:pPr>
              <a:buNone/>
            </a:pPr>
            <a:r>
              <a:rPr lang="en-US" dirty="0" smtClean="0"/>
              <a:t>Social support</a:t>
            </a:r>
          </a:p>
          <a:p>
            <a:pPr>
              <a:buNone/>
            </a:pPr>
            <a:r>
              <a:rPr lang="en-US" dirty="0" smtClean="0"/>
              <a:t>Multimodal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2667000" y="274638"/>
            <a:ext cx="6019800" cy="1630362"/>
          </a:xfrm>
        </p:spPr>
        <p:txBody>
          <a:bodyPr>
            <a:normAutofit fontScale="90000"/>
          </a:bodyPr>
          <a:lstStyle/>
          <a:p>
            <a:r>
              <a:rPr lang="en-US" i="1" dirty="0" smtClean="0"/>
              <a:t>Caregivers Helping to Affect and Nurture Children Early (CHANCE)</a:t>
            </a:r>
            <a:endParaRPr lang="en-US" dirty="0" smtClean="0"/>
          </a:p>
        </p:txBody>
      </p:sp>
      <p:sp>
        <p:nvSpPr>
          <p:cNvPr id="3" name="Content Placeholder 2"/>
          <p:cNvSpPr>
            <a:spLocks noGrp="1"/>
          </p:cNvSpPr>
          <p:nvPr>
            <p:ph idx="1"/>
          </p:nvPr>
        </p:nvSpPr>
        <p:spPr>
          <a:xfrm>
            <a:off x="457200" y="2285999"/>
            <a:ext cx="7848600" cy="2667001"/>
          </a:xfrm>
        </p:spPr>
        <p:txBody>
          <a:bodyPr rtlCol="0">
            <a:normAutofit fontScale="77500" lnSpcReduction="20000"/>
          </a:bodyPr>
          <a:lstStyle/>
          <a:p>
            <a:pPr fontAlgn="auto">
              <a:spcAft>
                <a:spcPts val="0"/>
              </a:spcAft>
              <a:buFont typeface="Arial" pitchFamily="34" charset="0"/>
              <a:buChar char="•"/>
              <a:defRPr/>
            </a:pPr>
            <a:r>
              <a:rPr lang="en-US" dirty="0" smtClean="0"/>
              <a:t>Curriculum developed by Ann Adalist-Estrin, Director, National Resource Center for the Children and Families of the Incarcerated </a:t>
            </a:r>
          </a:p>
          <a:p>
            <a:pPr fontAlgn="auto">
              <a:spcAft>
                <a:spcPts val="0"/>
              </a:spcAft>
              <a:buFont typeface="Arial" pitchFamily="34" charset="0"/>
              <a:buChar char="•"/>
              <a:defRPr/>
            </a:pPr>
            <a:r>
              <a:rPr lang="en-US" dirty="0" smtClean="0"/>
              <a:t>Trainings delivered to staff in two Early Childhood Education Centers with regular follow-up trainings (2007-2010)</a:t>
            </a:r>
          </a:p>
          <a:p>
            <a:pPr fontAlgn="auto">
              <a:spcAft>
                <a:spcPts val="0"/>
              </a:spcAft>
              <a:buFont typeface="Arial" pitchFamily="34" charset="0"/>
              <a:buChar char="•"/>
              <a:defRPr/>
            </a:pPr>
            <a:r>
              <a:rPr lang="en-US" dirty="0" smtClean="0"/>
              <a:t>Public Awareness Campaign (posters, brochures, presentations)</a:t>
            </a:r>
          </a:p>
          <a:p>
            <a:pPr fontAlgn="auto">
              <a:spcAft>
                <a:spcPts val="0"/>
              </a:spcAft>
              <a:buFont typeface="Arial" pitchFamily="34" charset="0"/>
              <a:buChar char="•"/>
              <a:defRPr/>
            </a:pPr>
            <a:r>
              <a:rPr lang="en-US" dirty="0" smtClean="0"/>
              <a:t> Partnered with local service providers to facilitate referrals of children who exhibit signs of CEDV</a:t>
            </a:r>
          </a:p>
          <a:p>
            <a:pPr fontAlgn="auto">
              <a:spcAft>
                <a:spcPts val="0"/>
              </a:spcAft>
              <a:buFont typeface="Arial" pitchFamily="34" charset="0"/>
              <a:buChar char="•"/>
              <a:defRPr/>
            </a:pPr>
            <a:r>
              <a:rPr lang="en-US" dirty="0" smtClean="0"/>
              <a:t>Development of center policies for children exposed to DV</a:t>
            </a:r>
          </a:p>
        </p:txBody>
      </p:sp>
      <p:pic>
        <p:nvPicPr>
          <p:cNvPr id="5" name="Picture 2" descr="http://www.instituteforsafefamilies.org/imgs/ab2_thumb.jpg">
            <a:hlinkClick r:id="rId2" tooltip="The Amazing Brain Brochure 2"/>
          </p:cNvPr>
          <p:cNvPicPr>
            <a:picLocks noChangeAspect="1" noChangeArrowheads="1"/>
          </p:cNvPicPr>
          <p:nvPr/>
        </p:nvPicPr>
        <p:blipFill>
          <a:blip r:embed="rId3" cstate="print"/>
          <a:srcRect/>
          <a:stretch>
            <a:fillRect/>
          </a:stretch>
        </p:blipFill>
        <p:spPr bwMode="auto">
          <a:xfrm>
            <a:off x="533400" y="211756"/>
            <a:ext cx="2114550" cy="1702769"/>
          </a:xfrm>
          <a:prstGeom prst="rect">
            <a:avLst/>
          </a:prstGeom>
          <a:noFill/>
          <a:ln w="9525">
            <a:noFill/>
            <a:miter lim="800000"/>
            <a:headEnd/>
            <a:tailEnd/>
          </a:ln>
        </p:spPr>
      </p:pic>
      <p:sp>
        <p:nvSpPr>
          <p:cNvPr id="7" name="Content Placeholder 2"/>
          <p:cNvSpPr txBox="1">
            <a:spLocks/>
          </p:cNvSpPr>
          <p:nvPr/>
        </p:nvSpPr>
        <p:spPr bwMode="auto">
          <a:xfrm>
            <a:off x="381000" y="5029200"/>
            <a:ext cx="5638800" cy="1371600"/>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fontScale="6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1"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1" u="none" strike="noStrike" kern="1200" cap="none" spc="0" normalizeH="0" baseline="0" noProof="0" dirty="0" smtClean="0">
                <a:ln>
                  <a:noFill/>
                </a:ln>
                <a:solidFill>
                  <a:schemeClr val="tx1"/>
                </a:solidFill>
                <a:effectLst/>
                <a:uLnTx/>
                <a:uFillTx/>
                <a:latin typeface="+mn-lt"/>
                <a:ea typeface="+mn-ea"/>
                <a:cs typeface="+mn-cs"/>
              </a:rPr>
              <a:t>The goal of the project was to empower the ECE community to respond to family violence in a safe and effective manner.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228600" y="274638"/>
            <a:ext cx="8610600" cy="1143000"/>
          </a:xfrm>
        </p:spPr>
        <p:txBody>
          <a:bodyPr/>
          <a:lstStyle/>
          <a:p>
            <a:r>
              <a:rPr lang="en-US" dirty="0" smtClean="0"/>
              <a:t>CHANCE Curriculum</a:t>
            </a:r>
            <a:br>
              <a:rPr lang="en-US" dirty="0" smtClean="0"/>
            </a:br>
            <a:endParaRPr lang="en-US" sz="2200" dirty="0" smtClean="0"/>
          </a:p>
        </p:txBody>
      </p:sp>
      <p:sp>
        <p:nvSpPr>
          <p:cNvPr id="3" name="Content Placeholder 2"/>
          <p:cNvSpPr>
            <a:spLocks noGrp="1"/>
          </p:cNvSpPr>
          <p:nvPr>
            <p:ph idx="1"/>
          </p:nvPr>
        </p:nvSpPr>
        <p:spPr>
          <a:xfrm>
            <a:off x="457200" y="1143000"/>
            <a:ext cx="8229600" cy="5334000"/>
          </a:xfrm>
        </p:spPr>
        <p:txBody>
          <a:bodyPr rtlCol="0">
            <a:normAutofit fontScale="77500" lnSpcReduction="20000"/>
          </a:bodyPr>
          <a:lstStyle/>
          <a:p>
            <a:pPr fontAlgn="auto">
              <a:spcAft>
                <a:spcPts val="0"/>
              </a:spcAft>
              <a:buFont typeface="Arial" pitchFamily="34" charset="0"/>
              <a:buChar char="•"/>
              <a:defRPr/>
            </a:pPr>
            <a:r>
              <a:rPr lang="en-US" i="1" dirty="0" smtClean="0"/>
              <a:t>Module 1: Domestic Violence in America </a:t>
            </a:r>
            <a:r>
              <a:rPr lang="en-US" dirty="0" smtClean="0"/>
              <a:t>defines DV and provides insights into the feelings and experiences </a:t>
            </a:r>
            <a:r>
              <a:rPr lang="en-US" i="1" dirty="0" smtClean="0"/>
              <a:t>of parent victims, and abusers. </a:t>
            </a:r>
          </a:p>
          <a:p>
            <a:pPr fontAlgn="auto">
              <a:spcAft>
                <a:spcPts val="0"/>
              </a:spcAft>
              <a:buNone/>
              <a:defRPr/>
            </a:pPr>
            <a:r>
              <a:rPr lang="en-US" i="1" dirty="0" smtClean="0"/>
              <a:t> </a:t>
            </a:r>
          </a:p>
          <a:p>
            <a:pPr fontAlgn="auto">
              <a:spcAft>
                <a:spcPts val="0"/>
              </a:spcAft>
              <a:buFont typeface="Arial" pitchFamily="34" charset="0"/>
              <a:buChar char="•"/>
              <a:defRPr/>
            </a:pPr>
            <a:r>
              <a:rPr lang="en-US" i="1" dirty="0" smtClean="0"/>
              <a:t>Module 2: Young Children and Domestic Violence</a:t>
            </a:r>
            <a:r>
              <a:rPr lang="en-US" dirty="0" smtClean="0"/>
              <a:t> examines trauma, vulnerability and resilience, focusing on protective factors that can buffer children and families from some of the damaging aspects of domestic violence.  </a:t>
            </a:r>
          </a:p>
          <a:p>
            <a:pPr fontAlgn="auto">
              <a:spcAft>
                <a:spcPts val="0"/>
              </a:spcAft>
              <a:buNone/>
              <a:defRPr/>
            </a:pPr>
            <a:endParaRPr lang="en-US" dirty="0" smtClean="0"/>
          </a:p>
          <a:p>
            <a:pPr fontAlgn="auto">
              <a:spcAft>
                <a:spcPts val="0"/>
              </a:spcAft>
              <a:buFont typeface="Arial" pitchFamily="34" charset="0"/>
              <a:buChar char="•"/>
              <a:defRPr/>
            </a:pPr>
            <a:r>
              <a:rPr lang="en-US" i="1" dirty="0" smtClean="0"/>
              <a:t>Module 3:</a:t>
            </a:r>
            <a:r>
              <a:rPr lang="en-US" b="1" i="1" dirty="0" smtClean="0"/>
              <a:t> </a:t>
            </a:r>
            <a:r>
              <a:rPr lang="en-US" i="1" dirty="0" smtClean="0"/>
              <a:t>The Role of Early Childhood Staff in Responding to Children and Families Impacted by Domestic Violence </a:t>
            </a:r>
            <a:r>
              <a:rPr lang="en-US" dirty="0" smtClean="0"/>
              <a:t>outlines seven categories of strategies for helping young children and their families cope with domestic violence.  </a:t>
            </a:r>
          </a:p>
          <a:p>
            <a:pPr fontAlgn="auto">
              <a:spcAft>
                <a:spcPts val="0"/>
              </a:spcAft>
              <a:buNone/>
              <a:defRPr/>
            </a:pPr>
            <a:endParaRPr lang="en-US" dirty="0" smtClean="0"/>
          </a:p>
          <a:p>
            <a:pPr fontAlgn="auto">
              <a:spcAft>
                <a:spcPts val="0"/>
              </a:spcAft>
              <a:buFont typeface="Arial" pitchFamily="34" charset="0"/>
              <a:buChar char="•"/>
              <a:defRPr/>
            </a:pPr>
            <a:r>
              <a:rPr lang="en-US" i="1" dirty="0" smtClean="0"/>
              <a:t>Module 4:</a:t>
            </a:r>
            <a:r>
              <a:rPr lang="en-US" b="1" i="1" dirty="0" smtClean="0"/>
              <a:t> </a:t>
            </a:r>
            <a:r>
              <a:rPr lang="en-US" i="1" dirty="0" smtClean="0"/>
              <a:t>Following or Creating Program Policies &amp; Procedures for Responding to Domestic Violence</a:t>
            </a:r>
            <a:r>
              <a:rPr lang="en-US" dirty="0" smtClean="0"/>
              <a:t> focuses on agency policies and how agencies can incorporate family safety/family violence policy into their centers. </a:t>
            </a:r>
          </a:p>
          <a:p>
            <a:pPr fontAlgn="auto">
              <a:spcAft>
                <a:spcPts val="0"/>
              </a:spcAft>
              <a:buFont typeface="Arial" pitchFamily="34" charset="0"/>
              <a:buChar char="•"/>
              <a:defRPr/>
            </a:pPr>
            <a:endParaRPr lang="en-US"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Selection of centers</a:t>
            </a:r>
            <a:endParaRPr lang="en-US" dirty="0"/>
          </a:p>
        </p:txBody>
      </p:sp>
      <p:sp>
        <p:nvSpPr>
          <p:cNvPr id="3" name="Content Placeholder 2"/>
          <p:cNvSpPr>
            <a:spLocks noGrp="1"/>
          </p:cNvSpPr>
          <p:nvPr>
            <p:ph idx="1"/>
          </p:nvPr>
        </p:nvSpPr>
        <p:spPr>
          <a:xfrm>
            <a:off x="457200" y="1600200"/>
            <a:ext cx="8229600" cy="2209799"/>
          </a:xfrm>
        </p:spPr>
        <p:txBody>
          <a:bodyPr/>
          <a:lstStyle/>
          <a:p>
            <a:r>
              <a:rPr lang="en-US" dirty="0" smtClean="0"/>
              <a:t>Desire to improve: At least one star in the Keystone Stars Program </a:t>
            </a:r>
          </a:p>
          <a:p>
            <a:r>
              <a:rPr lang="en-US" dirty="0" smtClean="0"/>
              <a:t>Need: at least 33% of families receiving childcare subsidy</a:t>
            </a:r>
          </a:p>
        </p:txBody>
      </p:sp>
      <p:sp>
        <p:nvSpPr>
          <p:cNvPr id="4" name="Rectangle 3"/>
          <p:cNvSpPr/>
          <p:nvPr/>
        </p:nvSpPr>
        <p:spPr>
          <a:xfrm>
            <a:off x="609600" y="4114800"/>
            <a:ext cx="7848600" cy="1477328"/>
          </a:xfrm>
          <a:prstGeom prst="rect">
            <a:avLst/>
          </a:prstGeom>
        </p:spPr>
        <p:txBody>
          <a:bodyPr wrap="square">
            <a:spAutoFit/>
          </a:bodyPr>
          <a:lstStyle/>
          <a:p>
            <a:r>
              <a:rPr lang="en-US" dirty="0" smtClean="0"/>
              <a:t>Actual census data </a:t>
            </a:r>
          </a:p>
          <a:p>
            <a:pPr marL="461963" lvl="1" indent="-230188">
              <a:buFont typeface="Arial" pitchFamily="34" charset="0"/>
              <a:buChar char="•"/>
            </a:pPr>
            <a:r>
              <a:rPr lang="en-US" dirty="0" smtClean="0"/>
              <a:t>Black or African American (83.3-95.5%) </a:t>
            </a:r>
          </a:p>
          <a:p>
            <a:pPr marL="461963" lvl="1" indent="-230188">
              <a:buFont typeface="Arial" pitchFamily="34" charset="0"/>
              <a:buChar char="•"/>
            </a:pPr>
            <a:r>
              <a:rPr lang="en-US" dirty="0" smtClean="0"/>
              <a:t>High school diploma or higher (69.1-74.2%).  </a:t>
            </a:r>
          </a:p>
          <a:p>
            <a:pPr marL="461963" lvl="1" indent="-230188">
              <a:buFont typeface="Arial" pitchFamily="34" charset="0"/>
              <a:buChar char="•"/>
            </a:pPr>
            <a:r>
              <a:rPr lang="en-US" dirty="0" smtClean="0"/>
              <a:t>Children below the poverty level (26.5-30.2%)</a:t>
            </a:r>
          </a:p>
          <a:p>
            <a:pPr marL="461963" lvl="1" indent="-230188">
              <a:buFont typeface="Arial" pitchFamily="34" charset="0"/>
              <a:buChar char="•"/>
            </a:pPr>
            <a:r>
              <a:rPr lang="en-US" dirty="0" smtClean="0"/>
              <a:t>Median family income $32,709- 36,529 (compared to $50,046 in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57200" y="274638"/>
            <a:ext cx="8229600" cy="1554162"/>
          </a:xfrm>
        </p:spPr>
        <p:txBody>
          <a:bodyPr/>
          <a:lstStyle/>
          <a:p>
            <a:r>
              <a:rPr lang="en-US" dirty="0" smtClean="0"/>
              <a:t>Program Evaluation</a:t>
            </a:r>
          </a:p>
        </p:txBody>
      </p:sp>
      <p:sp>
        <p:nvSpPr>
          <p:cNvPr id="3" name="Content Placeholder 2"/>
          <p:cNvSpPr>
            <a:spLocks noGrp="1"/>
          </p:cNvSpPr>
          <p:nvPr>
            <p:ph idx="1"/>
          </p:nvPr>
        </p:nvSpPr>
        <p:spPr>
          <a:xfrm>
            <a:off x="990600" y="2514600"/>
            <a:ext cx="7391400" cy="3048000"/>
          </a:xfrm>
        </p:spPr>
        <p:txBody>
          <a:bodyPr rtlCol="0">
            <a:normAutofit/>
          </a:bodyPr>
          <a:lstStyle/>
          <a:p>
            <a:pPr fontAlgn="auto">
              <a:spcAft>
                <a:spcPts val="0"/>
              </a:spcAft>
              <a:buFont typeface="Arial" pitchFamily="34" charset="0"/>
              <a:buChar char="•"/>
              <a:defRPr/>
            </a:pPr>
            <a:r>
              <a:rPr lang="en-US" dirty="0" smtClean="0"/>
              <a:t>Mixed methods &amp; Process, Impact and Outcome</a:t>
            </a:r>
          </a:p>
          <a:p>
            <a:pPr fontAlgn="auto">
              <a:spcAft>
                <a:spcPts val="0"/>
              </a:spcAft>
              <a:buFont typeface="Arial" pitchFamily="34" charset="0"/>
              <a:buChar char="•"/>
              <a:defRPr/>
            </a:pPr>
            <a:r>
              <a:rPr lang="en-US" dirty="0" smtClean="0"/>
              <a:t>Parent Survey</a:t>
            </a:r>
          </a:p>
          <a:p>
            <a:pPr fontAlgn="auto">
              <a:spcAft>
                <a:spcPts val="0"/>
              </a:spcAft>
              <a:buFont typeface="Arial" pitchFamily="34" charset="0"/>
              <a:buChar char="•"/>
              <a:defRPr/>
            </a:pPr>
            <a:r>
              <a:rPr lang="en-US" dirty="0" smtClean="0"/>
              <a:t>ECE Provider Survey</a:t>
            </a:r>
          </a:p>
          <a:p>
            <a:pPr fontAlgn="auto">
              <a:spcAft>
                <a:spcPts val="0"/>
              </a:spcAft>
              <a:buFont typeface="Arial" pitchFamily="34" charset="0"/>
              <a:buChar char="•"/>
              <a:defRPr/>
            </a:pPr>
            <a:r>
              <a:rPr lang="en-US" dirty="0" smtClean="0"/>
              <a:t>Feedback from key stakeholders</a:t>
            </a:r>
          </a:p>
          <a:p>
            <a:pPr fontAlgn="auto">
              <a:spcAft>
                <a:spcPts val="0"/>
              </a:spcAft>
              <a:buFont typeface="Arial" pitchFamily="34" charset="0"/>
              <a:buChar char="•"/>
              <a:defRPr/>
            </a:pPr>
            <a:r>
              <a:rPr lang="en-US" dirty="0" smtClean="0"/>
              <a:t>Child protective services reports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447800"/>
            <a:ext cx="8229600" cy="1143000"/>
          </a:xfrm>
        </p:spPr>
        <p:txBody>
          <a:bodyPr/>
          <a:lstStyle/>
          <a:p>
            <a:r>
              <a:rPr lang="en-US" dirty="0" smtClean="0"/>
              <a:t>Program Fidelity</a:t>
            </a:r>
            <a:endParaRPr lang="en-US" dirty="0"/>
          </a:p>
        </p:txBody>
      </p:sp>
      <p:sp>
        <p:nvSpPr>
          <p:cNvPr id="3" name="Content Placeholder 2"/>
          <p:cNvSpPr>
            <a:spLocks noGrp="1"/>
          </p:cNvSpPr>
          <p:nvPr>
            <p:ph idx="1"/>
          </p:nvPr>
        </p:nvSpPr>
        <p:spPr>
          <a:xfrm>
            <a:off x="457200" y="2971800"/>
            <a:ext cx="8229600" cy="1600199"/>
          </a:xfrm>
        </p:spPr>
        <p:txBody>
          <a:bodyPr/>
          <a:lstStyle/>
          <a:p>
            <a:r>
              <a:rPr lang="en-US" dirty="0" smtClean="0"/>
              <a:t>Program author facilitated all trainings</a:t>
            </a:r>
          </a:p>
          <a:p>
            <a:r>
              <a:rPr lang="en-US" dirty="0" smtClean="0"/>
              <a:t>100% attendance</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057400" y="228600"/>
            <a:ext cx="7086600" cy="1036638"/>
          </a:xfrm>
        </p:spPr>
        <p:txBody>
          <a:bodyPr>
            <a:normAutofit/>
          </a:bodyPr>
          <a:lstStyle/>
          <a:p>
            <a:r>
              <a:rPr lang="en-US" dirty="0" smtClean="0"/>
              <a:t>Needs Assessment</a:t>
            </a:r>
            <a:br>
              <a:rPr lang="en-US" dirty="0" smtClean="0"/>
            </a:br>
            <a:r>
              <a:rPr lang="en-US" sz="1600" dirty="0" smtClean="0"/>
              <a:t>(pretest n=80; mid n=27; post-test n=40)</a:t>
            </a:r>
            <a:endParaRPr lang="en-US" dirty="0"/>
          </a:p>
        </p:txBody>
      </p:sp>
      <p:graphicFrame>
        <p:nvGraphicFramePr>
          <p:cNvPr id="7" name="Table 6"/>
          <p:cNvGraphicFramePr>
            <a:graphicFrameLocks noGrp="1"/>
          </p:cNvGraphicFramePr>
          <p:nvPr/>
        </p:nvGraphicFramePr>
        <p:xfrm>
          <a:off x="304800" y="1447800"/>
          <a:ext cx="7696200" cy="4164796"/>
        </p:xfrm>
        <a:graphic>
          <a:graphicData uri="http://schemas.openxmlformats.org/drawingml/2006/table">
            <a:tbl>
              <a:tblPr/>
              <a:tblGrid>
                <a:gridCol w="2362201"/>
                <a:gridCol w="914400"/>
                <a:gridCol w="762000"/>
                <a:gridCol w="762000"/>
                <a:gridCol w="926415"/>
                <a:gridCol w="984592"/>
                <a:gridCol w="984592"/>
              </a:tblGrid>
              <a:tr h="421571">
                <a:tc>
                  <a:txBody>
                    <a:bodyPr/>
                    <a:lstStyle/>
                    <a:p>
                      <a:pPr marL="0" marR="0">
                        <a:spcBef>
                          <a:spcPts val="0"/>
                        </a:spcBef>
                        <a:spcAft>
                          <a:spcPts val="0"/>
                        </a:spcAft>
                      </a:pPr>
                      <a:endParaRPr lang="en-US" sz="1400" dirty="0">
                        <a:latin typeface="Calibri"/>
                        <a:ea typeface="Times New Roman"/>
                        <a:cs typeface="Times New Roman"/>
                      </a:endParaRPr>
                    </a:p>
                  </a:txBody>
                  <a:tcPr marL="57329" marR="57329"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spcBef>
                          <a:spcPts val="0"/>
                        </a:spcBef>
                        <a:spcAft>
                          <a:spcPts val="0"/>
                        </a:spcAft>
                      </a:pPr>
                      <a:r>
                        <a:rPr lang="en-US" sz="1400" dirty="0" smtClean="0">
                          <a:latin typeface="Calibri"/>
                          <a:ea typeface="Times New Roman"/>
                          <a:cs typeface="Times New Roman"/>
                        </a:rPr>
                        <a:t>CEDV  of the parent/ guardian</a:t>
                      </a:r>
                      <a:endParaRPr lang="en-US" sz="1400" dirty="0">
                        <a:latin typeface="Verdana"/>
                        <a:ea typeface="Times New Roman"/>
                        <a:cs typeface="Times New Roman"/>
                      </a:endParaRPr>
                    </a:p>
                  </a:txBody>
                  <a:tcPr marL="57329" marR="57329"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spcBef>
                          <a:spcPts val="0"/>
                        </a:spcBef>
                        <a:spcAft>
                          <a:spcPts val="0"/>
                        </a:spcAft>
                      </a:pPr>
                      <a:r>
                        <a:rPr lang="en-US" sz="1400" dirty="0" smtClean="0">
                          <a:latin typeface="Calibri"/>
                          <a:ea typeface="Times New Roman"/>
                          <a:cs typeface="Times New Roman"/>
                        </a:rPr>
                        <a:t>IPV victimization of the parent</a:t>
                      </a:r>
                      <a:r>
                        <a:rPr lang="en-US" sz="1400" dirty="0">
                          <a:latin typeface="Calibri"/>
                          <a:ea typeface="Times New Roman"/>
                          <a:cs typeface="Times New Roman"/>
                        </a:rPr>
                        <a:t>/ </a:t>
                      </a:r>
                      <a:r>
                        <a:rPr lang="en-US" sz="1400" dirty="0" smtClean="0">
                          <a:latin typeface="Calibri"/>
                          <a:ea typeface="Times New Roman"/>
                          <a:cs typeface="Times New Roman"/>
                        </a:rPr>
                        <a:t>guardian</a:t>
                      </a:r>
                      <a:endParaRPr lang="en-US" sz="1400" dirty="0">
                        <a:latin typeface="Verdana"/>
                        <a:ea typeface="Times New Roman"/>
                        <a:cs typeface="Times New Roman"/>
                      </a:endParaRPr>
                    </a:p>
                  </a:txBody>
                  <a:tcPr marL="57329" marR="57329"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415342">
                <a:tc>
                  <a:txBody>
                    <a:bodyPr/>
                    <a:lstStyle/>
                    <a:p>
                      <a:pPr marL="0" marR="0">
                        <a:spcBef>
                          <a:spcPts val="0"/>
                        </a:spcBef>
                        <a:spcAft>
                          <a:spcPts val="0"/>
                        </a:spcAft>
                      </a:pPr>
                      <a:endParaRPr lang="en-US" sz="1400">
                        <a:latin typeface="Calibri"/>
                        <a:ea typeface="Times New Roman"/>
                        <a:cs typeface="Times New Roman"/>
                      </a:endParaRPr>
                    </a:p>
                  </a:txBody>
                  <a:tcPr marL="57329" marR="57329"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400">
                          <a:latin typeface="Calibri"/>
                          <a:ea typeface="Times New Roman"/>
                          <a:cs typeface="Times New Roman"/>
                        </a:rPr>
                        <a:t>pre</a:t>
                      </a:r>
                      <a:endParaRPr lang="en-US" sz="1400">
                        <a:latin typeface="Verdana"/>
                        <a:ea typeface="Times New Roman"/>
                        <a:cs typeface="Times New Roman"/>
                      </a:endParaRPr>
                    </a:p>
                  </a:txBody>
                  <a:tcPr marL="57329" marR="57329"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400">
                          <a:latin typeface="Calibri"/>
                          <a:ea typeface="Times New Roman"/>
                          <a:cs typeface="Times New Roman"/>
                        </a:rPr>
                        <a:t>interim</a:t>
                      </a:r>
                      <a:endParaRPr lang="en-US" sz="1400">
                        <a:latin typeface="Verdana"/>
                        <a:ea typeface="Times New Roman"/>
                        <a:cs typeface="Times New Roman"/>
                      </a:endParaRPr>
                    </a:p>
                  </a:txBody>
                  <a:tcPr marL="57329" marR="57329"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400" dirty="0">
                          <a:latin typeface="Calibri"/>
                          <a:ea typeface="Times New Roman"/>
                          <a:cs typeface="Times New Roman"/>
                        </a:rPr>
                        <a:t>post</a:t>
                      </a:r>
                      <a:endParaRPr lang="en-US" sz="1400" dirty="0">
                        <a:latin typeface="Verdana"/>
                        <a:ea typeface="Times New Roman"/>
                        <a:cs typeface="Times New Roman"/>
                      </a:endParaRPr>
                    </a:p>
                  </a:txBody>
                  <a:tcPr marL="57329" marR="57329"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400" dirty="0">
                          <a:latin typeface="Calibri"/>
                          <a:ea typeface="Times New Roman"/>
                          <a:cs typeface="Times New Roman"/>
                        </a:rPr>
                        <a:t>pre</a:t>
                      </a:r>
                      <a:endParaRPr lang="en-US" sz="1400" dirty="0">
                        <a:latin typeface="Verdana"/>
                        <a:ea typeface="Times New Roman"/>
                        <a:cs typeface="Times New Roman"/>
                      </a:endParaRPr>
                    </a:p>
                  </a:txBody>
                  <a:tcPr marL="57329" marR="57329"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400" dirty="0">
                          <a:latin typeface="Calibri"/>
                          <a:ea typeface="Times New Roman"/>
                          <a:cs typeface="Times New Roman"/>
                        </a:rPr>
                        <a:t>interim</a:t>
                      </a:r>
                      <a:endParaRPr lang="en-US" sz="1400" dirty="0">
                        <a:latin typeface="Verdana"/>
                        <a:ea typeface="Times New Roman"/>
                        <a:cs typeface="Times New Roman"/>
                      </a:endParaRPr>
                    </a:p>
                  </a:txBody>
                  <a:tcPr marL="57329" marR="57329"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400">
                          <a:latin typeface="Calibri"/>
                          <a:ea typeface="Times New Roman"/>
                          <a:cs typeface="Times New Roman"/>
                        </a:rPr>
                        <a:t>post</a:t>
                      </a:r>
                      <a:endParaRPr lang="en-US" sz="1400">
                        <a:latin typeface="Verdana"/>
                        <a:ea typeface="Times New Roman"/>
                        <a:cs typeface="Times New Roman"/>
                      </a:endParaRPr>
                    </a:p>
                  </a:txBody>
                  <a:tcPr marL="57329" marR="57329" marT="0" marB="0">
                    <a:lnL>
                      <a:noFill/>
                    </a:lnL>
                    <a:lnR>
                      <a:noFill/>
                    </a:lnR>
                    <a:lnT w="12700" cap="flat" cmpd="sng" algn="ctr">
                      <a:solidFill>
                        <a:srgbClr val="000000"/>
                      </a:solidFill>
                      <a:prstDash val="solid"/>
                      <a:round/>
                      <a:headEnd type="none" w="med" len="med"/>
                      <a:tailEnd type="none" w="med" len="med"/>
                    </a:lnT>
                    <a:lnB>
                      <a:noFill/>
                    </a:lnB>
                  </a:tcPr>
                </a:tc>
              </a:tr>
              <a:tr h="553789">
                <a:tc>
                  <a:txBody>
                    <a:bodyPr/>
                    <a:lstStyle/>
                    <a:p>
                      <a:pPr marL="0" marR="0">
                        <a:spcBef>
                          <a:spcPts val="0"/>
                        </a:spcBef>
                        <a:spcAft>
                          <a:spcPts val="0"/>
                        </a:spcAft>
                      </a:pPr>
                      <a:r>
                        <a:rPr lang="en-US" sz="1400">
                          <a:latin typeface="Calibri"/>
                          <a:ea typeface="Times New Roman"/>
                          <a:cs typeface="Times New Roman"/>
                        </a:rPr>
                        <a:t>Pushed, grabbed, slapped, or something thrown   </a:t>
                      </a:r>
                      <a:endParaRPr lang="en-US" sz="1400">
                        <a:latin typeface="Verdana"/>
                        <a:ea typeface="Times New Roman"/>
                        <a:cs typeface="Times New Roman"/>
                      </a:endParaRPr>
                    </a:p>
                  </a:txBody>
                  <a:tcPr marL="57329" marR="57329" marT="0" marB="0">
                    <a:lnL>
                      <a:noFill/>
                    </a:lnL>
                    <a:lnR>
                      <a:noFill/>
                    </a:lnR>
                    <a:lnT>
                      <a:noFill/>
                    </a:lnT>
                    <a:lnB>
                      <a:noFill/>
                    </a:lnB>
                  </a:tcPr>
                </a:tc>
                <a:tc>
                  <a:txBody>
                    <a:bodyPr/>
                    <a:lstStyle/>
                    <a:p>
                      <a:pPr marL="0" marR="0" algn="ctr">
                        <a:spcBef>
                          <a:spcPts val="0"/>
                        </a:spcBef>
                        <a:spcAft>
                          <a:spcPts val="0"/>
                        </a:spcAft>
                      </a:pPr>
                      <a:r>
                        <a:rPr lang="en-US" sz="1400">
                          <a:latin typeface="Calibri"/>
                          <a:ea typeface="Times New Roman"/>
                          <a:cs typeface="Times New Roman"/>
                        </a:rPr>
                        <a:t>47.5</a:t>
                      </a:r>
                      <a:endParaRPr lang="en-US" sz="1400">
                        <a:latin typeface="Verdana"/>
                        <a:ea typeface="Times New Roman"/>
                        <a:cs typeface="Times New Roman"/>
                      </a:endParaRPr>
                    </a:p>
                  </a:txBody>
                  <a:tcPr marL="57329" marR="57329" marT="0" marB="0">
                    <a:lnL>
                      <a:noFill/>
                    </a:lnL>
                    <a:lnR>
                      <a:noFill/>
                    </a:lnR>
                    <a:lnT>
                      <a:noFill/>
                    </a:lnT>
                    <a:lnB>
                      <a:noFill/>
                    </a:lnB>
                  </a:tcPr>
                </a:tc>
                <a:tc>
                  <a:txBody>
                    <a:bodyPr/>
                    <a:lstStyle/>
                    <a:p>
                      <a:pPr marL="0" marR="0" algn="ctr">
                        <a:spcBef>
                          <a:spcPts val="0"/>
                        </a:spcBef>
                        <a:spcAft>
                          <a:spcPts val="0"/>
                        </a:spcAft>
                      </a:pPr>
                      <a:r>
                        <a:rPr lang="en-US" sz="1400">
                          <a:latin typeface="Calibri"/>
                          <a:ea typeface="Times New Roman"/>
                          <a:cs typeface="Times New Roman"/>
                        </a:rPr>
                        <a:t>44.4</a:t>
                      </a:r>
                      <a:endParaRPr lang="en-US" sz="1400">
                        <a:latin typeface="Verdana"/>
                        <a:ea typeface="Times New Roman"/>
                        <a:cs typeface="Times New Roman"/>
                      </a:endParaRPr>
                    </a:p>
                  </a:txBody>
                  <a:tcPr marL="57329" marR="57329" marT="0" marB="0">
                    <a:lnL>
                      <a:noFill/>
                    </a:lnL>
                    <a:lnR>
                      <a:noFill/>
                    </a:lnR>
                    <a:lnT>
                      <a:noFill/>
                    </a:lnT>
                    <a:lnB>
                      <a:noFill/>
                    </a:lnB>
                  </a:tcPr>
                </a:tc>
                <a:tc>
                  <a:txBody>
                    <a:bodyPr/>
                    <a:lstStyle/>
                    <a:p>
                      <a:pPr marL="0" marR="0" algn="ctr">
                        <a:spcBef>
                          <a:spcPts val="0"/>
                        </a:spcBef>
                        <a:spcAft>
                          <a:spcPts val="0"/>
                        </a:spcAft>
                      </a:pPr>
                      <a:r>
                        <a:rPr lang="en-US" sz="1400">
                          <a:latin typeface="Calibri"/>
                          <a:ea typeface="Times New Roman"/>
                          <a:cs typeface="Times New Roman"/>
                        </a:rPr>
                        <a:t>60.0</a:t>
                      </a:r>
                      <a:endParaRPr lang="en-US" sz="1400">
                        <a:latin typeface="Verdana"/>
                        <a:ea typeface="Times New Roman"/>
                        <a:cs typeface="Times New Roman"/>
                      </a:endParaRPr>
                    </a:p>
                  </a:txBody>
                  <a:tcPr marL="57329" marR="57329" marT="0" marB="0">
                    <a:lnL>
                      <a:noFill/>
                    </a:lnL>
                    <a:lnR>
                      <a:noFill/>
                    </a:lnR>
                    <a:lnT>
                      <a:noFill/>
                    </a:lnT>
                    <a:lnB>
                      <a:noFill/>
                    </a:lnB>
                  </a:tcPr>
                </a:tc>
                <a:tc>
                  <a:txBody>
                    <a:bodyPr/>
                    <a:lstStyle/>
                    <a:p>
                      <a:pPr marL="0" marR="0" algn="ctr">
                        <a:spcBef>
                          <a:spcPts val="0"/>
                        </a:spcBef>
                        <a:spcAft>
                          <a:spcPts val="0"/>
                        </a:spcAft>
                      </a:pPr>
                      <a:r>
                        <a:rPr lang="en-US" sz="1400" dirty="0">
                          <a:latin typeface="Calibri"/>
                          <a:ea typeface="Times New Roman"/>
                          <a:cs typeface="Times New Roman"/>
                        </a:rPr>
                        <a:t>40.5</a:t>
                      </a:r>
                      <a:endParaRPr lang="en-US" sz="1400" dirty="0">
                        <a:latin typeface="Verdana"/>
                        <a:ea typeface="Times New Roman"/>
                        <a:cs typeface="Times New Roman"/>
                      </a:endParaRPr>
                    </a:p>
                  </a:txBody>
                  <a:tcPr marL="57329" marR="57329" marT="0" marB="0">
                    <a:lnL>
                      <a:noFill/>
                    </a:lnL>
                    <a:lnR>
                      <a:noFill/>
                    </a:lnR>
                    <a:lnT>
                      <a:noFill/>
                    </a:lnT>
                    <a:lnB>
                      <a:noFill/>
                    </a:lnB>
                  </a:tcPr>
                </a:tc>
                <a:tc>
                  <a:txBody>
                    <a:bodyPr/>
                    <a:lstStyle/>
                    <a:p>
                      <a:pPr marL="0" marR="0" algn="ctr">
                        <a:spcBef>
                          <a:spcPts val="0"/>
                        </a:spcBef>
                        <a:spcAft>
                          <a:spcPts val="0"/>
                        </a:spcAft>
                      </a:pPr>
                      <a:r>
                        <a:rPr lang="en-US" sz="1400" dirty="0">
                          <a:latin typeface="Calibri"/>
                          <a:ea typeface="Times New Roman"/>
                          <a:cs typeface="Times New Roman"/>
                        </a:rPr>
                        <a:t>48.1</a:t>
                      </a:r>
                      <a:endParaRPr lang="en-US" sz="1400" dirty="0">
                        <a:latin typeface="Verdana"/>
                        <a:ea typeface="Times New Roman"/>
                        <a:cs typeface="Times New Roman"/>
                      </a:endParaRPr>
                    </a:p>
                  </a:txBody>
                  <a:tcPr marL="57329" marR="57329" marT="0" marB="0">
                    <a:lnL>
                      <a:noFill/>
                    </a:lnL>
                    <a:lnR>
                      <a:noFill/>
                    </a:lnR>
                    <a:lnT>
                      <a:noFill/>
                    </a:lnT>
                    <a:lnB>
                      <a:noFill/>
                    </a:lnB>
                  </a:tcPr>
                </a:tc>
                <a:tc>
                  <a:txBody>
                    <a:bodyPr/>
                    <a:lstStyle/>
                    <a:p>
                      <a:pPr marL="0" marR="0" algn="ctr">
                        <a:spcBef>
                          <a:spcPts val="0"/>
                        </a:spcBef>
                        <a:spcAft>
                          <a:spcPts val="0"/>
                        </a:spcAft>
                      </a:pPr>
                      <a:r>
                        <a:rPr lang="en-US" sz="1400">
                          <a:latin typeface="Calibri"/>
                          <a:ea typeface="Times New Roman"/>
                          <a:cs typeface="Times New Roman"/>
                        </a:rPr>
                        <a:t>25.0</a:t>
                      </a:r>
                      <a:endParaRPr lang="en-US" sz="1400">
                        <a:latin typeface="Verdana"/>
                        <a:ea typeface="Times New Roman"/>
                        <a:cs typeface="Times New Roman"/>
                      </a:endParaRPr>
                    </a:p>
                  </a:txBody>
                  <a:tcPr marL="57329" marR="57329" marT="0" marB="0">
                    <a:lnL>
                      <a:noFill/>
                    </a:lnL>
                    <a:lnR>
                      <a:noFill/>
                    </a:lnR>
                    <a:lnT>
                      <a:noFill/>
                    </a:lnT>
                    <a:lnB>
                      <a:noFill/>
                    </a:lnB>
                  </a:tcPr>
                </a:tc>
              </a:tr>
              <a:tr h="553789">
                <a:tc>
                  <a:txBody>
                    <a:bodyPr/>
                    <a:lstStyle/>
                    <a:p>
                      <a:pPr marL="0" marR="0">
                        <a:spcBef>
                          <a:spcPts val="0"/>
                        </a:spcBef>
                        <a:spcAft>
                          <a:spcPts val="0"/>
                        </a:spcAft>
                      </a:pPr>
                      <a:r>
                        <a:rPr lang="en-US" sz="1400">
                          <a:latin typeface="Calibri"/>
                          <a:ea typeface="Times New Roman"/>
                          <a:cs typeface="Times New Roman"/>
                        </a:rPr>
                        <a:t>Hit repeatedly </a:t>
                      </a:r>
                      <a:endParaRPr lang="en-US" sz="1400">
                        <a:latin typeface="Verdana"/>
                        <a:ea typeface="Times New Roman"/>
                        <a:cs typeface="Times New Roman"/>
                      </a:endParaRPr>
                    </a:p>
                  </a:txBody>
                  <a:tcPr marL="57329" marR="57329" marT="0" marB="0">
                    <a:lnL>
                      <a:noFill/>
                    </a:lnL>
                    <a:lnR>
                      <a:noFill/>
                    </a:lnR>
                    <a:lnT>
                      <a:noFill/>
                    </a:lnT>
                    <a:lnB>
                      <a:noFill/>
                    </a:lnB>
                  </a:tcPr>
                </a:tc>
                <a:tc>
                  <a:txBody>
                    <a:bodyPr/>
                    <a:lstStyle/>
                    <a:p>
                      <a:pPr marL="0" marR="0" algn="ctr">
                        <a:spcBef>
                          <a:spcPts val="0"/>
                        </a:spcBef>
                        <a:spcAft>
                          <a:spcPts val="0"/>
                        </a:spcAft>
                      </a:pPr>
                      <a:r>
                        <a:rPr lang="en-US" sz="1400">
                          <a:latin typeface="Calibri"/>
                          <a:ea typeface="Times New Roman"/>
                          <a:cs typeface="Times New Roman"/>
                        </a:rPr>
                        <a:t>35.4</a:t>
                      </a:r>
                      <a:endParaRPr lang="en-US" sz="1400">
                        <a:latin typeface="Verdana"/>
                        <a:ea typeface="Times New Roman"/>
                        <a:cs typeface="Times New Roman"/>
                      </a:endParaRPr>
                    </a:p>
                  </a:txBody>
                  <a:tcPr marL="57329" marR="57329" marT="0" marB="0">
                    <a:lnL>
                      <a:noFill/>
                    </a:lnL>
                    <a:lnR>
                      <a:noFill/>
                    </a:lnR>
                    <a:lnT>
                      <a:noFill/>
                    </a:lnT>
                    <a:lnB>
                      <a:noFill/>
                    </a:lnB>
                  </a:tcPr>
                </a:tc>
                <a:tc>
                  <a:txBody>
                    <a:bodyPr/>
                    <a:lstStyle/>
                    <a:p>
                      <a:pPr marL="0" marR="0" algn="ctr">
                        <a:spcBef>
                          <a:spcPts val="0"/>
                        </a:spcBef>
                        <a:spcAft>
                          <a:spcPts val="0"/>
                        </a:spcAft>
                      </a:pPr>
                      <a:r>
                        <a:rPr lang="en-US" sz="1400">
                          <a:latin typeface="Calibri"/>
                          <a:ea typeface="Times New Roman"/>
                          <a:cs typeface="Times New Roman"/>
                        </a:rPr>
                        <a:t>29.6</a:t>
                      </a:r>
                      <a:endParaRPr lang="en-US" sz="1400">
                        <a:latin typeface="Verdana"/>
                        <a:ea typeface="Times New Roman"/>
                        <a:cs typeface="Times New Roman"/>
                      </a:endParaRPr>
                    </a:p>
                  </a:txBody>
                  <a:tcPr marL="57329" marR="57329" marT="0" marB="0">
                    <a:lnL>
                      <a:noFill/>
                    </a:lnL>
                    <a:lnR>
                      <a:noFill/>
                    </a:lnR>
                    <a:lnT>
                      <a:noFill/>
                    </a:lnT>
                    <a:lnB>
                      <a:noFill/>
                    </a:lnB>
                  </a:tcPr>
                </a:tc>
                <a:tc>
                  <a:txBody>
                    <a:bodyPr/>
                    <a:lstStyle/>
                    <a:p>
                      <a:pPr marL="0" marR="0" algn="ctr">
                        <a:spcBef>
                          <a:spcPts val="0"/>
                        </a:spcBef>
                        <a:spcAft>
                          <a:spcPts val="0"/>
                        </a:spcAft>
                      </a:pPr>
                      <a:r>
                        <a:rPr lang="en-US" sz="1400">
                          <a:latin typeface="Calibri"/>
                          <a:ea typeface="Times New Roman"/>
                          <a:cs typeface="Times New Roman"/>
                        </a:rPr>
                        <a:t>32.5</a:t>
                      </a:r>
                      <a:endParaRPr lang="en-US" sz="1400">
                        <a:latin typeface="Verdana"/>
                        <a:ea typeface="Times New Roman"/>
                        <a:cs typeface="Times New Roman"/>
                      </a:endParaRPr>
                    </a:p>
                  </a:txBody>
                  <a:tcPr marL="57329" marR="57329" marT="0" marB="0">
                    <a:lnL>
                      <a:noFill/>
                    </a:lnL>
                    <a:lnR>
                      <a:noFill/>
                    </a:lnR>
                    <a:lnT>
                      <a:noFill/>
                    </a:lnT>
                    <a:lnB>
                      <a:noFill/>
                    </a:lnB>
                  </a:tcPr>
                </a:tc>
                <a:tc>
                  <a:txBody>
                    <a:bodyPr/>
                    <a:lstStyle/>
                    <a:p>
                      <a:pPr marL="0" marR="0" algn="ctr">
                        <a:spcBef>
                          <a:spcPts val="0"/>
                        </a:spcBef>
                        <a:spcAft>
                          <a:spcPts val="0"/>
                        </a:spcAft>
                      </a:pPr>
                      <a:r>
                        <a:rPr lang="en-US" sz="1400">
                          <a:latin typeface="Calibri"/>
                          <a:ea typeface="Times New Roman"/>
                          <a:cs typeface="Times New Roman"/>
                        </a:rPr>
                        <a:t>25.0</a:t>
                      </a:r>
                      <a:endParaRPr lang="en-US" sz="1400">
                        <a:latin typeface="Verdana"/>
                        <a:ea typeface="Times New Roman"/>
                        <a:cs typeface="Times New Roman"/>
                      </a:endParaRPr>
                    </a:p>
                  </a:txBody>
                  <a:tcPr marL="57329" marR="57329" marT="0" marB="0">
                    <a:lnL>
                      <a:noFill/>
                    </a:lnL>
                    <a:lnR>
                      <a:noFill/>
                    </a:lnR>
                    <a:lnT>
                      <a:noFill/>
                    </a:lnT>
                    <a:lnB>
                      <a:noFill/>
                    </a:lnB>
                  </a:tcPr>
                </a:tc>
                <a:tc>
                  <a:txBody>
                    <a:bodyPr/>
                    <a:lstStyle/>
                    <a:p>
                      <a:pPr marL="0" marR="0" algn="ctr">
                        <a:spcBef>
                          <a:spcPts val="0"/>
                        </a:spcBef>
                        <a:spcAft>
                          <a:spcPts val="0"/>
                        </a:spcAft>
                      </a:pPr>
                      <a:r>
                        <a:rPr lang="en-US" sz="1400" dirty="0">
                          <a:latin typeface="Calibri"/>
                          <a:ea typeface="Times New Roman"/>
                          <a:cs typeface="Times New Roman"/>
                        </a:rPr>
                        <a:t>7.4*</a:t>
                      </a:r>
                      <a:endParaRPr lang="en-US" sz="1400" dirty="0">
                        <a:latin typeface="Verdana"/>
                        <a:ea typeface="Times New Roman"/>
                        <a:cs typeface="Times New Roman"/>
                      </a:endParaRPr>
                    </a:p>
                  </a:txBody>
                  <a:tcPr marL="57329" marR="57329" marT="0" marB="0">
                    <a:lnL>
                      <a:noFill/>
                    </a:lnL>
                    <a:lnR>
                      <a:noFill/>
                    </a:lnR>
                    <a:lnT>
                      <a:noFill/>
                    </a:lnT>
                    <a:lnB>
                      <a:noFill/>
                    </a:lnB>
                  </a:tcPr>
                </a:tc>
                <a:tc>
                  <a:txBody>
                    <a:bodyPr/>
                    <a:lstStyle/>
                    <a:p>
                      <a:pPr marL="0" marR="0" algn="ctr">
                        <a:spcBef>
                          <a:spcPts val="0"/>
                        </a:spcBef>
                        <a:spcAft>
                          <a:spcPts val="0"/>
                        </a:spcAft>
                      </a:pPr>
                      <a:r>
                        <a:rPr lang="en-US" sz="1400">
                          <a:latin typeface="Calibri"/>
                          <a:ea typeface="Times New Roman"/>
                          <a:cs typeface="Times New Roman"/>
                        </a:rPr>
                        <a:t>7.5</a:t>
                      </a:r>
                      <a:endParaRPr lang="en-US" sz="1400">
                        <a:latin typeface="Verdana"/>
                        <a:ea typeface="Times New Roman"/>
                        <a:cs typeface="Times New Roman"/>
                      </a:endParaRPr>
                    </a:p>
                  </a:txBody>
                  <a:tcPr marL="57329" marR="57329" marT="0" marB="0">
                    <a:lnL>
                      <a:noFill/>
                    </a:lnL>
                    <a:lnR>
                      <a:noFill/>
                    </a:lnR>
                    <a:lnT>
                      <a:noFill/>
                    </a:lnT>
                    <a:lnB>
                      <a:noFill/>
                    </a:lnB>
                  </a:tcPr>
                </a:tc>
              </a:tr>
              <a:tr h="553789">
                <a:tc>
                  <a:txBody>
                    <a:bodyPr/>
                    <a:lstStyle/>
                    <a:p>
                      <a:pPr marL="0" marR="0">
                        <a:spcBef>
                          <a:spcPts val="0"/>
                        </a:spcBef>
                        <a:spcAft>
                          <a:spcPts val="0"/>
                        </a:spcAft>
                      </a:pPr>
                      <a:r>
                        <a:rPr lang="en-US" sz="1400">
                          <a:latin typeface="Calibri"/>
                          <a:ea typeface="Times New Roman"/>
                          <a:cs typeface="Times New Roman"/>
                        </a:rPr>
                        <a:t>Kicked, bitten, or hit </a:t>
                      </a:r>
                      <a:endParaRPr lang="en-US" sz="1400">
                        <a:latin typeface="Verdana"/>
                        <a:ea typeface="Times New Roman"/>
                        <a:cs typeface="Times New Roman"/>
                      </a:endParaRPr>
                    </a:p>
                  </a:txBody>
                  <a:tcPr marL="57329" marR="57329" marT="0" marB="0">
                    <a:lnL>
                      <a:noFill/>
                    </a:lnL>
                    <a:lnR>
                      <a:noFill/>
                    </a:lnR>
                    <a:lnT>
                      <a:noFill/>
                    </a:lnT>
                    <a:lnB>
                      <a:noFill/>
                    </a:lnB>
                  </a:tcPr>
                </a:tc>
                <a:tc>
                  <a:txBody>
                    <a:bodyPr/>
                    <a:lstStyle/>
                    <a:p>
                      <a:pPr marL="0" marR="0" algn="ctr">
                        <a:spcBef>
                          <a:spcPts val="0"/>
                        </a:spcBef>
                        <a:spcAft>
                          <a:spcPts val="0"/>
                        </a:spcAft>
                      </a:pPr>
                      <a:r>
                        <a:rPr lang="en-US" sz="1400">
                          <a:latin typeface="Calibri"/>
                          <a:ea typeface="Times New Roman"/>
                          <a:cs typeface="Times New Roman"/>
                        </a:rPr>
                        <a:t>23.7</a:t>
                      </a:r>
                      <a:endParaRPr lang="en-US" sz="1400">
                        <a:latin typeface="Verdana"/>
                        <a:ea typeface="Times New Roman"/>
                        <a:cs typeface="Times New Roman"/>
                      </a:endParaRPr>
                    </a:p>
                  </a:txBody>
                  <a:tcPr marL="57329" marR="57329" marT="0" marB="0">
                    <a:lnL>
                      <a:noFill/>
                    </a:lnL>
                    <a:lnR>
                      <a:noFill/>
                    </a:lnR>
                    <a:lnT>
                      <a:noFill/>
                    </a:lnT>
                    <a:lnB>
                      <a:noFill/>
                    </a:lnB>
                  </a:tcPr>
                </a:tc>
                <a:tc>
                  <a:txBody>
                    <a:bodyPr/>
                    <a:lstStyle/>
                    <a:p>
                      <a:pPr marL="0" marR="0" algn="ctr">
                        <a:spcBef>
                          <a:spcPts val="0"/>
                        </a:spcBef>
                        <a:spcAft>
                          <a:spcPts val="0"/>
                        </a:spcAft>
                      </a:pPr>
                      <a:r>
                        <a:rPr lang="en-US" sz="1400">
                          <a:latin typeface="Calibri"/>
                          <a:ea typeface="Times New Roman"/>
                          <a:cs typeface="Times New Roman"/>
                        </a:rPr>
                        <a:t>29.6</a:t>
                      </a:r>
                      <a:endParaRPr lang="en-US" sz="1400">
                        <a:latin typeface="Verdana"/>
                        <a:ea typeface="Times New Roman"/>
                        <a:cs typeface="Times New Roman"/>
                      </a:endParaRPr>
                    </a:p>
                  </a:txBody>
                  <a:tcPr marL="57329" marR="57329" marT="0" marB="0">
                    <a:lnL>
                      <a:noFill/>
                    </a:lnL>
                    <a:lnR>
                      <a:noFill/>
                    </a:lnR>
                    <a:lnT>
                      <a:noFill/>
                    </a:lnT>
                    <a:lnB>
                      <a:noFill/>
                    </a:lnB>
                  </a:tcPr>
                </a:tc>
                <a:tc>
                  <a:txBody>
                    <a:bodyPr/>
                    <a:lstStyle/>
                    <a:p>
                      <a:pPr marL="0" marR="0" algn="ctr">
                        <a:spcBef>
                          <a:spcPts val="0"/>
                        </a:spcBef>
                        <a:spcAft>
                          <a:spcPts val="0"/>
                        </a:spcAft>
                      </a:pPr>
                      <a:r>
                        <a:rPr lang="en-US" sz="1400">
                          <a:latin typeface="Calibri"/>
                          <a:ea typeface="Times New Roman"/>
                          <a:cs typeface="Times New Roman"/>
                        </a:rPr>
                        <a:t>25.0</a:t>
                      </a:r>
                      <a:endParaRPr lang="en-US" sz="1400">
                        <a:latin typeface="Verdana"/>
                        <a:ea typeface="Times New Roman"/>
                        <a:cs typeface="Times New Roman"/>
                      </a:endParaRPr>
                    </a:p>
                  </a:txBody>
                  <a:tcPr marL="57329" marR="57329" marT="0" marB="0">
                    <a:lnL>
                      <a:noFill/>
                    </a:lnL>
                    <a:lnR>
                      <a:noFill/>
                    </a:lnR>
                    <a:lnT>
                      <a:noFill/>
                    </a:lnT>
                    <a:lnB>
                      <a:noFill/>
                    </a:lnB>
                  </a:tcPr>
                </a:tc>
                <a:tc>
                  <a:txBody>
                    <a:bodyPr/>
                    <a:lstStyle/>
                    <a:p>
                      <a:pPr marL="0" marR="0" algn="ctr">
                        <a:spcBef>
                          <a:spcPts val="0"/>
                        </a:spcBef>
                        <a:spcAft>
                          <a:spcPts val="0"/>
                        </a:spcAft>
                      </a:pPr>
                      <a:r>
                        <a:rPr lang="en-US" sz="1400">
                          <a:latin typeface="Calibri"/>
                          <a:ea typeface="Times New Roman"/>
                          <a:cs typeface="Times New Roman"/>
                        </a:rPr>
                        <a:t>26.2</a:t>
                      </a:r>
                      <a:endParaRPr lang="en-US" sz="1400">
                        <a:latin typeface="Verdana"/>
                        <a:ea typeface="Times New Roman"/>
                        <a:cs typeface="Times New Roman"/>
                      </a:endParaRPr>
                    </a:p>
                  </a:txBody>
                  <a:tcPr marL="57329" marR="57329" marT="0" marB="0">
                    <a:lnL>
                      <a:noFill/>
                    </a:lnL>
                    <a:lnR>
                      <a:noFill/>
                    </a:lnR>
                    <a:lnT>
                      <a:noFill/>
                    </a:lnT>
                    <a:lnB>
                      <a:noFill/>
                    </a:lnB>
                  </a:tcPr>
                </a:tc>
                <a:tc>
                  <a:txBody>
                    <a:bodyPr/>
                    <a:lstStyle/>
                    <a:p>
                      <a:pPr marL="0" marR="0" algn="ctr">
                        <a:spcBef>
                          <a:spcPts val="0"/>
                        </a:spcBef>
                        <a:spcAft>
                          <a:spcPts val="0"/>
                        </a:spcAft>
                      </a:pPr>
                      <a:r>
                        <a:rPr lang="en-US" sz="1400" dirty="0">
                          <a:latin typeface="Calibri"/>
                          <a:ea typeface="Times New Roman"/>
                          <a:cs typeface="Times New Roman"/>
                        </a:rPr>
                        <a:t>7.4*</a:t>
                      </a:r>
                      <a:endParaRPr lang="en-US" sz="1400" dirty="0">
                        <a:latin typeface="Verdana"/>
                        <a:ea typeface="Times New Roman"/>
                        <a:cs typeface="Times New Roman"/>
                      </a:endParaRPr>
                    </a:p>
                  </a:txBody>
                  <a:tcPr marL="57329" marR="57329" marT="0" marB="0">
                    <a:lnL>
                      <a:noFill/>
                    </a:lnL>
                    <a:lnR>
                      <a:noFill/>
                    </a:lnR>
                    <a:lnT>
                      <a:noFill/>
                    </a:lnT>
                    <a:lnB>
                      <a:noFill/>
                    </a:lnB>
                  </a:tcPr>
                </a:tc>
                <a:tc>
                  <a:txBody>
                    <a:bodyPr/>
                    <a:lstStyle/>
                    <a:p>
                      <a:pPr marL="0" marR="0" algn="ctr">
                        <a:spcBef>
                          <a:spcPts val="0"/>
                        </a:spcBef>
                        <a:spcAft>
                          <a:spcPts val="0"/>
                        </a:spcAft>
                      </a:pPr>
                      <a:r>
                        <a:rPr lang="en-US" sz="1400" dirty="0">
                          <a:latin typeface="Calibri"/>
                          <a:ea typeface="Times New Roman"/>
                          <a:cs typeface="Times New Roman"/>
                        </a:rPr>
                        <a:t>12.5</a:t>
                      </a:r>
                      <a:endParaRPr lang="en-US" sz="1400" dirty="0">
                        <a:latin typeface="Verdana"/>
                        <a:ea typeface="Times New Roman"/>
                        <a:cs typeface="Times New Roman"/>
                      </a:endParaRPr>
                    </a:p>
                  </a:txBody>
                  <a:tcPr marL="57329" marR="57329" marT="0" marB="0">
                    <a:lnL>
                      <a:noFill/>
                    </a:lnL>
                    <a:lnR>
                      <a:noFill/>
                    </a:lnR>
                    <a:lnT>
                      <a:noFill/>
                    </a:lnT>
                    <a:lnB>
                      <a:noFill/>
                    </a:lnB>
                  </a:tcPr>
                </a:tc>
              </a:tr>
              <a:tr h="553789">
                <a:tc>
                  <a:txBody>
                    <a:bodyPr/>
                    <a:lstStyle/>
                    <a:p>
                      <a:pPr marL="0" marR="0">
                        <a:spcBef>
                          <a:spcPts val="0"/>
                        </a:spcBef>
                        <a:spcAft>
                          <a:spcPts val="0"/>
                        </a:spcAft>
                      </a:pPr>
                      <a:r>
                        <a:rPr lang="en-US" sz="1400">
                          <a:latin typeface="Calibri"/>
                          <a:ea typeface="Times New Roman"/>
                          <a:cs typeface="Times New Roman"/>
                        </a:rPr>
                        <a:t>Threatened with knife or gun </a:t>
                      </a:r>
                      <a:endParaRPr lang="en-US" sz="1400">
                        <a:latin typeface="Verdana"/>
                        <a:ea typeface="Times New Roman"/>
                        <a:cs typeface="Times New Roman"/>
                      </a:endParaRPr>
                    </a:p>
                  </a:txBody>
                  <a:tcPr marL="57329" marR="57329" marT="0" marB="0">
                    <a:lnL>
                      <a:noFill/>
                    </a:lnL>
                    <a:lnR>
                      <a:noFill/>
                    </a:lnR>
                    <a:lnT>
                      <a:noFill/>
                    </a:lnT>
                    <a:lnB>
                      <a:noFill/>
                    </a:lnB>
                  </a:tcPr>
                </a:tc>
                <a:tc>
                  <a:txBody>
                    <a:bodyPr/>
                    <a:lstStyle/>
                    <a:p>
                      <a:pPr marL="0" marR="0" algn="ctr">
                        <a:spcBef>
                          <a:spcPts val="0"/>
                        </a:spcBef>
                        <a:spcAft>
                          <a:spcPts val="0"/>
                        </a:spcAft>
                      </a:pPr>
                      <a:r>
                        <a:rPr lang="en-US" sz="1400">
                          <a:latin typeface="Calibri"/>
                          <a:ea typeface="Times New Roman"/>
                          <a:cs typeface="Times New Roman"/>
                        </a:rPr>
                        <a:t>22.8</a:t>
                      </a:r>
                      <a:endParaRPr lang="en-US" sz="1400">
                        <a:latin typeface="Verdana"/>
                        <a:ea typeface="Times New Roman"/>
                        <a:cs typeface="Times New Roman"/>
                      </a:endParaRPr>
                    </a:p>
                  </a:txBody>
                  <a:tcPr marL="57329" marR="57329" marT="0" marB="0">
                    <a:lnL>
                      <a:noFill/>
                    </a:lnL>
                    <a:lnR>
                      <a:noFill/>
                    </a:lnR>
                    <a:lnT>
                      <a:noFill/>
                    </a:lnT>
                    <a:lnB>
                      <a:noFill/>
                    </a:lnB>
                  </a:tcPr>
                </a:tc>
                <a:tc>
                  <a:txBody>
                    <a:bodyPr/>
                    <a:lstStyle/>
                    <a:p>
                      <a:pPr marL="0" marR="0" algn="ctr">
                        <a:spcBef>
                          <a:spcPts val="0"/>
                        </a:spcBef>
                        <a:spcAft>
                          <a:spcPts val="0"/>
                        </a:spcAft>
                      </a:pPr>
                      <a:r>
                        <a:rPr lang="en-US" sz="1400">
                          <a:latin typeface="Calibri"/>
                          <a:ea typeface="Times New Roman"/>
                          <a:cs typeface="Times New Roman"/>
                        </a:rPr>
                        <a:t>11.1</a:t>
                      </a:r>
                      <a:endParaRPr lang="en-US" sz="1400">
                        <a:latin typeface="Verdana"/>
                        <a:ea typeface="Times New Roman"/>
                        <a:cs typeface="Times New Roman"/>
                      </a:endParaRPr>
                    </a:p>
                  </a:txBody>
                  <a:tcPr marL="57329" marR="57329" marT="0" marB="0">
                    <a:lnL>
                      <a:noFill/>
                    </a:lnL>
                    <a:lnR>
                      <a:noFill/>
                    </a:lnR>
                    <a:lnT>
                      <a:noFill/>
                    </a:lnT>
                    <a:lnB>
                      <a:noFill/>
                    </a:lnB>
                  </a:tcPr>
                </a:tc>
                <a:tc>
                  <a:txBody>
                    <a:bodyPr/>
                    <a:lstStyle/>
                    <a:p>
                      <a:pPr marL="0" marR="0" algn="ctr">
                        <a:spcBef>
                          <a:spcPts val="0"/>
                        </a:spcBef>
                        <a:spcAft>
                          <a:spcPts val="0"/>
                        </a:spcAft>
                      </a:pPr>
                      <a:r>
                        <a:rPr lang="en-US" sz="1400">
                          <a:latin typeface="Calibri"/>
                          <a:ea typeface="Times New Roman"/>
                          <a:cs typeface="Times New Roman"/>
                        </a:rPr>
                        <a:t>17.5</a:t>
                      </a:r>
                      <a:endParaRPr lang="en-US" sz="1400">
                        <a:latin typeface="Verdana"/>
                        <a:ea typeface="Times New Roman"/>
                        <a:cs typeface="Times New Roman"/>
                      </a:endParaRPr>
                    </a:p>
                  </a:txBody>
                  <a:tcPr marL="57329" marR="57329" marT="0" marB="0">
                    <a:lnL>
                      <a:noFill/>
                    </a:lnL>
                    <a:lnR>
                      <a:noFill/>
                    </a:lnR>
                    <a:lnT>
                      <a:noFill/>
                    </a:lnT>
                    <a:lnB>
                      <a:noFill/>
                    </a:lnB>
                  </a:tcPr>
                </a:tc>
                <a:tc>
                  <a:txBody>
                    <a:bodyPr/>
                    <a:lstStyle/>
                    <a:p>
                      <a:pPr marL="0" marR="0" algn="ctr">
                        <a:spcBef>
                          <a:spcPts val="0"/>
                        </a:spcBef>
                        <a:spcAft>
                          <a:spcPts val="0"/>
                        </a:spcAft>
                      </a:pPr>
                      <a:r>
                        <a:rPr lang="en-US" sz="1400">
                          <a:latin typeface="Calibri"/>
                          <a:ea typeface="Times New Roman"/>
                          <a:cs typeface="Times New Roman"/>
                        </a:rPr>
                        <a:t>20.0</a:t>
                      </a:r>
                      <a:endParaRPr lang="en-US" sz="1400">
                        <a:latin typeface="Verdana"/>
                        <a:ea typeface="Times New Roman"/>
                        <a:cs typeface="Times New Roman"/>
                      </a:endParaRPr>
                    </a:p>
                  </a:txBody>
                  <a:tcPr marL="57329" marR="57329" marT="0" marB="0">
                    <a:lnL>
                      <a:noFill/>
                    </a:lnL>
                    <a:lnR>
                      <a:noFill/>
                    </a:lnR>
                    <a:lnT>
                      <a:noFill/>
                    </a:lnT>
                    <a:lnB>
                      <a:noFill/>
                    </a:lnB>
                  </a:tcPr>
                </a:tc>
                <a:tc>
                  <a:txBody>
                    <a:bodyPr/>
                    <a:lstStyle/>
                    <a:p>
                      <a:pPr marL="0" marR="0" algn="ctr">
                        <a:spcBef>
                          <a:spcPts val="0"/>
                        </a:spcBef>
                        <a:spcAft>
                          <a:spcPts val="0"/>
                        </a:spcAft>
                      </a:pPr>
                      <a:r>
                        <a:rPr lang="en-US" sz="1400">
                          <a:latin typeface="Calibri"/>
                          <a:ea typeface="Times New Roman"/>
                          <a:cs typeface="Times New Roman"/>
                        </a:rPr>
                        <a:t>11.5</a:t>
                      </a:r>
                      <a:endParaRPr lang="en-US" sz="1400">
                        <a:latin typeface="Verdana"/>
                        <a:ea typeface="Times New Roman"/>
                        <a:cs typeface="Times New Roman"/>
                      </a:endParaRPr>
                    </a:p>
                  </a:txBody>
                  <a:tcPr marL="57329" marR="57329" marT="0" marB="0">
                    <a:lnL>
                      <a:noFill/>
                    </a:lnL>
                    <a:lnR>
                      <a:noFill/>
                    </a:lnR>
                    <a:lnT>
                      <a:noFill/>
                    </a:lnT>
                    <a:lnB>
                      <a:noFill/>
                    </a:lnB>
                  </a:tcPr>
                </a:tc>
                <a:tc>
                  <a:txBody>
                    <a:bodyPr/>
                    <a:lstStyle/>
                    <a:p>
                      <a:pPr marL="0" marR="0" algn="ctr">
                        <a:spcBef>
                          <a:spcPts val="0"/>
                        </a:spcBef>
                        <a:spcAft>
                          <a:spcPts val="0"/>
                        </a:spcAft>
                      </a:pPr>
                      <a:r>
                        <a:rPr lang="en-US" sz="1400" dirty="0">
                          <a:latin typeface="Calibri"/>
                          <a:ea typeface="Times New Roman"/>
                          <a:cs typeface="Times New Roman"/>
                        </a:rPr>
                        <a:t>16.6</a:t>
                      </a:r>
                      <a:endParaRPr lang="en-US" sz="1400" dirty="0">
                        <a:latin typeface="Verdana"/>
                        <a:ea typeface="Times New Roman"/>
                        <a:cs typeface="Times New Roman"/>
                      </a:endParaRPr>
                    </a:p>
                  </a:txBody>
                  <a:tcPr marL="57329" marR="57329" marT="0" marB="0">
                    <a:lnL>
                      <a:noFill/>
                    </a:lnL>
                    <a:lnR>
                      <a:noFill/>
                    </a:lnR>
                    <a:lnT>
                      <a:noFill/>
                    </a:lnT>
                    <a:lnB>
                      <a:noFill/>
                    </a:lnB>
                  </a:tcPr>
                </a:tc>
              </a:tr>
              <a:tr h="553789">
                <a:tc>
                  <a:txBody>
                    <a:bodyPr/>
                    <a:lstStyle/>
                    <a:p>
                      <a:pPr marL="0" marR="0">
                        <a:spcBef>
                          <a:spcPts val="0"/>
                        </a:spcBef>
                        <a:spcAft>
                          <a:spcPts val="0"/>
                        </a:spcAft>
                      </a:pPr>
                      <a:r>
                        <a:rPr lang="en-US" sz="1400">
                          <a:latin typeface="Calibri"/>
                          <a:ea typeface="Times New Roman"/>
                          <a:cs typeface="Times New Roman"/>
                        </a:rPr>
                        <a:t>Forced sexual contact </a:t>
                      </a:r>
                      <a:endParaRPr lang="en-US" sz="1400">
                        <a:latin typeface="Verdana"/>
                        <a:ea typeface="Times New Roman"/>
                        <a:cs typeface="Times New Roman"/>
                      </a:endParaRPr>
                    </a:p>
                  </a:txBody>
                  <a:tcPr marL="57329" marR="57329" marT="0" marB="0">
                    <a:lnL>
                      <a:noFill/>
                    </a:lnL>
                    <a:lnR>
                      <a:noFill/>
                    </a:lnR>
                    <a:lnT>
                      <a:noFill/>
                    </a:lnT>
                    <a:lnB>
                      <a:noFill/>
                    </a:lnB>
                  </a:tcPr>
                </a:tc>
                <a:tc>
                  <a:txBody>
                    <a:bodyPr/>
                    <a:lstStyle/>
                    <a:p>
                      <a:pPr marL="0" marR="0" algn="ctr">
                        <a:spcBef>
                          <a:spcPts val="0"/>
                        </a:spcBef>
                        <a:spcAft>
                          <a:spcPts val="0"/>
                        </a:spcAft>
                      </a:pPr>
                      <a:r>
                        <a:rPr lang="en-US" sz="1400">
                          <a:latin typeface="Calibri"/>
                          <a:ea typeface="Times New Roman"/>
                          <a:cs typeface="Times New Roman"/>
                        </a:rPr>
                        <a:t>13.3</a:t>
                      </a:r>
                      <a:endParaRPr lang="en-US" sz="1400">
                        <a:latin typeface="Verdana"/>
                        <a:ea typeface="Times New Roman"/>
                        <a:cs typeface="Times New Roman"/>
                      </a:endParaRPr>
                    </a:p>
                  </a:txBody>
                  <a:tcPr marL="57329" marR="57329" marT="0" marB="0">
                    <a:lnL>
                      <a:noFill/>
                    </a:lnL>
                    <a:lnR>
                      <a:noFill/>
                    </a:lnR>
                    <a:lnT>
                      <a:noFill/>
                    </a:lnT>
                    <a:lnB>
                      <a:noFill/>
                    </a:lnB>
                  </a:tcPr>
                </a:tc>
                <a:tc>
                  <a:txBody>
                    <a:bodyPr/>
                    <a:lstStyle/>
                    <a:p>
                      <a:pPr marL="0" marR="0" algn="ctr">
                        <a:spcBef>
                          <a:spcPts val="0"/>
                        </a:spcBef>
                        <a:spcAft>
                          <a:spcPts val="0"/>
                        </a:spcAft>
                      </a:pPr>
                      <a:r>
                        <a:rPr lang="en-US" sz="1400">
                          <a:latin typeface="Calibri"/>
                          <a:ea typeface="Times New Roman"/>
                          <a:cs typeface="Times New Roman"/>
                        </a:rPr>
                        <a:t>7.7</a:t>
                      </a:r>
                      <a:endParaRPr lang="en-US" sz="1400">
                        <a:latin typeface="Verdana"/>
                        <a:ea typeface="Times New Roman"/>
                        <a:cs typeface="Times New Roman"/>
                      </a:endParaRPr>
                    </a:p>
                  </a:txBody>
                  <a:tcPr marL="57329" marR="57329" marT="0" marB="0">
                    <a:lnL>
                      <a:noFill/>
                    </a:lnL>
                    <a:lnR>
                      <a:noFill/>
                    </a:lnR>
                    <a:lnT>
                      <a:noFill/>
                    </a:lnT>
                    <a:lnB>
                      <a:noFill/>
                    </a:lnB>
                  </a:tcPr>
                </a:tc>
                <a:tc>
                  <a:txBody>
                    <a:bodyPr/>
                    <a:lstStyle/>
                    <a:p>
                      <a:pPr marL="0" marR="0" algn="ctr">
                        <a:spcBef>
                          <a:spcPts val="0"/>
                        </a:spcBef>
                        <a:spcAft>
                          <a:spcPts val="0"/>
                        </a:spcAft>
                      </a:pPr>
                      <a:r>
                        <a:rPr lang="en-US" sz="1400">
                          <a:latin typeface="Calibri"/>
                          <a:ea typeface="Times New Roman"/>
                          <a:cs typeface="Times New Roman"/>
                        </a:rPr>
                        <a:t>5.0</a:t>
                      </a:r>
                      <a:endParaRPr lang="en-US" sz="1400">
                        <a:latin typeface="Verdana"/>
                        <a:ea typeface="Times New Roman"/>
                        <a:cs typeface="Times New Roman"/>
                      </a:endParaRPr>
                    </a:p>
                  </a:txBody>
                  <a:tcPr marL="57329" marR="57329" marT="0" marB="0">
                    <a:lnL>
                      <a:noFill/>
                    </a:lnL>
                    <a:lnR>
                      <a:noFill/>
                    </a:lnR>
                    <a:lnT>
                      <a:noFill/>
                    </a:lnT>
                    <a:lnB>
                      <a:noFill/>
                    </a:lnB>
                  </a:tcPr>
                </a:tc>
                <a:tc>
                  <a:txBody>
                    <a:bodyPr/>
                    <a:lstStyle/>
                    <a:p>
                      <a:pPr marL="0" marR="0" algn="ctr">
                        <a:spcBef>
                          <a:spcPts val="0"/>
                        </a:spcBef>
                        <a:spcAft>
                          <a:spcPts val="0"/>
                        </a:spcAft>
                      </a:pPr>
                      <a:r>
                        <a:rPr lang="en-US" sz="1400">
                          <a:latin typeface="Calibri"/>
                          <a:ea typeface="Times New Roman"/>
                          <a:cs typeface="Times New Roman"/>
                        </a:rPr>
                        <a:t>21.2</a:t>
                      </a:r>
                      <a:endParaRPr lang="en-US" sz="1400">
                        <a:latin typeface="Verdana"/>
                        <a:ea typeface="Times New Roman"/>
                        <a:cs typeface="Times New Roman"/>
                      </a:endParaRPr>
                    </a:p>
                  </a:txBody>
                  <a:tcPr marL="57329" marR="57329" marT="0" marB="0">
                    <a:lnL>
                      <a:noFill/>
                    </a:lnL>
                    <a:lnR>
                      <a:noFill/>
                    </a:lnR>
                    <a:lnT>
                      <a:noFill/>
                    </a:lnT>
                    <a:lnB>
                      <a:noFill/>
                    </a:lnB>
                  </a:tcPr>
                </a:tc>
                <a:tc>
                  <a:txBody>
                    <a:bodyPr/>
                    <a:lstStyle/>
                    <a:p>
                      <a:pPr marL="0" marR="0" algn="ctr">
                        <a:spcBef>
                          <a:spcPts val="0"/>
                        </a:spcBef>
                        <a:spcAft>
                          <a:spcPts val="0"/>
                        </a:spcAft>
                      </a:pPr>
                      <a:r>
                        <a:rPr lang="en-US" sz="1400">
                          <a:latin typeface="Calibri"/>
                          <a:ea typeface="Times New Roman"/>
                          <a:cs typeface="Times New Roman"/>
                        </a:rPr>
                        <a:t>3.7*</a:t>
                      </a:r>
                      <a:endParaRPr lang="en-US" sz="1400">
                        <a:latin typeface="Verdana"/>
                        <a:ea typeface="Times New Roman"/>
                        <a:cs typeface="Times New Roman"/>
                      </a:endParaRPr>
                    </a:p>
                  </a:txBody>
                  <a:tcPr marL="57329" marR="57329" marT="0" marB="0">
                    <a:lnL>
                      <a:noFill/>
                    </a:lnL>
                    <a:lnR>
                      <a:noFill/>
                    </a:lnR>
                    <a:lnT>
                      <a:noFill/>
                    </a:lnT>
                    <a:lnB>
                      <a:noFill/>
                    </a:lnB>
                  </a:tcPr>
                </a:tc>
                <a:tc>
                  <a:txBody>
                    <a:bodyPr/>
                    <a:lstStyle/>
                    <a:p>
                      <a:pPr marL="0" marR="0" algn="ctr">
                        <a:spcBef>
                          <a:spcPts val="0"/>
                        </a:spcBef>
                        <a:spcAft>
                          <a:spcPts val="0"/>
                        </a:spcAft>
                      </a:pPr>
                      <a:r>
                        <a:rPr lang="en-US" sz="1400" dirty="0">
                          <a:latin typeface="Calibri"/>
                          <a:ea typeface="Times New Roman"/>
                          <a:cs typeface="Times New Roman"/>
                        </a:rPr>
                        <a:t>12.5</a:t>
                      </a:r>
                      <a:endParaRPr lang="en-US" sz="1400" dirty="0">
                        <a:latin typeface="Verdana"/>
                        <a:ea typeface="Times New Roman"/>
                        <a:cs typeface="Times New Roman"/>
                      </a:endParaRPr>
                    </a:p>
                  </a:txBody>
                  <a:tcPr marL="57329" marR="57329" marT="0" marB="0">
                    <a:lnL>
                      <a:noFill/>
                    </a:lnL>
                    <a:lnR>
                      <a:noFill/>
                    </a:lnR>
                    <a:lnT>
                      <a:noFill/>
                    </a:lnT>
                    <a:lnB>
                      <a:noFill/>
                    </a:lnB>
                  </a:tcPr>
                </a:tc>
              </a:tr>
              <a:tr h="553789">
                <a:tc>
                  <a:txBody>
                    <a:bodyPr/>
                    <a:lstStyle/>
                    <a:p>
                      <a:pPr marL="0" marR="0">
                        <a:spcBef>
                          <a:spcPts val="0"/>
                        </a:spcBef>
                        <a:spcAft>
                          <a:spcPts val="0"/>
                        </a:spcAft>
                      </a:pPr>
                      <a:r>
                        <a:rPr lang="en-US" sz="1400" dirty="0">
                          <a:latin typeface="Calibri"/>
                          <a:ea typeface="Times New Roman"/>
                          <a:cs typeface="Times New Roman"/>
                        </a:rPr>
                        <a:t>Overall</a:t>
                      </a:r>
                      <a:endParaRPr lang="en-US" sz="1400" dirty="0">
                        <a:latin typeface="Verdana"/>
                        <a:ea typeface="Times New Roman"/>
                        <a:cs typeface="Times New Roman"/>
                      </a:endParaRPr>
                    </a:p>
                  </a:txBody>
                  <a:tcPr marL="57329" marR="57329"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a:latin typeface="Calibri"/>
                          <a:ea typeface="Times New Roman"/>
                          <a:cs typeface="Times New Roman"/>
                        </a:rPr>
                        <a:t>50.0</a:t>
                      </a:r>
                      <a:endParaRPr lang="en-US" sz="1400">
                        <a:latin typeface="Verdana"/>
                        <a:ea typeface="Times New Roman"/>
                        <a:cs typeface="Times New Roman"/>
                      </a:endParaRPr>
                    </a:p>
                  </a:txBody>
                  <a:tcPr marL="57329" marR="57329"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latin typeface="Calibri"/>
                          <a:ea typeface="Times New Roman"/>
                          <a:cs typeface="Times New Roman"/>
                        </a:rPr>
                        <a:t>48.1</a:t>
                      </a:r>
                      <a:endParaRPr lang="en-US" sz="1400" dirty="0">
                        <a:latin typeface="Verdana"/>
                        <a:ea typeface="Times New Roman"/>
                        <a:cs typeface="Times New Roman"/>
                      </a:endParaRPr>
                    </a:p>
                  </a:txBody>
                  <a:tcPr marL="57329" marR="57329"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a:latin typeface="Calibri"/>
                          <a:ea typeface="Times New Roman"/>
                          <a:cs typeface="Times New Roman"/>
                        </a:rPr>
                        <a:t>67.5</a:t>
                      </a:r>
                      <a:endParaRPr lang="en-US" sz="1400">
                        <a:latin typeface="Verdana"/>
                        <a:ea typeface="Times New Roman"/>
                        <a:cs typeface="Times New Roman"/>
                      </a:endParaRPr>
                    </a:p>
                  </a:txBody>
                  <a:tcPr marL="57329" marR="57329"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a:latin typeface="Calibri"/>
                          <a:ea typeface="Times New Roman"/>
                          <a:cs typeface="Times New Roman"/>
                        </a:rPr>
                        <a:t>42.5</a:t>
                      </a:r>
                      <a:endParaRPr lang="en-US" sz="1400">
                        <a:latin typeface="Verdana"/>
                        <a:ea typeface="Times New Roman"/>
                        <a:cs typeface="Times New Roman"/>
                      </a:endParaRPr>
                    </a:p>
                  </a:txBody>
                  <a:tcPr marL="57329" marR="57329"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a:latin typeface="Calibri"/>
                          <a:ea typeface="Times New Roman"/>
                          <a:cs typeface="Times New Roman"/>
                        </a:rPr>
                        <a:t>48.2</a:t>
                      </a:r>
                      <a:endParaRPr lang="en-US" sz="1400">
                        <a:latin typeface="Verdana"/>
                        <a:ea typeface="Times New Roman"/>
                        <a:cs typeface="Times New Roman"/>
                      </a:endParaRPr>
                    </a:p>
                  </a:txBody>
                  <a:tcPr marL="57329" marR="57329"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latin typeface="Calibri"/>
                          <a:ea typeface="Times New Roman"/>
                          <a:cs typeface="Times New Roman"/>
                        </a:rPr>
                        <a:t>30.0</a:t>
                      </a:r>
                      <a:endParaRPr lang="en-US" sz="1400" dirty="0">
                        <a:latin typeface="Verdana"/>
                        <a:ea typeface="Times New Roman"/>
                        <a:cs typeface="Times New Roman"/>
                      </a:endParaRPr>
                    </a:p>
                  </a:txBody>
                  <a:tcPr marL="57329" marR="57329"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34818" name="Rectangle 2"/>
          <p:cNvSpPr>
            <a:spLocks noChangeArrowheads="1"/>
          </p:cNvSpPr>
          <p:nvPr/>
        </p:nvSpPr>
        <p:spPr bwMode="auto">
          <a:xfrm>
            <a:off x="609600" y="6002658"/>
            <a:ext cx="762000"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*p&lt;.05</a:t>
            </a:r>
            <a:endParaRPr kumimoji="0" lang="en-US" sz="1800" b="0" i="0" u="none" strike="noStrike" cap="none" normalizeH="0" baseline="0" dirty="0" smtClean="0">
              <a:ln>
                <a:noFill/>
              </a:ln>
              <a:solidFill>
                <a:schemeClr val="tx1"/>
              </a:solidFill>
              <a:effectLst/>
              <a:latin typeface="Calibri"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52401" y="1447800"/>
          <a:ext cx="8000999" cy="3886203"/>
        </p:xfrm>
        <a:graphic>
          <a:graphicData uri="http://schemas.openxmlformats.org/drawingml/2006/table">
            <a:tbl>
              <a:tblPr/>
              <a:tblGrid>
                <a:gridCol w="4694134"/>
                <a:gridCol w="1290484"/>
                <a:gridCol w="1129173"/>
                <a:gridCol w="887208"/>
              </a:tblGrid>
              <a:tr h="482882">
                <a:tc>
                  <a:txBody>
                    <a:bodyPr/>
                    <a:lstStyle/>
                    <a:p>
                      <a:pPr marL="0" marR="0" algn="ctr">
                        <a:spcBef>
                          <a:spcPts val="0"/>
                        </a:spcBef>
                        <a:spcAft>
                          <a:spcPts val="0"/>
                        </a:spcAft>
                      </a:pPr>
                      <a:endParaRPr lang="en-US" sz="1000" dirty="0">
                        <a:latin typeface="Calibri"/>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latin typeface="+mn-lt"/>
                          <a:ea typeface="Times New Roman"/>
                          <a:cs typeface="Times New Roman"/>
                        </a:rPr>
                        <a:t>Pre </a:t>
                      </a:r>
                    </a:p>
                    <a:p>
                      <a:pPr marL="0" marR="0" algn="ctr">
                        <a:spcBef>
                          <a:spcPts val="0"/>
                        </a:spcBef>
                        <a:spcAft>
                          <a:spcPts val="0"/>
                        </a:spcAft>
                      </a:pPr>
                      <a:r>
                        <a:rPr lang="en-US" sz="1400" dirty="0">
                          <a:latin typeface="+mn-lt"/>
                          <a:ea typeface="Times New Roman"/>
                          <a:cs typeface="Times New Roman"/>
                        </a:rPr>
                        <a:t>(% correct)</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latin typeface="+mn-lt"/>
                          <a:ea typeface="Times New Roman"/>
                          <a:cs typeface="Times New Roman"/>
                        </a:rPr>
                        <a:t>Post </a:t>
                      </a:r>
                    </a:p>
                    <a:p>
                      <a:pPr marL="0" marR="0" algn="ctr">
                        <a:spcBef>
                          <a:spcPts val="0"/>
                        </a:spcBef>
                        <a:spcAft>
                          <a:spcPts val="0"/>
                        </a:spcAft>
                      </a:pPr>
                      <a:r>
                        <a:rPr lang="en-US" sz="1400" dirty="0">
                          <a:latin typeface="+mn-lt"/>
                          <a:ea typeface="Times New Roman"/>
                          <a:cs typeface="Times New Roman"/>
                        </a:rPr>
                        <a:t>(% correct) </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latin typeface="+mn-lt"/>
                          <a:ea typeface="Times New Roman"/>
                          <a:cs typeface="Times New Roman"/>
                        </a:rPr>
                        <a:t>% change</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06021">
                <a:tc>
                  <a:txBody>
                    <a:bodyPr/>
                    <a:lstStyle/>
                    <a:p>
                      <a:pPr marL="0" marR="0">
                        <a:spcBef>
                          <a:spcPts val="0"/>
                        </a:spcBef>
                        <a:spcAft>
                          <a:spcPts val="0"/>
                        </a:spcAft>
                      </a:pPr>
                      <a:r>
                        <a:rPr lang="en-US" sz="1400" dirty="0">
                          <a:latin typeface="Calibri"/>
                          <a:ea typeface="Times New Roman"/>
                          <a:cs typeface="Times New Roman"/>
                        </a:rPr>
                        <a:t>Parents who are violent with each other are more likely to be violent with their children.</a:t>
                      </a:r>
                      <a:endParaRPr lang="en-US" sz="1400" dirty="0">
                        <a:latin typeface="Times New Roman"/>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spcBef>
                          <a:spcPts val="0"/>
                        </a:spcBef>
                        <a:spcAft>
                          <a:spcPts val="0"/>
                        </a:spcAft>
                      </a:pPr>
                      <a:r>
                        <a:rPr lang="en-US" sz="1400">
                          <a:solidFill>
                            <a:srgbClr val="000000"/>
                          </a:solidFill>
                          <a:latin typeface="Calibri"/>
                          <a:ea typeface="Times New Roman"/>
                          <a:cs typeface="Times New Roman"/>
                        </a:rPr>
                        <a:t>68.6</a:t>
                      </a:r>
                      <a:endParaRPr lang="en-US" sz="1400">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spcBef>
                          <a:spcPts val="0"/>
                        </a:spcBef>
                        <a:spcAft>
                          <a:spcPts val="0"/>
                        </a:spcAft>
                      </a:pPr>
                      <a:r>
                        <a:rPr lang="en-US" sz="1400">
                          <a:latin typeface="Calibri"/>
                          <a:ea typeface="Times New Roman"/>
                          <a:cs typeface="Times New Roman"/>
                        </a:rPr>
                        <a:t>73.2</a:t>
                      </a:r>
                      <a:endParaRPr lang="en-US" sz="1400">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spcBef>
                          <a:spcPts val="0"/>
                        </a:spcBef>
                        <a:spcAft>
                          <a:spcPts val="0"/>
                        </a:spcAft>
                      </a:pPr>
                      <a:r>
                        <a:rPr lang="en-US" sz="1400">
                          <a:solidFill>
                            <a:srgbClr val="000000"/>
                          </a:solidFill>
                          <a:latin typeface="Calibri"/>
                          <a:ea typeface="Times New Roman"/>
                          <a:cs typeface="Times New Roman"/>
                        </a:rPr>
                        <a:t>6.7</a:t>
                      </a:r>
                      <a:endParaRPr lang="en-US" sz="1400">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241442">
                <a:tc>
                  <a:txBody>
                    <a:bodyPr/>
                    <a:lstStyle/>
                    <a:p>
                      <a:pPr marL="0" marR="0">
                        <a:spcBef>
                          <a:spcPts val="0"/>
                        </a:spcBef>
                        <a:spcAft>
                          <a:spcPts val="0"/>
                        </a:spcAft>
                      </a:pPr>
                      <a:r>
                        <a:rPr lang="en-US" sz="1400" dirty="0">
                          <a:latin typeface="Calibri"/>
                          <a:ea typeface="Times New Roman"/>
                          <a:cs typeface="Times New Roman"/>
                        </a:rPr>
                        <a:t>Children can be exposed to DV even if they do not see it.</a:t>
                      </a:r>
                      <a:endParaRPr lang="en-US" sz="1400" dirty="0">
                        <a:latin typeface="Times New Roman"/>
                        <a:ea typeface="Times New Roman"/>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400">
                          <a:solidFill>
                            <a:srgbClr val="000000"/>
                          </a:solidFill>
                          <a:latin typeface="Calibri"/>
                          <a:ea typeface="Times New Roman"/>
                          <a:cs typeface="Times New Roman"/>
                        </a:rPr>
                        <a:t>77.5</a:t>
                      </a:r>
                      <a:endParaRPr lang="en-US" sz="1400">
                        <a:latin typeface="Times New Roman"/>
                        <a:ea typeface="Times New Roman"/>
                        <a:cs typeface="Times New Roman"/>
                      </a:endParaRPr>
                    </a:p>
                  </a:txBody>
                  <a:tcPr marL="68580" marR="68580" marT="0" marB="0" anchor="ctr">
                    <a:lnL>
                      <a:noFill/>
                    </a:lnL>
                    <a:lnR>
                      <a:noFill/>
                    </a:lnR>
                    <a:lnT>
                      <a:noFill/>
                    </a:lnT>
                    <a:lnB>
                      <a:noFill/>
                    </a:lnB>
                    <a:solidFill>
                      <a:srgbClr val="FFFFFF"/>
                    </a:solidFill>
                  </a:tcPr>
                </a:tc>
                <a:tc>
                  <a:txBody>
                    <a:bodyPr/>
                    <a:lstStyle/>
                    <a:p>
                      <a:pPr marL="0" marR="0" algn="ctr">
                        <a:spcBef>
                          <a:spcPts val="0"/>
                        </a:spcBef>
                        <a:spcAft>
                          <a:spcPts val="0"/>
                        </a:spcAft>
                      </a:pPr>
                      <a:r>
                        <a:rPr lang="en-US" sz="1400">
                          <a:solidFill>
                            <a:srgbClr val="000000"/>
                          </a:solidFill>
                          <a:latin typeface="Calibri"/>
                          <a:ea typeface="Times New Roman"/>
                          <a:cs typeface="Times New Roman"/>
                        </a:rPr>
                        <a:t>80.5</a:t>
                      </a:r>
                      <a:endParaRPr lang="en-US" sz="1400">
                        <a:latin typeface="Times New Roman"/>
                        <a:ea typeface="Times New Roman"/>
                        <a:cs typeface="Times New Roman"/>
                      </a:endParaRPr>
                    </a:p>
                  </a:txBody>
                  <a:tcPr marL="68580" marR="68580" marT="0" marB="0" anchor="ctr">
                    <a:lnL>
                      <a:noFill/>
                    </a:lnL>
                    <a:lnR>
                      <a:noFill/>
                    </a:lnR>
                    <a:lnT>
                      <a:noFill/>
                    </a:lnT>
                    <a:lnB>
                      <a:noFill/>
                    </a:lnB>
                    <a:solidFill>
                      <a:srgbClr val="FFFFFF"/>
                    </a:solidFill>
                  </a:tcPr>
                </a:tc>
                <a:tc>
                  <a:txBody>
                    <a:bodyPr/>
                    <a:lstStyle/>
                    <a:p>
                      <a:pPr marL="0" marR="0" algn="ctr">
                        <a:spcBef>
                          <a:spcPts val="0"/>
                        </a:spcBef>
                        <a:spcAft>
                          <a:spcPts val="0"/>
                        </a:spcAft>
                      </a:pPr>
                      <a:r>
                        <a:rPr lang="en-US" sz="1400">
                          <a:solidFill>
                            <a:srgbClr val="000000"/>
                          </a:solidFill>
                          <a:latin typeface="Calibri"/>
                          <a:ea typeface="Times New Roman"/>
                          <a:cs typeface="Times New Roman"/>
                        </a:rPr>
                        <a:t>3.9*</a:t>
                      </a:r>
                      <a:endParaRPr lang="en-US" sz="1400">
                        <a:latin typeface="Times New Roman"/>
                        <a:ea typeface="Times New Roman"/>
                        <a:cs typeface="Times New Roman"/>
                      </a:endParaRPr>
                    </a:p>
                  </a:txBody>
                  <a:tcPr marL="68580" marR="68580" marT="0" marB="0" anchor="ctr">
                    <a:lnL>
                      <a:noFill/>
                    </a:lnL>
                    <a:lnR>
                      <a:noFill/>
                    </a:lnR>
                    <a:lnT>
                      <a:noFill/>
                    </a:lnT>
                    <a:lnB>
                      <a:noFill/>
                    </a:lnB>
                    <a:solidFill>
                      <a:srgbClr val="FFFFFF"/>
                    </a:solidFill>
                  </a:tcPr>
                </a:tc>
              </a:tr>
              <a:tr h="241442">
                <a:tc>
                  <a:txBody>
                    <a:bodyPr/>
                    <a:lstStyle/>
                    <a:p>
                      <a:pPr marL="0" marR="0">
                        <a:spcBef>
                          <a:spcPts val="0"/>
                        </a:spcBef>
                        <a:spcAft>
                          <a:spcPts val="0"/>
                        </a:spcAft>
                      </a:pPr>
                      <a:r>
                        <a:rPr lang="en-US" sz="1400" dirty="0">
                          <a:latin typeface="Calibri"/>
                          <a:ea typeface="Times New Roman"/>
                          <a:cs typeface="Times New Roman"/>
                        </a:rPr>
                        <a:t>Verbal abuse is a form of DV.</a:t>
                      </a:r>
                      <a:endParaRPr lang="en-US" sz="1400" dirty="0">
                        <a:latin typeface="Times New Roman"/>
                        <a:ea typeface="Times New Roman"/>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400">
                          <a:solidFill>
                            <a:srgbClr val="000000"/>
                          </a:solidFill>
                          <a:latin typeface="Calibri"/>
                          <a:ea typeface="Times New Roman"/>
                          <a:cs typeface="Times New Roman"/>
                        </a:rPr>
                        <a:t>79.6</a:t>
                      </a:r>
                      <a:endParaRPr lang="en-US" sz="1400">
                        <a:latin typeface="Times New Roman"/>
                        <a:ea typeface="Times New Roman"/>
                        <a:cs typeface="Times New Roman"/>
                      </a:endParaRPr>
                    </a:p>
                  </a:txBody>
                  <a:tcPr marL="68580" marR="68580" marT="0" marB="0" anchor="ctr">
                    <a:lnL>
                      <a:noFill/>
                    </a:lnL>
                    <a:lnR>
                      <a:noFill/>
                    </a:lnR>
                    <a:lnT>
                      <a:noFill/>
                    </a:lnT>
                    <a:lnB>
                      <a:noFill/>
                    </a:lnB>
                    <a:solidFill>
                      <a:srgbClr val="FFFFFF"/>
                    </a:solidFill>
                  </a:tcPr>
                </a:tc>
                <a:tc>
                  <a:txBody>
                    <a:bodyPr/>
                    <a:lstStyle/>
                    <a:p>
                      <a:pPr marL="0" marR="0" algn="ctr">
                        <a:spcBef>
                          <a:spcPts val="0"/>
                        </a:spcBef>
                        <a:spcAft>
                          <a:spcPts val="0"/>
                        </a:spcAft>
                      </a:pPr>
                      <a:r>
                        <a:rPr lang="en-US" sz="1400">
                          <a:solidFill>
                            <a:srgbClr val="000000"/>
                          </a:solidFill>
                          <a:latin typeface="Calibri"/>
                          <a:ea typeface="Times New Roman"/>
                          <a:cs typeface="Times New Roman"/>
                        </a:rPr>
                        <a:t>87.8</a:t>
                      </a:r>
                      <a:endParaRPr lang="en-US" sz="1400">
                        <a:latin typeface="Times New Roman"/>
                        <a:ea typeface="Times New Roman"/>
                        <a:cs typeface="Times New Roman"/>
                      </a:endParaRPr>
                    </a:p>
                  </a:txBody>
                  <a:tcPr marL="68580" marR="68580" marT="0" marB="0" anchor="ctr">
                    <a:lnL>
                      <a:noFill/>
                    </a:lnL>
                    <a:lnR>
                      <a:noFill/>
                    </a:lnR>
                    <a:lnT>
                      <a:noFill/>
                    </a:lnT>
                    <a:lnB>
                      <a:noFill/>
                    </a:lnB>
                    <a:solidFill>
                      <a:srgbClr val="FFFFFF"/>
                    </a:solidFill>
                  </a:tcPr>
                </a:tc>
                <a:tc>
                  <a:txBody>
                    <a:bodyPr/>
                    <a:lstStyle/>
                    <a:p>
                      <a:pPr marL="0" marR="0" algn="ctr">
                        <a:spcBef>
                          <a:spcPts val="0"/>
                        </a:spcBef>
                        <a:spcAft>
                          <a:spcPts val="0"/>
                        </a:spcAft>
                      </a:pPr>
                      <a:r>
                        <a:rPr lang="en-US" sz="1400">
                          <a:solidFill>
                            <a:srgbClr val="000000"/>
                          </a:solidFill>
                          <a:latin typeface="Calibri"/>
                          <a:ea typeface="Times New Roman"/>
                          <a:cs typeface="Times New Roman"/>
                        </a:rPr>
                        <a:t>10.3</a:t>
                      </a:r>
                      <a:endParaRPr lang="en-US" sz="1400">
                        <a:latin typeface="Times New Roman"/>
                        <a:ea typeface="Times New Roman"/>
                        <a:cs typeface="Times New Roman"/>
                      </a:endParaRPr>
                    </a:p>
                  </a:txBody>
                  <a:tcPr marL="68580" marR="68580" marT="0" marB="0" anchor="ctr">
                    <a:lnL>
                      <a:noFill/>
                    </a:lnL>
                    <a:lnR>
                      <a:noFill/>
                    </a:lnR>
                    <a:lnT>
                      <a:noFill/>
                    </a:lnT>
                    <a:lnB>
                      <a:noFill/>
                    </a:lnB>
                    <a:solidFill>
                      <a:srgbClr val="FFFFFF"/>
                    </a:solidFill>
                  </a:tcPr>
                </a:tc>
              </a:tr>
              <a:tr h="482882">
                <a:tc>
                  <a:txBody>
                    <a:bodyPr/>
                    <a:lstStyle/>
                    <a:p>
                      <a:pPr marL="0" marR="0">
                        <a:spcBef>
                          <a:spcPts val="0"/>
                        </a:spcBef>
                        <a:spcAft>
                          <a:spcPts val="0"/>
                        </a:spcAft>
                      </a:pPr>
                      <a:r>
                        <a:rPr lang="en-US" sz="1400">
                          <a:latin typeface="Calibri"/>
                          <a:ea typeface="Times New Roman"/>
                          <a:cs typeface="Times New Roman"/>
                        </a:rPr>
                        <a:t>Many victims of DV are hurt or killed </a:t>
                      </a:r>
                      <a:r>
                        <a:rPr lang="en-US" sz="1400" b="1">
                          <a:latin typeface="Calibri"/>
                          <a:ea typeface="Times New Roman"/>
                          <a:cs typeface="Times New Roman"/>
                        </a:rPr>
                        <a:t>after </a:t>
                      </a:r>
                      <a:r>
                        <a:rPr lang="en-US" sz="1400">
                          <a:latin typeface="Calibri"/>
                          <a:ea typeface="Times New Roman"/>
                          <a:cs typeface="Times New Roman"/>
                        </a:rPr>
                        <a:t>they leave the relationship.</a:t>
                      </a:r>
                      <a:endParaRPr lang="en-US" sz="1400">
                        <a:latin typeface="Times New Roman"/>
                        <a:ea typeface="Times New Roman"/>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400" dirty="0">
                          <a:solidFill>
                            <a:srgbClr val="000000"/>
                          </a:solidFill>
                          <a:latin typeface="Calibri"/>
                          <a:ea typeface="Times New Roman"/>
                          <a:cs typeface="Times New Roman"/>
                        </a:rPr>
                        <a:t>72.4</a:t>
                      </a:r>
                      <a:endParaRPr lang="en-US" sz="1400" dirty="0">
                        <a:latin typeface="Times New Roman"/>
                        <a:ea typeface="Times New Roman"/>
                        <a:cs typeface="Times New Roman"/>
                      </a:endParaRPr>
                    </a:p>
                  </a:txBody>
                  <a:tcPr marL="68580" marR="68580" marT="0" marB="0" anchor="ctr">
                    <a:lnL>
                      <a:noFill/>
                    </a:lnL>
                    <a:lnR>
                      <a:noFill/>
                    </a:lnR>
                    <a:lnT>
                      <a:noFill/>
                    </a:lnT>
                    <a:lnB>
                      <a:noFill/>
                    </a:lnB>
                    <a:solidFill>
                      <a:srgbClr val="FFFFFF"/>
                    </a:solidFill>
                  </a:tcPr>
                </a:tc>
                <a:tc>
                  <a:txBody>
                    <a:bodyPr/>
                    <a:lstStyle/>
                    <a:p>
                      <a:pPr marL="0" marR="0" algn="ctr">
                        <a:spcBef>
                          <a:spcPts val="0"/>
                        </a:spcBef>
                        <a:spcAft>
                          <a:spcPts val="0"/>
                        </a:spcAft>
                      </a:pPr>
                      <a:r>
                        <a:rPr lang="en-US" sz="1400" dirty="0">
                          <a:solidFill>
                            <a:srgbClr val="000000"/>
                          </a:solidFill>
                          <a:latin typeface="Calibri"/>
                          <a:ea typeface="Times New Roman"/>
                          <a:cs typeface="Times New Roman"/>
                        </a:rPr>
                        <a:t>80.5</a:t>
                      </a:r>
                      <a:endParaRPr lang="en-US" sz="1400" dirty="0">
                        <a:latin typeface="Times New Roman"/>
                        <a:ea typeface="Times New Roman"/>
                        <a:cs typeface="Times New Roman"/>
                      </a:endParaRPr>
                    </a:p>
                  </a:txBody>
                  <a:tcPr marL="68580" marR="68580" marT="0" marB="0" anchor="ctr">
                    <a:lnL>
                      <a:noFill/>
                    </a:lnL>
                    <a:lnR>
                      <a:noFill/>
                    </a:lnR>
                    <a:lnT>
                      <a:noFill/>
                    </a:lnT>
                    <a:lnB>
                      <a:noFill/>
                    </a:lnB>
                    <a:solidFill>
                      <a:srgbClr val="FFFFFF"/>
                    </a:solidFill>
                  </a:tcPr>
                </a:tc>
                <a:tc>
                  <a:txBody>
                    <a:bodyPr/>
                    <a:lstStyle/>
                    <a:p>
                      <a:pPr marL="0" marR="0" algn="ctr">
                        <a:spcBef>
                          <a:spcPts val="0"/>
                        </a:spcBef>
                        <a:spcAft>
                          <a:spcPts val="0"/>
                        </a:spcAft>
                      </a:pPr>
                      <a:r>
                        <a:rPr lang="en-US" sz="1400">
                          <a:solidFill>
                            <a:srgbClr val="000000"/>
                          </a:solidFill>
                          <a:latin typeface="Calibri"/>
                          <a:ea typeface="Times New Roman"/>
                          <a:cs typeface="Times New Roman"/>
                        </a:rPr>
                        <a:t>11.2**</a:t>
                      </a:r>
                      <a:endParaRPr lang="en-US" sz="1400">
                        <a:latin typeface="Times New Roman"/>
                        <a:ea typeface="Times New Roman"/>
                        <a:cs typeface="Times New Roman"/>
                      </a:endParaRPr>
                    </a:p>
                  </a:txBody>
                  <a:tcPr marL="68580" marR="68580" marT="0" marB="0" anchor="ctr">
                    <a:lnL>
                      <a:noFill/>
                    </a:lnL>
                    <a:lnR>
                      <a:noFill/>
                    </a:lnR>
                    <a:lnT>
                      <a:noFill/>
                    </a:lnT>
                    <a:lnB>
                      <a:noFill/>
                    </a:lnB>
                    <a:solidFill>
                      <a:srgbClr val="FFFFFF"/>
                    </a:solidFill>
                  </a:tcPr>
                </a:tc>
              </a:tr>
              <a:tr h="241442">
                <a:tc>
                  <a:txBody>
                    <a:bodyPr/>
                    <a:lstStyle/>
                    <a:p>
                      <a:pPr marL="0" marR="0">
                        <a:spcBef>
                          <a:spcPts val="0"/>
                        </a:spcBef>
                        <a:spcAft>
                          <a:spcPts val="0"/>
                        </a:spcAft>
                      </a:pPr>
                      <a:r>
                        <a:rPr lang="en-US" sz="1400">
                          <a:latin typeface="Calibri"/>
                          <a:ea typeface="Times New Roman"/>
                          <a:cs typeface="Times New Roman"/>
                        </a:rPr>
                        <a:t>The ECE environment is an appropriate place to address DV.</a:t>
                      </a:r>
                      <a:endParaRPr lang="en-US" sz="1400">
                        <a:latin typeface="Times New Roman"/>
                        <a:ea typeface="Times New Roman"/>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400">
                          <a:solidFill>
                            <a:srgbClr val="000000"/>
                          </a:solidFill>
                          <a:latin typeface="Calibri"/>
                          <a:ea typeface="Times New Roman"/>
                          <a:cs typeface="Times New Roman"/>
                        </a:rPr>
                        <a:t>56.5</a:t>
                      </a:r>
                      <a:endParaRPr lang="en-US" sz="1400">
                        <a:latin typeface="Times New Roman"/>
                        <a:ea typeface="Times New Roman"/>
                        <a:cs typeface="Times New Roman"/>
                      </a:endParaRPr>
                    </a:p>
                  </a:txBody>
                  <a:tcPr marL="68580" marR="68580" marT="0" marB="0" anchor="ctr">
                    <a:lnL>
                      <a:noFill/>
                    </a:lnL>
                    <a:lnR>
                      <a:noFill/>
                    </a:lnR>
                    <a:lnT>
                      <a:noFill/>
                    </a:lnT>
                    <a:lnB>
                      <a:noFill/>
                    </a:lnB>
                    <a:solidFill>
                      <a:srgbClr val="FFFFFF"/>
                    </a:solidFill>
                  </a:tcPr>
                </a:tc>
                <a:tc>
                  <a:txBody>
                    <a:bodyPr/>
                    <a:lstStyle/>
                    <a:p>
                      <a:pPr marL="0" marR="0" algn="ctr">
                        <a:spcBef>
                          <a:spcPts val="0"/>
                        </a:spcBef>
                        <a:spcAft>
                          <a:spcPts val="0"/>
                        </a:spcAft>
                      </a:pPr>
                      <a:r>
                        <a:rPr lang="en-US" sz="1400" dirty="0">
                          <a:solidFill>
                            <a:srgbClr val="000000"/>
                          </a:solidFill>
                          <a:latin typeface="Calibri"/>
                          <a:ea typeface="Times New Roman"/>
                          <a:cs typeface="Times New Roman"/>
                        </a:rPr>
                        <a:t>89.8</a:t>
                      </a:r>
                      <a:endParaRPr lang="en-US" sz="1400" dirty="0">
                        <a:latin typeface="Times New Roman"/>
                        <a:ea typeface="Times New Roman"/>
                        <a:cs typeface="Times New Roman"/>
                      </a:endParaRPr>
                    </a:p>
                  </a:txBody>
                  <a:tcPr marL="68580" marR="68580" marT="0" marB="0" anchor="ctr">
                    <a:lnL>
                      <a:noFill/>
                    </a:lnL>
                    <a:lnR>
                      <a:noFill/>
                    </a:lnR>
                    <a:lnT>
                      <a:noFill/>
                    </a:lnT>
                    <a:lnB>
                      <a:noFill/>
                    </a:lnB>
                    <a:solidFill>
                      <a:srgbClr val="FFFFFF"/>
                    </a:solidFill>
                  </a:tcPr>
                </a:tc>
                <a:tc>
                  <a:txBody>
                    <a:bodyPr/>
                    <a:lstStyle/>
                    <a:p>
                      <a:pPr marL="0" marR="0" algn="ctr">
                        <a:spcBef>
                          <a:spcPts val="0"/>
                        </a:spcBef>
                        <a:spcAft>
                          <a:spcPts val="0"/>
                        </a:spcAft>
                      </a:pPr>
                      <a:r>
                        <a:rPr lang="en-US" sz="1400">
                          <a:solidFill>
                            <a:srgbClr val="000000"/>
                          </a:solidFill>
                          <a:latin typeface="Calibri"/>
                          <a:ea typeface="Times New Roman"/>
                          <a:cs typeface="Times New Roman"/>
                        </a:rPr>
                        <a:t>58.9***</a:t>
                      </a:r>
                      <a:endParaRPr lang="en-US" sz="1400">
                        <a:latin typeface="Times New Roman"/>
                        <a:ea typeface="Times New Roman"/>
                        <a:cs typeface="Times New Roman"/>
                      </a:endParaRPr>
                    </a:p>
                  </a:txBody>
                  <a:tcPr marL="68580" marR="68580" marT="0" marB="0" anchor="ctr">
                    <a:lnL>
                      <a:noFill/>
                    </a:lnL>
                    <a:lnR>
                      <a:noFill/>
                    </a:lnR>
                    <a:lnT>
                      <a:noFill/>
                    </a:lnT>
                    <a:lnB>
                      <a:noFill/>
                    </a:lnB>
                    <a:solidFill>
                      <a:srgbClr val="FFFFFF"/>
                    </a:solidFill>
                  </a:tcPr>
                </a:tc>
              </a:tr>
              <a:tr h="241442">
                <a:tc>
                  <a:txBody>
                    <a:bodyPr/>
                    <a:lstStyle/>
                    <a:p>
                      <a:pPr marL="0" marR="0">
                        <a:spcBef>
                          <a:spcPts val="0"/>
                        </a:spcBef>
                        <a:spcAft>
                          <a:spcPts val="0"/>
                        </a:spcAft>
                      </a:pPr>
                      <a:r>
                        <a:rPr lang="en-US" sz="1400">
                          <a:latin typeface="Calibri"/>
                          <a:ea typeface="Times New Roman"/>
                          <a:cs typeface="Times New Roman"/>
                        </a:rPr>
                        <a:t>People learn to be abusive when exposed to DV as children.</a:t>
                      </a:r>
                      <a:endParaRPr lang="en-US" sz="1400">
                        <a:latin typeface="Times New Roman"/>
                        <a:ea typeface="Times New Roman"/>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400">
                          <a:solidFill>
                            <a:srgbClr val="000000"/>
                          </a:solidFill>
                          <a:latin typeface="Calibri"/>
                          <a:ea typeface="Times New Roman"/>
                          <a:cs typeface="Times New Roman"/>
                        </a:rPr>
                        <a:t>79.1</a:t>
                      </a:r>
                      <a:endParaRPr lang="en-US" sz="1400">
                        <a:latin typeface="Times New Roman"/>
                        <a:ea typeface="Times New Roman"/>
                        <a:cs typeface="Times New Roman"/>
                      </a:endParaRPr>
                    </a:p>
                  </a:txBody>
                  <a:tcPr marL="68580" marR="68580" marT="0" marB="0" anchor="ctr">
                    <a:lnL>
                      <a:noFill/>
                    </a:lnL>
                    <a:lnR>
                      <a:noFill/>
                    </a:lnR>
                    <a:lnT>
                      <a:noFill/>
                    </a:lnT>
                    <a:lnB>
                      <a:noFill/>
                    </a:lnB>
                    <a:solidFill>
                      <a:srgbClr val="FFFFFF"/>
                    </a:solidFill>
                  </a:tcPr>
                </a:tc>
                <a:tc>
                  <a:txBody>
                    <a:bodyPr/>
                    <a:lstStyle/>
                    <a:p>
                      <a:pPr marL="0" marR="0" algn="ctr">
                        <a:spcBef>
                          <a:spcPts val="0"/>
                        </a:spcBef>
                        <a:spcAft>
                          <a:spcPts val="0"/>
                        </a:spcAft>
                      </a:pPr>
                      <a:r>
                        <a:rPr lang="en-US" sz="1400" dirty="0">
                          <a:solidFill>
                            <a:srgbClr val="000000"/>
                          </a:solidFill>
                          <a:latin typeface="Calibri"/>
                          <a:ea typeface="Times New Roman"/>
                          <a:cs typeface="Times New Roman"/>
                        </a:rPr>
                        <a:t>90.2</a:t>
                      </a:r>
                      <a:endParaRPr lang="en-US" sz="1400" dirty="0">
                        <a:latin typeface="Times New Roman"/>
                        <a:ea typeface="Times New Roman"/>
                        <a:cs typeface="Times New Roman"/>
                      </a:endParaRPr>
                    </a:p>
                  </a:txBody>
                  <a:tcPr marL="68580" marR="68580" marT="0" marB="0" anchor="ctr">
                    <a:lnL>
                      <a:noFill/>
                    </a:lnL>
                    <a:lnR>
                      <a:noFill/>
                    </a:lnR>
                    <a:lnT>
                      <a:noFill/>
                    </a:lnT>
                    <a:lnB>
                      <a:noFill/>
                    </a:lnB>
                    <a:solidFill>
                      <a:srgbClr val="FFFFFF"/>
                    </a:solidFill>
                  </a:tcPr>
                </a:tc>
                <a:tc>
                  <a:txBody>
                    <a:bodyPr/>
                    <a:lstStyle/>
                    <a:p>
                      <a:pPr marL="0" marR="0" algn="ctr">
                        <a:spcBef>
                          <a:spcPts val="0"/>
                        </a:spcBef>
                        <a:spcAft>
                          <a:spcPts val="0"/>
                        </a:spcAft>
                      </a:pPr>
                      <a:r>
                        <a:rPr lang="en-US" sz="1400" dirty="0">
                          <a:solidFill>
                            <a:srgbClr val="000000"/>
                          </a:solidFill>
                          <a:latin typeface="Calibri"/>
                          <a:ea typeface="Times New Roman"/>
                          <a:cs typeface="Times New Roman"/>
                        </a:rPr>
                        <a:t>14.0*</a:t>
                      </a:r>
                      <a:endParaRPr lang="en-US" sz="1400" dirty="0">
                        <a:latin typeface="Times New Roman"/>
                        <a:ea typeface="Times New Roman"/>
                        <a:cs typeface="Times New Roman"/>
                      </a:endParaRPr>
                    </a:p>
                  </a:txBody>
                  <a:tcPr marL="68580" marR="68580" marT="0" marB="0" anchor="ctr">
                    <a:lnL>
                      <a:noFill/>
                    </a:lnL>
                    <a:lnR>
                      <a:noFill/>
                    </a:lnR>
                    <a:lnT>
                      <a:noFill/>
                    </a:lnT>
                    <a:lnB>
                      <a:noFill/>
                    </a:lnB>
                    <a:solidFill>
                      <a:srgbClr val="FFFFFF"/>
                    </a:solidFill>
                  </a:tcPr>
                </a:tc>
              </a:tr>
              <a:tr h="241442">
                <a:tc>
                  <a:txBody>
                    <a:bodyPr/>
                    <a:lstStyle/>
                    <a:p>
                      <a:pPr marL="0" marR="0">
                        <a:spcBef>
                          <a:spcPts val="0"/>
                        </a:spcBef>
                        <a:spcAft>
                          <a:spcPts val="0"/>
                        </a:spcAft>
                      </a:pPr>
                      <a:r>
                        <a:rPr lang="en-US" sz="1400">
                          <a:latin typeface="Calibri"/>
                          <a:ea typeface="Times New Roman"/>
                          <a:cs typeface="Times New Roman"/>
                        </a:rPr>
                        <a:t>ECE providers should intervene in conflicts between partners. </a:t>
                      </a:r>
                      <a:endParaRPr lang="en-US" sz="1400">
                        <a:latin typeface="Times New Roman"/>
                        <a:ea typeface="Times New Roman"/>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400">
                          <a:solidFill>
                            <a:srgbClr val="000000"/>
                          </a:solidFill>
                          <a:latin typeface="Calibri"/>
                          <a:ea typeface="Times New Roman"/>
                          <a:cs typeface="Times New Roman"/>
                        </a:rPr>
                        <a:t>51.1</a:t>
                      </a:r>
                      <a:endParaRPr lang="en-US" sz="1400">
                        <a:latin typeface="Times New Roman"/>
                        <a:ea typeface="Times New Roman"/>
                        <a:cs typeface="Times New Roman"/>
                      </a:endParaRPr>
                    </a:p>
                  </a:txBody>
                  <a:tcPr marL="68580" marR="68580" marT="0" marB="0" anchor="ctr">
                    <a:lnL>
                      <a:noFill/>
                    </a:lnL>
                    <a:lnR>
                      <a:noFill/>
                    </a:lnR>
                    <a:lnT>
                      <a:noFill/>
                    </a:lnT>
                    <a:lnB>
                      <a:noFill/>
                    </a:lnB>
                    <a:solidFill>
                      <a:srgbClr val="FFFFFF"/>
                    </a:solidFill>
                  </a:tcPr>
                </a:tc>
                <a:tc>
                  <a:txBody>
                    <a:bodyPr/>
                    <a:lstStyle/>
                    <a:p>
                      <a:pPr marL="0" marR="0" algn="ctr">
                        <a:spcBef>
                          <a:spcPts val="0"/>
                        </a:spcBef>
                        <a:spcAft>
                          <a:spcPts val="0"/>
                        </a:spcAft>
                      </a:pPr>
                      <a:r>
                        <a:rPr lang="en-US" sz="1400">
                          <a:solidFill>
                            <a:srgbClr val="000000"/>
                          </a:solidFill>
                          <a:latin typeface="Calibri"/>
                          <a:ea typeface="Times New Roman"/>
                          <a:cs typeface="Times New Roman"/>
                        </a:rPr>
                        <a:t>76.9</a:t>
                      </a:r>
                      <a:endParaRPr lang="en-US" sz="1400">
                        <a:latin typeface="Times New Roman"/>
                        <a:ea typeface="Times New Roman"/>
                        <a:cs typeface="Times New Roman"/>
                      </a:endParaRPr>
                    </a:p>
                  </a:txBody>
                  <a:tcPr marL="68580" marR="68580" marT="0" marB="0" anchor="ctr">
                    <a:lnL>
                      <a:noFill/>
                    </a:lnL>
                    <a:lnR>
                      <a:noFill/>
                    </a:lnR>
                    <a:lnT>
                      <a:noFill/>
                    </a:lnT>
                    <a:lnB>
                      <a:noFill/>
                    </a:lnB>
                    <a:solidFill>
                      <a:srgbClr val="FFFFFF"/>
                    </a:solidFill>
                  </a:tcPr>
                </a:tc>
                <a:tc>
                  <a:txBody>
                    <a:bodyPr/>
                    <a:lstStyle/>
                    <a:p>
                      <a:pPr marL="0" marR="0" algn="ctr">
                        <a:spcBef>
                          <a:spcPts val="0"/>
                        </a:spcBef>
                        <a:spcAft>
                          <a:spcPts val="0"/>
                        </a:spcAft>
                      </a:pPr>
                      <a:r>
                        <a:rPr lang="en-US" sz="1400" dirty="0">
                          <a:solidFill>
                            <a:srgbClr val="000000"/>
                          </a:solidFill>
                          <a:latin typeface="Calibri"/>
                          <a:ea typeface="Times New Roman"/>
                          <a:cs typeface="Times New Roman"/>
                        </a:rPr>
                        <a:t>50.5</a:t>
                      </a:r>
                      <a:endParaRPr lang="en-US" sz="1400" dirty="0">
                        <a:latin typeface="Times New Roman"/>
                        <a:ea typeface="Times New Roman"/>
                        <a:cs typeface="Times New Roman"/>
                      </a:endParaRPr>
                    </a:p>
                  </a:txBody>
                  <a:tcPr marL="68580" marR="68580" marT="0" marB="0" anchor="ctr">
                    <a:lnL>
                      <a:noFill/>
                    </a:lnL>
                    <a:lnR>
                      <a:noFill/>
                    </a:lnR>
                    <a:lnT>
                      <a:noFill/>
                    </a:lnT>
                    <a:lnB>
                      <a:noFill/>
                    </a:lnB>
                    <a:solidFill>
                      <a:srgbClr val="FFFFFF"/>
                    </a:solidFill>
                  </a:tcPr>
                </a:tc>
              </a:tr>
              <a:tr h="482882">
                <a:tc>
                  <a:txBody>
                    <a:bodyPr/>
                    <a:lstStyle/>
                    <a:p>
                      <a:pPr marL="0" marR="0">
                        <a:spcBef>
                          <a:spcPts val="0"/>
                        </a:spcBef>
                        <a:spcAft>
                          <a:spcPts val="0"/>
                        </a:spcAft>
                      </a:pPr>
                      <a:r>
                        <a:rPr lang="en-US" sz="1400" dirty="0">
                          <a:latin typeface="Calibri"/>
                          <a:ea typeface="Times New Roman"/>
                          <a:cs typeface="Times New Roman"/>
                        </a:rPr>
                        <a:t>The ECE curriculum (activities, rules, art, stories, etc.) can help young children to deal with DV.</a:t>
                      </a:r>
                      <a:endParaRPr lang="en-US" sz="1400" dirty="0">
                        <a:latin typeface="Times New Roman"/>
                        <a:ea typeface="Times New Roman"/>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400">
                          <a:solidFill>
                            <a:srgbClr val="000000"/>
                          </a:solidFill>
                          <a:latin typeface="Calibri"/>
                          <a:ea typeface="Times New Roman"/>
                          <a:cs typeface="Times New Roman"/>
                        </a:rPr>
                        <a:t>70.9</a:t>
                      </a:r>
                      <a:endParaRPr lang="en-US" sz="1400">
                        <a:latin typeface="Times New Roman"/>
                        <a:ea typeface="Times New Roman"/>
                        <a:cs typeface="Times New Roman"/>
                      </a:endParaRPr>
                    </a:p>
                  </a:txBody>
                  <a:tcPr marL="68580" marR="68580" marT="0" marB="0" anchor="ctr">
                    <a:lnL>
                      <a:noFill/>
                    </a:lnL>
                    <a:lnR>
                      <a:noFill/>
                    </a:lnR>
                    <a:lnT>
                      <a:noFill/>
                    </a:lnT>
                    <a:lnB>
                      <a:noFill/>
                    </a:lnB>
                    <a:solidFill>
                      <a:srgbClr val="FFFFFF"/>
                    </a:solidFill>
                  </a:tcPr>
                </a:tc>
                <a:tc>
                  <a:txBody>
                    <a:bodyPr/>
                    <a:lstStyle/>
                    <a:p>
                      <a:pPr marL="0" marR="0" algn="ctr">
                        <a:spcBef>
                          <a:spcPts val="0"/>
                        </a:spcBef>
                        <a:spcAft>
                          <a:spcPts val="0"/>
                        </a:spcAft>
                      </a:pPr>
                      <a:r>
                        <a:rPr lang="en-US" sz="1400">
                          <a:solidFill>
                            <a:srgbClr val="000000"/>
                          </a:solidFill>
                          <a:latin typeface="Calibri"/>
                          <a:ea typeface="Times New Roman"/>
                          <a:cs typeface="Times New Roman"/>
                        </a:rPr>
                        <a:t>82.1</a:t>
                      </a:r>
                      <a:endParaRPr lang="en-US" sz="1400">
                        <a:latin typeface="Times New Roman"/>
                        <a:ea typeface="Times New Roman"/>
                        <a:cs typeface="Times New Roman"/>
                      </a:endParaRPr>
                    </a:p>
                  </a:txBody>
                  <a:tcPr marL="68580" marR="68580" marT="0" marB="0" anchor="ctr">
                    <a:lnL>
                      <a:noFill/>
                    </a:lnL>
                    <a:lnR>
                      <a:noFill/>
                    </a:lnR>
                    <a:lnT>
                      <a:noFill/>
                    </a:lnT>
                    <a:lnB>
                      <a:noFill/>
                    </a:lnB>
                    <a:solidFill>
                      <a:srgbClr val="FFFFFF"/>
                    </a:solidFill>
                  </a:tcPr>
                </a:tc>
                <a:tc>
                  <a:txBody>
                    <a:bodyPr/>
                    <a:lstStyle/>
                    <a:p>
                      <a:pPr marL="0" marR="0" algn="ctr">
                        <a:spcBef>
                          <a:spcPts val="0"/>
                        </a:spcBef>
                        <a:spcAft>
                          <a:spcPts val="0"/>
                        </a:spcAft>
                      </a:pPr>
                      <a:r>
                        <a:rPr lang="en-US" sz="1400" dirty="0">
                          <a:solidFill>
                            <a:srgbClr val="000000"/>
                          </a:solidFill>
                          <a:latin typeface="Calibri"/>
                          <a:ea typeface="Times New Roman"/>
                          <a:cs typeface="Times New Roman"/>
                        </a:rPr>
                        <a:t>15.8</a:t>
                      </a:r>
                      <a:endParaRPr lang="en-US" sz="1400" dirty="0">
                        <a:latin typeface="Times New Roman"/>
                        <a:ea typeface="Times New Roman"/>
                        <a:cs typeface="Times New Roman"/>
                      </a:endParaRPr>
                    </a:p>
                  </a:txBody>
                  <a:tcPr marL="68580" marR="68580" marT="0" marB="0" anchor="ctr">
                    <a:lnL>
                      <a:noFill/>
                    </a:lnL>
                    <a:lnR>
                      <a:noFill/>
                    </a:lnR>
                    <a:lnT>
                      <a:noFill/>
                    </a:lnT>
                    <a:lnB>
                      <a:noFill/>
                    </a:lnB>
                    <a:solidFill>
                      <a:srgbClr val="FFFFFF"/>
                    </a:solidFill>
                  </a:tcPr>
                </a:tc>
              </a:tr>
              <a:tr h="241442">
                <a:tc>
                  <a:txBody>
                    <a:bodyPr/>
                    <a:lstStyle/>
                    <a:p>
                      <a:pPr marL="0" marR="0">
                        <a:spcBef>
                          <a:spcPts val="0"/>
                        </a:spcBef>
                        <a:spcAft>
                          <a:spcPts val="0"/>
                        </a:spcAft>
                      </a:pPr>
                      <a:r>
                        <a:rPr lang="en-US" sz="1400">
                          <a:latin typeface="Calibri"/>
                          <a:ea typeface="Times New Roman"/>
                          <a:cs typeface="Times New Roman"/>
                        </a:rPr>
                        <a:t>I know at least three resources of help for victims of DV.</a:t>
                      </a:r>
                      <a:endParaRPr lang="en-US" sz="1400">
                        <a:latin typeface="Times New Roman"/>
                        <a:ea typeface="Times New Roman"/>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400">
                          <a:solidFill>
                            <a:srgbClr val="000000"/>
                          </a:solidFill>
                          <a:latin typeface="Calibri"/>
                          <a:ea typeface="Times New Roman"/>
                          <a:cs typeface="Times New Roman"/>
                        </a:rPr>
                        <a:t>52.9</a:t>
                      </a:r>
                      <a:endParaRPr lang="en-US" sz="1400">
                        <a:latin typeface="Times New Roman"/>
                        <a:ea typeface="Times New Roman"/>
                        <a:cs typeface="Times New Roman"/>
                      </a:endParaRPr>
                    </a:p>
                  </a:txBody>
                  <a:tcPr marL="68580" marR="68580" marT="0" marB="0" anchor="ctr">
                    <a:lnL>
                      <a:noFill/>
                    </a:lnL>
                    <a:lnR>
                      <a:noFill/>
                    </a:lnR>
                    <a:lnT>
                      <a:noFill/>
                    </a:lnT>
                    <a:lnB>
                      <a:noFill/>
                    </a:lnB>
                    <a:solidFill>
                      <a:srgbClr val="FFFFFF"/>
                    </a:solidFill>
                  </a:tcPr>
                </a:tc>
                <a:tc>
                  <a:txBody>
                    <a:bodyPr/>
                    <a:lstStyle/>
                    <a:p>
                      <a:pPr marL="0" marR="0" algn="ctr">
                        <a:spcBef>
                          <a:spcPts val="0"/>
                        </a:spcBef>
                        <a:spcAft>
                          <a:spcPts val="0"/>
                        </a:spcAft>
                      </a:pPr>
                      <a:r>
                        <a:rPr lang="en-US" sz="1400">
                          <a:solidFill>
                            <a:srgbClr val="000000"/>
                          </a:solidFill>
                          <a:latin typeface="Calibri"/>
                          <a:ea typeface="Times New Roman"/>
                          <a:cs typeface="Times New Roman"/>
                        </a:rPr>
                        <a:t>70.0</a:t>
                      </a:r>
                      <a:endParaRPr lang="en-US" sz="1400">
                        <a:latin typeface="Times New Roman"/>
                        <a:ea typeface="Times New Roman"/>
                        <a:cs typeface="Times New Roman"/>
                      </a:endParaRPr>
                    </a:p>
                  </a:txBody>
                  <a:tcPr marL="68580" marR="68580" marT="0" marB="0" anchor="ctr">
                    <a:lnL>
                      <a:noFill/>
                    </a:lnL>
                    <a:lnR>
                      <a:noFill/>
                    </a:lnR>
                    <a:lnT>
                      <a:noFill/>
                    </a:lnT>
                    <a:lnB>
                      <a:noFill/>
                    </a:lnB>
                    <a:solidFill>
                      <a:srgbClr val="FFFFFF"/>
                    </a:solidFill>
                  </a:tcPr>
                </a:tc>
                <a:tc>
                  <a:txBody>
                    <a:bodyPr/>
                    <a:lstStyle/>
                    <a:p>
                      <a:pPr marL="0" marR="0" algn="ctr">
                        <a:spcBef>
                          <a:spcPts val="0"/>
                        </a:spcBef>
                        <a:spcAft>
                          <a:spcPts val="0"/>
                        </a:spcAft>
                      </a:pPr>
                      <a:r>
                        <a:rPr lang="en-US" sz="1400" dirty="0">
                          <a:solidFill>
                            <a:srgbClr val="000000"/>
                          </a:solidFill>
                          <a:latin typeface="Calibri"/>
                          <a:ea typeface="Times New Roman"/>
                          <a:cs typeface="Times New Roman"/>
                        </a:rPr>
                        <a:t>32.3</a:t>
                      </a:r>
                      <a:endParaRPr lang="en-US" sz="1400" dirty="0">
                        <a:latin typeface="Times New Roman"/>
                        <a:ea typeface="Times New Roman"/>
                        <a:cs typeface="Times New Roman"/>
                      </a:endParaRPr>
                    </a:p>
                  </a:txBody>
                  <a:tcPr marL="68580" marR="68580" marT="0" marB="0" anchor="ctr">
                    <a:lnL>
                      <a:noFill/>
                    </a:lnL>
                    <a:lnR>
                      <a:noFill/>
                    </a:lnR>
                    <a:lnT>
                      <a:noFill/>
                    </a:lnT>
                    <a:lnB>
                      <a:noFill/>
                    </a:lnB>
                    <a:solidFill>
                      <a:srgbClr val="FFFFFF"/>
                    </a:solidFill>
                  </a:tcPr>
                </a:tc>
              </a:tr>
              <a:tr h="241442">
                <a:tc>
                  <a:txBody>
                    <a:bodyPr/>
                    <a:lstStyle/>
                    <a:p>
                      <a:pPr marL="0" marR="0">
                        <a:spcBef>
                          <a:spcPts val="0"/>
                        </a:spcBef>
                        <a:spcAft>
                          <a:spcPts val="0"/>
                        </a:spcAft>
                      </a:pPr>
                      <a:r>
                        <a:rPr lang="en-US" sz="1400">
                          <a:latin typeface="Calibri"/>
                          <a:ea typeface="Times New Roman"/>
                          <a:cs typeface="Times New Roman"/>
                        </a:rPr>
                        <a:t>I feel comfortable offering resources to a DV </a:t>
                      </a:r>
                      <a:r>
                        <a:rPr lang="en-US" sz="1400" i="1">
                          <a:latin typeface="Calibri"/>
                          <a:ea typeface="Times New Roman"/>
                          <a:cs typeface="Times New Roman"/>
                        </a:rPr>
                        <a:t>victim</a:t>
                      </a:r>
                      <a:r>
                        <a:rPr lang="en-US" sz="1400">
                          <a:latin typeface="Calibri"/>
                          <a:ea typeface="Times New Roman"/>
                          <a:cs typeface="Times New Roman"/>
                        </a:rPr>
                        <a:t>.</a:t>
                      </a:r>
                      <a:endParaRPr lang="en-US" sz="1400">
                        <a:latin typeface="Times New Roman"/>
                        <a:ea typeface="Times New Roman"/>
                        <a:cs typeface="Times New Roman"/>
                      </a:endParaRPr>
                    </a:p>
                  </a:txBody>
                  <a:tcPr marL="68580" marR="68580" marT="0" marB="0">
                    <a:lnL>
                      <a:noFill/>
                    </a:lnL>
                    <a:lnR>
                      <a:noFill/>
                    </a:lnR>
                    <a:lnT>
                      <a:noFill/>
                    </a:lnT>
                    <a:lnB>
                      <a:noFill/>
                    </a:lnB>
                    <a:solidFill>
                      <a:srgbClr val="FFFFFF"/>
                    </a:solidFill>
                  </a:tcPr>
                </a:tc>
                <a:tc>
                  <a:txBody>
                    <a:bodyPr/>
                    <a:lstStyle/>
                    <a:p>
                      <a:pPr marL="0" marR="0" algn="ctr">
                        <a:spcBef>
                          <a:spcPts val="0"/>
                        </a:spcBef>
                        <a:spcAft>
                          <a:spcPts val="0"/>
                        </a:spcAft>
                      </a:pPr>
                      <a:r>
                        <a:rPr lang="en-US" sz="1400">
                          <a:solidFill>
                            <a:srgbClr val="000000"/>
                          </a:solidFill>
                          <a:latin typeface="Calibri"/>
                          <a:ea typeface="Times New Roman"/>
                          <a:cs typeface="Times New Roman"/>
                        </a:rPr>
                        <a:t>70.1</a:t>
                      </a:r>
                      <a:endParaRPr lang="en-US" sz="1400">
                        <a:latin typeface="Times New Roman"/>
                        <a:ea typeface="Times New Roman"/>
                        <a:cs typeface="Times New Roman"/>
                      </a:endParaRPr>
                    </a:p>
                  </a:txBody>
                  <a:tcPr marL="68580" marR="68580" marT="0" marB="0" anchor="ctr">
                    <a:lnL>
                      <a:noFill/>
                    </a:lnL>
                    <a:lnR>
                      <a:noFill/>
                    </a:lnR>
                    <a:lnT>
                      <a:noFill/>
                    </a:lnT>
                    <a:lnB>
                      <a:noFill/>
                    </a:lnB>
                    <a:solidFill>
                      <a:srgbClr val="FFFFFF"/>
                    </a:solidFill>
                  </a:tcPr>
                </a:tc>
                <a:tc>
                  <a:txBody>
                    <a:bodyPr/>
                    <a:lstStyle/>
                    <a:p>
                      <a:pPr marL="0" marR="0" algn="ctr">
                        <a:spcBef>
                          <a:spcPts val="0"/>
                        </a:spcBef>
                        <a:spcAft>
                          <a:spcPts val="0"/>
                        </a:spcAft>
                      </a:pPr>
                      <a:r>
                        <a:rPr lang="en-US" sz="1400">
                          <a:solidFill>
                            <a:srgbClr val="000000"/>
                          </a:solidFill>
                          <a:latin typeface="Calibri"/>
                          <a:ea typeface="Times New Roman"/>
                          <a:cs typeface="Times New Roman"/>
                        </a:rPr>
                        <a:t>63.4</a:t>
                      </a:r>
                      <a:endParaRPr lang="en-US" sz="1400">
                        <a:latin typeface="Times New Roman"/>
                        <a:ea typeface="Times New Roman"/>
                        <a:cs typeface="Times New Roman"/>
                      </a:endParaRPr>
                    </a:p>
                  </a:txBody>
                  <a:tcPr marL="68580" marR="68580" marT="0" marB="0" anchor="ctr">
                    <a:lnL>
                      <a:noFill/>
                    </a:lnL>
                    <a:lnR>
                      <a:noFill/>
                    </a:lnR>
                    <a:lnT>
                      <a:noFill/>
                    </a:lnT>
                    <a:lnB>
                      <a:noFill/>
                    </a:lnB>
                    <a:solidFill>
                      <a:srgbClr val="FFFFFF"/>
                    </a:solidFill>
                  </a:tcPr>
                </a:tc>
                <a:tc>
                  <a:txBody>
                    <a:bodyPr/>
                    <a:lstStyle/>
                    <a:p>
                      <a:pPr marL="0" marR="0" algn="ctr">
                        <a:spcBef>
                          <a:spcPts val="0"/>
                        </a:spcBef>
                        <a:spcAft>
                          <a:spcPts val="0"/>
                        </a:spcAft>
                      </a:pPr>
                      <a:r>
                        <a:rPr lang="en-US" sz="1400" dirty="0">
                          <a:solidFill>
                            <a:srgbClr val="000000"/>
                          </a:solidFill>
                          <a:latin typeface="Calibri"/>
                          <a:ea typeface="Times New Roman"/>
                          <a:cs typeface="Times New Roman"/>
                        </a:rPr>
                        <a:t>-9.6</a:t>
                      </a:r>
                      <a:endParaRPr lang="en-US" sz="1400" dirty="0">
                        <a:latin typeface="Times New Roman"/>
                        <a:ea typeface="Times New Roman"/>
                        <a:cs typeface="Times New Roman"/>
                      </a:endParaRPr>
                    </a:p>
                  </a:txBody>
                  <a:tcPr marL="68580" marR="68580" marT="0" marB="0" anchor="ctr">
                    <a:lnL>
                      <a:noFill/>
                    </a:lnL>
                    <a:lnR>
                      <a:noFill/>
                    </a:lnR>
                    <a:lnT>
                      <a:noFill/>
                    </a:lnT>
                    <a:lnB>
                      <a:noFill/>
                    </a:lnB>
                    <a:solidFill>
                      <a:srgbClr val="FFFFFF"/>
                    </a:solidFill>
                  </a:tcPr>
                </a:tc>
              </a:tr>
              <a:tr h="241442">
                <a:tc>
                  <a:txBody>
                    <a:bodyPr/>
                    <a:lstStyle/>
                    <a:p>
                      <a:pPr marL="0" marR="0">
                        <a:spcBef>
                          <a:spcPts val="0"/>
                        </a:spcBef>
                        <a:spcAft>
                          <a:spcPts val="0"/>
                        </a:spcAft>
                      </a:pPr>
                      <a:r>
                        <a:rPr lang="en-US" sz="1400">
                          <a:latin typeface="Calibri"/>
                          <a:ea typeface="Times New Roman"/>
                          <a:cs typeface="Times New Roman"/>
                        </a:rPr>
                        <a:t>I feel comfortable offering resources to a DV </a:t>
                      </a:r>
                      <a:r>
                        <a:rPr lang="en-US" sz="1400" i="1">
                          <a:latin typeface="Calibri"/>
                          <a:ea typeface="Times New Roman"/>
                          <a:cs typeface="Times New Roman"/>
                        </a:rPr>
                        <a:t>perpetrator</a:t>
                      </a:r>
                      <a:r>
                        <a:rPr lang="en-US" sz="1400">
                          <a:latin typeface="Calibri"/>
                          <a:ea typeface="Times New Roman"/>
                          <a:cs typeface="Times New Roman"/>
                        </a:rPr>
                        <a:t>.</a:t>
                      </a:r>
                      <a:endParaRPr lang="en-US" sz="1400">
                        <a:latin typeface="Times New Roman"/>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a:solidFill>
                            <a:srgbClr val="000000"/>
                          </a:solidFill>
                          <a:latin typeface="Calibri"/>
                          <a:ea typeface="Times New Roman"/>
                          <a:cs typeface="Times New Roman"/>
                        </a:rPr>
                        <a:t>48.3</a:t>
                      </a:r>
                      <a:endParaRPr lang="en-US" sz="1400">
                        <a:latin typeface="Times New Roman"/>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a:solidFill>
                            <a:srgbClr val="000000"/>
                          </a:solidFill>
                          <a:latin typeface="Calibri"/>
                          <a:ea typeface="Times New Roman"/>
                          <a:cs typeface="Times New Roman"/>
                        </a:rPr>
                        <a:t>75.0</a:t>
                      </a:r>
                      <a:endParaRPr lang="en-US" sz="1400">
                        <a:latin typeface="Times New Roman"/>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solidFill>
                            <a:srgbClr val="000000"/>
                          </a:solidFill>
                          <a:latin typeface="Calibri"/>
                          <a:ea typeface="Times New Roman"/>
                          <a:cs typeface="Times New Roman"/>
                        </a:rPr>
                        <a:t>55.3*</a:t>
                      </a:r>
                      <a:endParaRPr lang="en-US" sz="1400" dirty="0">
                        <a:latin typeface="Times New Roman"/>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48130" name="Rectangle 2"/>
          <p:cNvSpPr>
            <a:spLocks noChangeArrowheads="1"/>
          </p:cNvSpPr>
          <p:nvPr/>
        </p:nvSpPr>
        <p:spPr bwMode="auto">
          <a:xfrm>
            <a:off x="457200" y="5442406"/>
            <a:ext cx="2133600" cy="2462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1000" b="0"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p</a:t>
            </a:r>
            <a:r>
              <a:rPr kumimoji="0" lang="en-US" sz="1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&lt;.05; **</a:t>
            </a:r>
            <a:r>
              <a:rPr kumimoji="0" lang="en-US" sz="1000" b="0"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p</a:t>
            </a:r>
            <a:r>
              <a:rPr kumimoji="0" lang="en-US" sz="1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&lt;.01; ***</a:t>
            </a:r>
            <a:r>
              <a:rPr kumimoji="0" lang="en-US" sz="1000" b="0"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p</a:t>
            </a:r>
            <a:r>
              <a:rPr kumimoji="0" lang="en-US" sz="1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&lt;.005</a:t>
            </a:r>
            <a:endParaRPr kumimoji="0" lang="en-US" sz="1800" b="0" i="0" u="none" strike="noStrike" cap="none" normalizeH="0" baseline="0" dirty="0" smtClean="0">
              <a:ln>
                <a:noFill/>
              </a:ln>
              <a:solidFill>
                <a:schemeClr val="tx1"/>
              </a:solidFill>
              <a:effectLst/>
              <a:latin typeface="Calibri" pitchFamily="34" charset="0"/>
            </a:endParaRPr>
          </a:p>
        </p:txBody>
      </p:sp>
      <p:sp>
        <p:nvSpPr>
          <p:cNvPr id="6" name="Rectangle 5"/>
          <p:cNvSpPr/>
          <p:nvPr/>
        </p:nvSpPr>
        <p:spPr>
          <a:xfrm>
            <a:off x="685800" y="457200"/>
            <a:ext cx="7848600" cy="553998"/>
          </a:xfrm>
          <a:prstGeom prst="rect">
            <a:avLst/>
          </a:prstGeom>
        </p:spPr>
        <p:txBody>
          <a:bodyPr wrap="square">
            <a:spAutoFit/>
          </a:bodyPr>
          <a:lstStyle/>
          <a:p>
            <a:pPr algn="ctr"/>
            <a:r>
              <a:rPr lang="en-US" dirty="0" smtClean="0"/>
              <a:t>Parent/ Guardian changes in knowledge</a:t>
            </a:r>
          </a:p>
          <a:p>
            <a:pPr algn="ctr"/>
            <a:r>
              <a:rPr lang="en-US" sz="1200" dirty="0" smtClean="0"/>
              <a:t>(pretest n=80; mid n=27; post-test n=40)</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Parent /guardian reports of CEDV as experienced by their own child</a:t>
            </a:r>
            <a:endParaRPr lang="en-US" sz="3600" dirty="0"/>
          </a:p>
        </p:txBody>
      </p:sp>
      <p:graphicFrame>
        <p:nvGraphicFramePr>
          <p:cNvPr id="3" name="Table 2"/>
          <p:cNvGraphicFramePr>
            <a:graphicFrameLocks noGrp="1"/>
          </p:cNvGraphicFramePr>
          <p:nvPr/>
        </p:nvGraphicFramePr>
        <p:xfrm>
          <a:off x="0" y="2057400"/>
          <a:ext cx="8229600" cy="4038600"/>
        </p:xfrm>
        <a:graphic>
          <a:graphicData uri="http://schemas.openxmlformats.org/drawingml/2006/table">
            <a:tbl>
              <a:tblPr/>
              <a:tblGrid>
                <a:gridCol w="3734441"/>
                <a:gridCol w="1037344"/>
                <a:gridCol w="1037344"/>
                <a:gridCol w="1383127"/>
                <a:gridCol w="1037344"/>
              </a:tblGrid>
              <a:tr h="403860">
                <a:tc>
                  <a:txBody>
                    <a:bodyPr/>
                    <a:lstStyle/>
                    <a:p>
                      <a:pPr marL="0" marR="0">
                        <a:spcBef>
                          <a:spcPts val="0"/>
                        </a:spcBef>
                        <a:spcAft>
                          <a:spcPts val="0"/>
                        </a:spcAft>
                      </a:pPr>
                      <a:endParaRPr lang="en-US" sz="1600" dirty="0">
                        <a:latin typeface="Calibri"/>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latin typeface="Calibri"/>
                          <a:ea typeface="Times New Roman"/>
                          <a:cs typeface="Times New Roman"/>
                        </a:rPr>
                        <a:t>pre</a:t>
                      </a:r>
                      <a:endParaRPr lang="en-US" sz="1600" dirty="0">
                        <a:latin typeface="Verdana"/>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latin typeface="Calibri"/>
                          <a:ea typeface="Times New Roman"/>
                          <a:cs typeface="Times New Roman"/>
                        </a:rPr>
                        <a:t>interim</a:t>
                      </a:r>
                      <a:endParaRPr lang="en-US" sz="1600">
                        <a:latin typeface="Verdana"/>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latin typeface="Calibri"/>
                          <a:ea typeface="Times New Roman"/>
                          <a:cs typeface="Times New Roman"/>
                        </a:rPr>
                        <a:t>post</a:t>
                      </a:r>
                      <a:endParaRPr lang="en-US" sz="1600">
                        <a:latin typeface="Verdana"/>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latin typeface="Calibri"/>
                          <a:ea typeface="Times New Roman"/>
                          <a:cs typeface="Times New Roman"/>
                        </a:rPr>
                        <a:t>% change</a:t>
                      </a:r>
                      <a:endParaRPr lang="en-US" sz="1600">
                        <a:latin typeface="Verdana"/>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3860">
                <a:tc>
                  <a:txBody>
                    <a:bodyPr/>
                    <a:lstStyle/>
                    <a:p>
                      <a:pPr marL="0" marR="0" algn="l">
                        <a:spcBef>
                          <a:spcPts val="0"/>
                        </a:spcBef>
                        <a:spcAft>
                          <a:spcPts val="0"/>
                        </a:spcAft>
                      </a:pPr>
                      <a:r>
                        <a:rPr lang="en-US" sz="1600" dirty="0">
                          <a:latin typeface="Calibri"/>
                          <a:ea typeface="Times New Roman"/>
                          <a:cs typeface="Times New Roman"/>
                        </a:rPr>
                        <a:t>Child hears but does not see fighting</a:t>
                      </a:r>
                      <a:endParaRPr lang="en-US" sz="1600" dirty="0">
                        <a:latin typeface="Verdana"/>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600" dirty="0">
                          <a:latin typeface="Calibri"/>
                          <a:ea typeface="Times New Roman"/>
                          <a:cs typeface="Times New Roman"/>
                        </a:rPr>
                        <a:t>26.8</a:t>
                      </a:r>
                      <a:endParaRPr lang="en-US" sz="1600" dirty="0">
                        <a:latin typeface="Verdana"/>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600" dirty="0">
                          <a:latin typeface="Calibri"/>
                          <a:ea typeface="Times New Roman"/>
                          <a:cs typeface="Times New Roman"/>
                        </a:rPr>
                        <a:t>11.5</a:t>
                      </a:r>
                      <a:endParaRPr lang="en-US" sz="1600" dirty="0">
                        <a:latin typeface="Verdana"/>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600" dirty="0">
                          <a:latin typeface="Calibri"/>
                          <a:ea typeface="Times New Roman"/>
                          <a:cs typeface="Times New Roman"/>
                        </a:rPr>
                        <a:t>23.7</a:t>
                      </a:r>
                      <a:endParaRPr lang="en-US" sz="1600" dirty="0">
                        <a:latin typeface="Verdana"/>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600" dirty="0">
                          <a:solidFill>
                            <a:srgbClr val="000000"/>
                          </a:solidFill>
                          <a:latin typeface="Calibri"/>
                          <a:ea typeface="Times New Roman"/>
                          <a:cs typeface="Times New Roman"/>
                        </a:rPr>
                        <a:t>-11.6</a:t>
                      </a:r>
                      <a:endParaRPr lang="en-US" sz="1600" dirty="0">
                        <a:latin typeface="Times New Roman"/>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r>
              <a:tr h="403860">
                <a:tc>
                  <a:txBody>
                    <a:bodyPr/>
                    <a:lstStyle/>
                    <a:p>
                      <a:pPr marL="0" marR="0" algn="l">
                        <a:spcBef>
                          <a:spcPts val="0"/>
                        </a:spcBef>
                        <a:spcAft>
                          <a:spcPts val="0"/>
                        </a:spcAft>
                      </a:pPr>
                      <a:r>
                        <a:rPr lang="en-US" sz="1600" dirty="0">
                          <a:latin typeface="Calibri"/>
                          <a:ea typeface="Times New Roman"/>
                          <a:cs typeface="Times New Roman"/>
                        </a:rPr>
                        <a:t>Child sees fighting</a:t>
                      </a:r>
                      <a:endParaRPr lang="en-US" sz="1600" dirty="0">
                        <a:latin typeface="Verdana"/>
                        <a:ea typeface="Times New Roman"/>
                        <a:cs typeface="Times New Roman"/>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dirty="0">
                          <a:latin typeface="Calibri"/>
                          <a:ea typeface="Times New Roman"/>
                          <a:cs typeface="Times New Roman"/>
                        </a:rPr>
                        <a:t>20.0</a:t>
                      </a:r>
                      <a:endParaRPr lang="en-US" sz="1600" dirty="0">
                        <a:latin typeface="Verdana"/>
                        <a:ea typeface="Times New Roman"/>
                        <a:cs typeface="Times New Roman"/>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dirty="0">
                          <a:latin typeface="Calibri"/>
                          <a:ea typeface="Times New Roman"/>
                          <a:cs typeface="Times New Roman"/>
                        </a:rPr>
                        <a:t>7.7</a:t>
                      </a:r>
                      <a:endParaRPr lang="en-US" sz="1600" dirty="0">
                        <a:latin typeface="Verdana"/>
                        <a:ea typeface="Times New Roman"/>
                        <a:cs typeface="Times New Roman"/>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dirty="0">
                          <a:latin typeface="Calibri"/>
                          <a:ea typeface="Times New Roman"/>
                          <a:cs typeface="Times New Roman"/>
                        </a:rPr>
                        <a:t>28.9</a:t>
                      </a:r>
                      <a:endParaRPr lang="en-US" sz="1600" dirty="0">
                        <a:latin typeface="Verdana"/>
                        <a:ea typeface="Times New Roman"/>
                        <a:cs typeface="Times New Roman"/>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dirty="0">
                          <a:solidFill>
                            <a:srgbClr val="000000"/>
                          </a:solidFill>
                          <a:latin typeface="Calibri"/>
                          <a:ea typeface="Times New Roman"/>
                          <a:cs typeface="Times New Roman"/>
                        </a:rPr>
                        <a:t>44.5</a:t>
                      </a:r>
                      <a:endParaRPr lang="en-US" sz="1600" dirty="0">
                        <a:latin typeface="Times New Roman"/>
                        <a:ea typeface="Times New Roman"/>
                        <a:cs typeface="Times New Roman"/>
                      </a:endParaRPr>
                    </a:p>
                  </a:txBody>
                  <a:tcPr marL="68580" marR="68580" marT="0" marB="0">
                    <a:lnL>
                      <a:noFill/>
                    </a:lnL>
                    <a:lnR>
                      <a:noFill/>
                    </a:lnR>
                    <a:lnT>
                      <a:noFill/>
                    </a:lnT>
                    <a:lnB>
                      <a:noFill/>
                    </a:lnB>
                  </a:tcPr>
                </a:tc>
              </a:tr>
              <a:tr h="403860">
                <a:tc>
                  <a:txBody>
                    <a:bodyPr/>
                    <a:lstStyle/>
                    <a:p>
                      <a:pPr marL="0" marR="0" algn="l">
                        <a:spcBef>
                          <a:spcPts val="0"/>
                        </a:spcBef>
                        <a:spcAft>
                          <a:spcPts val="0"/>
                        </a:spcAft>
                      </a:pPr>
                      <a:r>
                        <a:rPr lang="en-US" sz="1600">
                          <a:latin typeface="Calibri"/>
                          <a:ea typeface="Times New Roman"/>
                          <a:cs typeface="Times New Roman"/>
                        </a:rPr>
                        <a:t>Child tries to stop fighting</a:t>
                      </a:r>
                      <a:endParaRPr lang="en-US" sz="1600">
                        <a:latin typeface="Verdana"/>
                        <a:ea typeface="Times New Roman"/>
                        <a:cs typeface="Times New Roman"/>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a:latin typeface="Calibri"/>
                          <a:ea typeface="Times New Roman"/>
                          <a:cs typeface="Times New Roman"/>
                        </a:rPr>
                        <a:t>16.7</a:t>
                      </a:r>
                      <a:endParaRPr lang="en-US" sz="1600">
                        <a:latin typeface="Verdana"/>
                        <a:ea typeface="Times New Roman"/>
                        <a:cs typeface="Times New Roman"/>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dirty="0">
                          <a:latin typeface="Calibri"/>
                          <a:ea typeface="Times New Roman"/>
                          <a:cs typeface="Times New Roman"/>
                        </a:rPr>
                        <a:t>4.0</a:t>
                      </a:r>
                      <a:endParaRPr lang="en-US" sz="1600" dirty="0">
                        <a:latin typeface="Verdana"/>
                        <a:ea typeface="Times New Roman"/>
                        <a:cs typeface="Times New Roman"/>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dirty="0">
                          <a:latin typeface="Calibri"/>
                          <a:ea typeface="Times New Roman"/>
                          <a:cs typeface="Times New Roman"/>
                        </a:rPr>
                        <a:t>20.5</a:t>
                      </a:r>
                      <a:endParaRPr lang="en-US" sz="1600" dirty="0">
                        <a:latin typeface="Verdana"/>
                        <a:ea typeface="Times New Roman"/>
                        <a:cs typeface="Times New Roman"/>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dirty="0">
                          <a:solidFill>
                            <a:srgbClr val="000000"/>
                          </a:solidFill>
                          <a:latin typeface="Calibri"/>
                          <a:ea typeface="Times New Roman"/>
                          <a:cs typeface="Times New Roman"/>
                        </a:rPr>
                        <a:t>22.8</a:t>
                      </a:r>
                      <a:endParaRPr lang="en-US" sz="1600" dirty="0">
                        <a:latin typeface="Times New Roman"/>
                        <a:ea typeface="Times New Roman"/>
                        <a:cs typeface="Times New Roman"/>
                      </a:endParaRPr>
                    </a:p>
                  </a:txBody>
                  <a:tcPr marL="68580" marR="68580" marT="0" marB="0">
                    <a:lnL>
                      <a:noFill/>
                    </a:lnL>
                    <a:lnR>
                      <a:noFill/>
                    </a:lnR>
                    <a:lnT>
                      <a:noFill/>
                    </a:lnT>
                    <a:lnB>
                      <a:noFill/>
                    </a:lnB>
                  </a:tcPr>
                </a:tc>
              </a:tr>
              <a:tr h="403860">
                <a:tc>
                  <a:txBody>
                    <a:bodyPr/>
                    <a:lstStyle/>
                    <a:p>
                      <a:pPr marL="0" marR="0" algn="l">
                        <a:spcBef>
                          <a:spcPts val="0"/>
                        </a:spcBef>
                        <a:spcAft>
                          <a:spcPts val="0"/>
                        </a:spcAft>
                      </a:pPr>
                      <a:r>
                        <a:rPr lang="en-US" sz="1600">
                          <a:latin typeface="Calibri"/>
                          <a:ea typeface="Times New Roman"/>
                          <a:cs typeface="Times New Roman"/>
                        </a:rPr>
                        <a:t>Child hears through outside conversation</a:t>
                      </a:r>
                      <a:endParaRPr lang="en-US" sz="1600">
                        <a:latin typeface="Verdana"/>
                        <a:ea typeface="Times New Roman"/>
                        <a:cs typeface="Times New Roman"/>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a:latin typeface="Calibri"/>
                          <a:ea typeface="Times New Roman"/>
                          <a:cs typeface="Times New Roman"/>
                        </a:rPr>
                        <a:t>13.7</a:t>
                      </a:r>
                      <a:endParaRPr lang="en-US" sz="1600">
                        <a:latin typeface="Verdana"/>
                        <a:ea typeface="Times New Roman"/>
                        <a:cs typeface="Times New Roman"/>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a:latin typeface="Calibri"/>
                          <a:ea typeface="Times New Roman"/>
                          <a:cs typeface="Times New Roman"/>
                        </a:rPr>
                        <a:t>3.8</a:t>
                      </a:r>
                      <a:endParaRPr lang="en-US" sz="1600">
                        <a:latin typeface="Verdana"/>
                        <a:ea typeface="Times New Roman"/>
                        <a:cs typeface="Times New Roman"/>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dirty="0">
                          <a:latin typeface="Calibri"/>
                          <a:ea typeface="Times New Roman"/>
                          <a:cs typeface="Times New Roman"/>
                        </a:rPr>
                        <a:t>17.9</a:t>
                      </a:r>
                      <a:endParaRPr lang="en-US" sz="1600" dirty="0">
                        <a:latin typeface="Verdana"/>
                        <a:ea typeface="Times New Roman"/>
                        <a:cs typeface="Times New Roman"/>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dirty="0">
                          <a:solidFill>
                            <a:srgbClr val="000000"/>
                          </a:solidFill>
                          <a:latin typeface="Calibri"/>
                          <a:ea typeface="Times New Roman"/>
                          <a:cs typeface="Times New Roman"/>
                        </a:rPr>
                        <a:t>30.7</a:t>
                      </a:r>
                      <a:endParaRPr lang="en-US" sz="1600" dirty="0">
                        <a:latin typeface="Times New Roman"/>
                        <a:ea typeface="Times New Roman"/>
                        <a:cs typeface="Times New Roman"/>
                      </a:endParaRPr>
                    </a:p>
                  </a:txBody>
                  <a:tcPr marL="68580" marR="68580" marT="0" marB="0">
                    <a:lnL>
                      <a:noFill/>
                    </a:lnL>
                    <a:lnR>
                      <a:noFill/>
                    </a:lnR>
                    <a:lnT>
                      <a:noFill/>
                    </a:lnT>
                    <a:lnB>
                      <a:noFill/>
                    </a:lnB>
                  </a:tcPr>
                </a:tc>
              </a:tr>
              <a:tr h="403860">
                <a:tc>
                  <a:txBody>
                    <a:bodyPr/>
                    <a:lstStyle/>
                    <a:p>
                      <a:pPr marL="0" marR="0" algn="l">
                        <a:spcBef>
                          <a:spcPts val="0"/>
                        </a:spcBef>
                        <a:spcAft>
                          <a:spcPts val="0"/>
                        </a:spcAft>
                      </a:pPr>
                      <a:r>
                        <a:rPr lang="en-US" sz="1600">
                          <a:latin typeface="Calibri"/>
                          <a:ea typeface="Times New Roman"/>
                          <a:cs typeface="Times New Roman"/>
                        </a:rPr>
                        <a:t>Child exposed during pregnancy</a:t>
                      </a:r>
                      <a:endParaRPr lang="en-US" sz="1600">
                        <a:latin typeface="Verdana"/>
                        <a:ea typeface="Times New Roman"/>
                        <a:cs typeface="Times New Roman"/>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a:latin typeface="Calibri"/>
                          <a:ea typeface="Times New Roman"/>
                          <a:cs typeface="Times New Roman"/>
                        </a:rPr>
                        <a:t>13.9</a:t>
                      </a:r>
                      <a:endParaRPr lang="en-US" sz="1600">
                        <a:latin typeface="Verdana"/>
                        <a:ea typeface="Times New Roman"/>
                        <a:cs typeface="Times New Roman"/>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a:latin typeface="Calibri"/>
                          <a:ea typeface="Times New Roman"/>
                          <a:cs typeface="Times New Roman"/>
                        </a:rPr>
                        <a:t>3.8</a:t>
                      </a:r>
                      <a:endParaRPr lang="en-US" sz="1600">
                        <a:latin typeface="Verdana"/>
                        <a:ea typeface="Times New Roman"/>
                        <a:cs typeface="Times New Roman"/>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dirty="0">
                          <a:latin typeface="Calibri"/>
                          <a:ea typeface="Times New Roman"/>
                          <a:cs typeface="Times New Roman"/>
                        </a:rPr>
                        <a:t>15.4</a:t>
                      </a:r>
                      <a:endParaRPr lang="en-US" sz="1600" dirty="0">
                        <a:latin typeface="Verdana"/>
                        <a:ea typeface="Times New Roman"/>
                        <a:cs typeface="Times New Roman"/>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dirty="0">
                          <a:solidFill>
                            <a:srgbClr val="000000"/>
                          </a:solidFill>
                          <a:latin typeface="Calibri"/>
                          <a:ea typeface="Times New Roman"/>
                          <a:cs typeface="Times New Roman"/>
                        </a:rPr>
                        <a:t>10.8</a:t>
                      </a:r>
                      <a:endParaRPr lang="en-US" sz="1600" dirty="0">
                        <a:latin typeface="Times New Roman"/>
                        <a:ea typeface="Times New Roman"/>
                        <a:cs typeface="Times New Roman"/>
                      </a:endParaRPr>
                    </a:p>
                  </a:txBody>
                  <a:tcPr marL="68580" marR="68580" marT="0" marB="0">
                    <a:lnL>
                      <a:noFill/>
                    </a:lnL>
                    <a:lnR>
                      <a:noFill/>
                    </a:lnR>
                    <a:lnT>
                      <a:noFill/>
                    </a:lnT>
                    <a:lnB>
                      <a:noFill/>
                    </a:lnB>
                  </a:tcPr>
                </a:tc>
              </a:tr>
              <a:tr h="403860">
                <a:tc>
                  <a:txBody>
                    <a:bodyPr/>
                    <a:lstStyle/>
                    <a:p>
                      <a:pPr marL="0" marR="0" algn="l">
                        <a:spcBef>
                          <a:spcPts val="0"/>
                        </a:spcBef>
                        <a:spcAft>
                          <a:spcPts val="0"/>
                        </a:spcAft>
                      </a:pPr>
                      <a:r>
                        <a:rPr lang="en-US" sz="1600">
                          <a:latin typeface="Calibri"/>
                          <a:ea typeface="Times New Roman"/>
                          <a:cs typeface="Times New Roman"/>
                        </a:rPr>
                        <a:t>Child sees mother’s injuries</a:t>
                      </a:r>
                      <a:endParaRPr lang="en-US" sz="1600">
                        <a:latin typeface="Verdana"/>
                        <a:ea typeface="Times New Roman"/>
                        <a:cs typeface="Times New Roman"/>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a:latin typeface="Calibri"/>
                          <a:ea typeface="Times New Roman"/>
                          <a:cs typeface="Times New Roman"/>
                        </a:rPr>
                        <a:t>12.7</a:t>
                      </a:r>
                      <a:endParaRPr lang="en-US" sz="1600">
                        <a:latin typeface="Verdana"/>
                        <a:ea typeface="Times New Roman"/>
                        <a:cs typeface="Times New Roman"/>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a:latin typeface="Calibri"/>
                          <a:ea typeface="Times New Roman"/>
                          <a:cs typeface="Times New Roman"/>
                        </a:rPr>
                        <a:t>0</a:t>
                      </a:r>
                      <a:endParaRPr lang="en-US" sz="1600">
                        <a:latin typeface="Verdana"/>
                        <a:ea typeface="Times New Roman"/>
                        <a:cs typeface="Times New Roman"/>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a:latin typeface="Calibri"/>
                          <a:ea typeface="Times New Roman"/>
                          <a:cs typeface="Times New Roman"/>
                        </a:rPr>
                        <a:t>15.8</a:t>
                      </a:r>
                      <a:endParaRPr lang="en-US" sz="1600">
                        <a:latin typeface="Verdana"/>
                        <a:ea typeface="Times New Roman"/>
                        <a:cs typeface="Times New Roman"/>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dirty="0">
                          <a:solidFill>
                            <a:srgbClr val="000000"/>
                          </a:solidFill>
                          <a:latin typeface="Calibri"/>
                          <a:ea typeface="Times New Roman"/>
                          <a:cs typeface="Times New Roman"/>
                        </a:rPr>
                        <a:t>24.4</a:t>
                      </a:r>
                      <a:endParaRPr lang="en-US" sz="1600" dirty="0">
                        <a:latin typeface="Times New Roman"/>
                        <a:ea typeface="Times New Roman"/>
                        <a:cs typeface="Times New Roman"/>
                      </a:endParaRPr>
                    </a:p>
                  </a:txBody>
                  <a:tcPr marL="68580" marR="68580" marT="0" marB="0">
                    <a:lnL>
                      <a:noFill/>
                    </a:lnL>
                    <a:lnR>
                      <a:noFill/>
                    </a:lnR>
                    <a:lnT>
                      <a:noFill/>
                    </a:lnT>
                    <a:lnB>
                      <a:noFill/>
                    </a:lnB>
                  </a:tcPr>
                </a:tc>
              </a:tr>
              <a:tr h="403860">
                <a:tc>
                  <a:txBody>
                    <a:bodyPr/>
                    <a:lstStyle/>
                    <a:p>
                      <a:pPr marL="0" marR="0" algn="l">
                        <a:spcBef>
                          <a:spcPts val="0"/>
                        </a:spcBef>
                        <a:spcAft>
                          <a:spcPts val="0"/>
                        </a:spcAft>
                      </a:pPr>
                      <a:r>
                        <a:rPr lang="en-US" sz="1600">
                          <a:latin typeface="Calibri"/>
                          <a:ea typeface="Times New Roman"/>
                          <a:cs typeface="Times New Roman"/>
                        </a:rPr>
                        <a:t>Child joins in fighting</a:t>
                      </a:r>
                      <a:endParaRPr lang="en-US" sz="1600">
                        <a:latin typeface="Verdana"/>
                        <a:ea typeface="Times New Roman"/>
                        <a:cs typeface="Times New Roman"/>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a:latin typeface="Calibri"/>
                          <a:ea typeface="Times New Roman"/>
                          <a:cs typeface="Times New Roman"/>
                        </a:rPr>
                        <a:t>8.3</a:t>
                      </a:r>
                      <a:endParaRPr lang="en-US" sz="1600">
                        <a:latin typeface="Verdana"/>
                        <a:ea typeface="Times New Roman"/>
                        <a:cs typeface="Times New Roman"/>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a:latin typeface="Calibri"/>
                          <a:ea typeface="Times New Roman"/>
                          <a:cs typeface="Times New Roman"/>
                        </a:rPr>
                        <a:t>3.8</a:t>
                      </a:r>
                      <a:endParaRPr lang="en-US" sz="1600">
                        <a:latin typeface="Verdana"/>
                        <a:ea typeface="Times New Roman"/>
                        <a:cs typeface="Times New Roman"/>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a:latin typeface="Calibri"/>
                          <a:ea typeface="Times New Roman"/>
                          <a:cs typeface="Times New Roman"/>
                        </a:rPr>
                        <a:t>0</a:t>
                      </a:r>
                      <a:endParaRPr lang="en-US" sz="1600">
                        <a:latin typeface="Verdana"/>
                        <a:ea typeface="Times New Roman"/>
                        <a:cs typeface="Times New Roman"/>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dirty="0">
                          <a:solidFill>
                            <a:srgbClr val="000000"/>
                          </a:solidFill>
                          <a:latin typeface="Calibri"/>
                          <a:ea typeface="Times New Roman"/>
                          <a:cs typeface="Times New Roman"/>
                        </a:rPr>
                        <a:t>-100.0</a:t>
                      </a:r>
                      <a:endParaRPr lang="en-US" sz="1600" dirty="0">
                        <a:latin typeface="Times New Roman"/>
                        <a:ea typeface="Times New Roman"/>
                        <a:cs typeface="Times New Roman"/>
                      </a:endParaRPr>
                    </a:p>
                  </a:txBody>
                  <a:tcPr marL="68580" marR="68580" marT="0" marB="0">
                    <a:lnL>
                      <a:noFill/>
                    </a:lnL>
                    <a:lnR>
                      <a:noFill/>
                    </a:lnR>
                    <a:lnT>
                      <a:noFill/>
                    </a:lnT>
                    <a:lnB>
                      <a:noFill/>
                    </a:lnB>
                  </a:tcPr>
                </a:tc>
              </a:tr>
              <a:tr h="403860">
                <a:tc>
                  <a:txBody>
                    <a:bodyPr/>
                    <a:lstStyle/>
                    <a:p>
                      <a:pPr marL="0" marR="0" algn="l">
                        <a:spcBef>
                          <a:spcPts val="0"/>
                        </a:spcBef>
                        <a:spcAft>
                          <a:spcPts val="0"/>
                        </a:spcAft>
                      </a:pPr>
                      <a:r>
                        <a:rPr lang="en-US" sz="1600">
                          <a:latin typeface="Calibri"/>
                          <a:ea typeface="Times New Roman"/>
                          <a:cs typeface="Times New Roman"/>
                        </a:rPr>
                        <a:t>Child is physically hurt during fighting</a:t>
                      </a:r>
                      <a:endParaRPr lang="en-US" sz="1600">
                        <a:latin typeface="Verdana"/>
                        <a:ea typeface="Times New Roman"/>
                        <a:cs typeface="Times New Roman"/>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a:latin typeface="Calibri"/>
                          <a:ea typeface="Times New Roman"/>
                          <a:cs typeface="Times New Roman"/>
                        </a:rPr>
                        <a:t>8.3</a:t>
                      </a:r>
                      <a:endParaRPr lang="en-US" sz="1600">
                        <a:latin typeface="Verdana"/>
                        <a:ea typeface="Times New Roman"/>
                        <a:cs typeface="Times New Roman"/>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a:latin typeface="Calibri"/>
                          <a:ea typeface="Times New Roman"/>
                          <a:cs typeface="Times New Roman"/>
                        </a:rPr>
                        <a:t>0</a:t>
                      </a:r>
                      <a:endParaRPr lang="en-US" sz="1600">
                        <a:latin typeface="Verdana"/>
                        <a:ea typeface="Times New Roman"/>
                        <a:cs typeface="Times New Roman"/>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a:latin typeface="Calibri"/>
                          <a:ea typeface="Times New Roman"/>
                          <a:cs typeface="Times New Roman"/>
                        </a:rPr>
                        <a:t>2.6</a:t>
                      </a:r>
                      <a:endParaRPr lang="en-US" sz="1600">
                        <a:latin typeface="Verdana"/>
                        <a:ea typeface="Times New Roman"/>
                        <a:cs typeface="Times New Roman"/>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dirty="0">
                          <a:solidFill>
                            <a:srgbClr val="000000"/>
                          </a:solidFill>
                          <a:latin typeface="Calibri"/>
                          <a:ea typeface="Times New Roman"/>
                          <a:cs typeface="Times New Roman"/>
                        </a:rPr>
                        <a:t>-68.7</a:t>
                      </a:r>
                      <a:endParaRPr lang="en-US" sz="1600" dirty="0">
                        <a:latin typeface="Times New Roman"/>
                        <a:ea typeface="Times New Roman"/>
                        <a:cs typeface="Times New Roman"/>
                      </a:endParaRPr>
                    </a:p>
                  </a:txBody>
                  <a:tcPr marL="68580" marR="68580" marT="0" marB="0">
                    <a:lnL>
                      <a:noFill/>
                    </a:lnL>
                    <a:lnR>
                      <a:noFill/>
                    </a:lnR>
                    <a:lnT>
                      <a:noFill/>
                    </a:lnT>
                    <a:lnB>
                      <a:noFill/>
                    </a:lnB>
                  </a:tcPr>
                </a:tc>
              </a:tr>
              <a:tr h="403860">
                <a:tc>
                  <a:txBody>
                    <a:bodyPr/>
                    <a:lstStyle/>
                    <a:p>
                      <a:pPr marL="0" marR="0" algn="l">
                        <a:spcBef>
                          <a:spcPts val="0"/>
                        </a:spcBef>
                        <a:spcAft>
                          <a:spcPts val="0"/>
                        </a:spcAft>
                      </a:pPr>
                      <a:r>
                        <a:rPr lang="en-US" sz="1600">
                          <a:latin typeface="Calibri"/>
                          <a:ea typeface="Times New Roman"/>
                          <a:cs typeface="Times New Roman"/>
                        </a:rPr>
                        <a:t>Child experiences aftermath of violence</a:t>
                      </a:r>
                      <a:endParaRPr lang="en-US" sz="1600">
                        <a:latin typeface="Verdana"/>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latin typeface="Calibri"/>
                          <a:ea typeface="Times New Roman"/>
                          <a:cs typeface="Times New Roman"/>
                        </a:rPr>
                        <a:t>5.6</a:t>
                      </a:r>
                      <a:endParaRPr lang="en-US" sz="1600">
                        <a:latin typeface="Verdana"/>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latin typeface="Calibri"/>
                          <a:ea typeface="Times New Roman"/>
                          <a:cs typeface="Times New Roman"/>
                        </a:rPr>
                        <a:t>3.8</a:t>
                      </a:r>
                      <a:endParaRPr lang="en-US" sz="1600" dirty="0">
                        <a:latin typeface="Verdana"/>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latin typeface="Calibri"/>
                          <a:ea typeface="Times New Roman"/>
                          <a:cs typeface="Times New Roman"/>
                        </a:rPr>
                        <a:t>7.7</a:t>
                      </a:r>
                      <a:endParaRPr lang="en-US" sz="1600">
                        <a:latin typeface="Verdana"/>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solidFill>
                            <a:srgbClr val="000000"/>
                          </a:solidFill>
                          <a:latin typeface="Calibri"/>
                          <a:ea typeface="Times New Roman"/>
                          <a:cs typeface="Times New Roman"/>
                        </a:rPr>
                        <a:t>37.5</a:t>
                      </a:r>
                      <a:endParaRPr lang="en-US" sz="1600" dirty="0">
                        <a:latin typeface="Times New Roman"/>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Qualitative Results</a:t>
            </a:r>
            <a:endParaRPr lang="en-US" dirty="0"/>
          </a:p>
        </p:txBody>
      </p:sp>
      <p:sp>
        <p:nvSpPr>
          <p:cNvPr id="4" name="Content Placeholder 3"/>
          <p:cNvSpPr>
            <a:spLocks noGrp="1"/>
          </p:cNvSpPr>
          <p:nvPr>
            <p:ph idx="1"/>
          </p:nvPr>
        </p:nvSpPr>
        <p:spPr>
          <a:xfrm>
            <a:off x="457200" y="2209801"/>
            <a:ext cx="7620000" cy="2819400"/>
          </a:xfrm>
        </p:spPr>
        <p:txBody>
          <a:bodyPr/>
          <a:lstStyle/>
          <a:p>
            <a:pPr>
              <a:buNone/>
            </a:pPr>
            <a:r>
              <a:rPr lang="en-US" dirty="0" smtClean="0"/>
              <a:t>“They should know that it is OK to ask for help. Help should be offered at place such as doctor office, WIC offices, public assistance and other places that people would feel comfortable going.” </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normAutofit fontScale="90000"/>
          </a:bodyPr>
          <a:lstStyle/>
          <a:p>
            <a:r>
              <a:rPr lang="en-US" sz="4000" dirty="0" smtClean="0"/>
              <a:t>Summary of Parent/ Guardian Results</a:t>
            </a:r>
          </a:p>
        </p:txBody>
      </p:sp>
      <p:sp>
        <p:nvSpPr>
          <p:cNvPr id="3" name="Content Placeholder 2"/>
          <p:cNvSpPr>
            <a:spLocks noGrp="1"/>
          </p:cNvSpPr>
          <p:nvPr>
            <p:ph idx="1"/>
          </p:nvPr>
        </p:nvSpPr>
        <p:spPr>
          <a:xfrm>
            <a:off x="457200" y="1752600"/>
            <a:ext cx="7620000" cy="4373563"/>
          </a:xfrm>
        </p:spPr>
        <p:txBody>
          <a:bodyPr rtlCol="0">
            <a:normAutofit fontScale="92500"/>
          </a:bodyPr>
          <a:lstStyle/>
          <a:p>
            <a:pPr fontAlgn="auto">
              <a:spcAft>
                <a:spcPts val="0"/>
              </a:spcAft>
              <a:buFont typeface="Arial" pitchFamily="34" charset="0"/>
              <a:buChar char="•"/>
              <a:defRPr/>
            </a:pPr>
            <a:r>
              <a:rPr lang="en-US" dirty="0" smtClean="0"/>
              <a:t>Attitudes toward interventions: 90% of parents believed the ECE environment is an appropriate place to address CEDV</a:t>
            </a:r>
          </a:p>
          <a:p>
            <a:pPr fontAlgn="auto">
              <a:spcAft>
                <a:spcPts val="0"/>
              </a:spcAft>
              <a:buFont typeface="Arial" pitchFamily="34" charset="0"/>
              <a:buChar char="•"/>
              <a:defRPr/>
            </a:pPr>
            <a:r>
              <a:rPr lang="en-US" dirty="0" smtClean="0"/>
              <a:t>Improved knowledge, particularly in helping perpetrators</a:t>
            </a:r>
          </a:p>
          <a:p>
            <a:pPr fontAlgn="auto">
              <a:spcAft>
                <a:spcPts val="0"/>
              </a:spcAft>
              <a:buFont typeface="Arial" pitchFamily="34" charset="0"/>
              <a:buChar char="•"/>
              <a:defRPr/>
            </a:pPr>
            <a:r>
              <a:rPr lang="en-US" dirty="0" smtClean="0"/>
              <a:t>Increased recognition: 35% increase in CEDV by the parent (violence against the child’s grandmother)</a:t>
            </a:r>
          </a:p>
          <a:p>
            <a:pPr fontAlgn="auto">
              <a:spcAft>
                <a:spcPts val="0"/>
              </a:spcAft>
              <a:buFont typeface="Arial" pitchFamily="34" charset="0"/>
              <a:buChar char="•"/>
              <a:defRPr/>
            </a:pPr>
            <a:r>
              <a:rPr lang="en-US" dirty="0" smtClean="0"/>
              <a:t>Increased reporting: 5% increase in reported CEDV</a:t>
            </a:r>
          </a:p>
          <a:p>
            <a:pPr fontAlgn="auto">
              <a:spcAft>
                <a:spcPts val="0"/>
              </a:spcAft>
              <a:buFont typeface="Arial" pitchFamily="34" charset="0"/>
              <a:buChar char="•"/>
              <a:defRPr/>
            </a:pPr>
            <a:r>
              <a:rPr lang="en-US" dirty="0" smtClean="0"/>
              <a:t>Reduced IPV: 29% decrease in reported victimization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458200" cy="1143000"/>
          </a:xfrm>
        </p:spPr>
        <p:txBody>
          <a:bodyPr>
            <a:normAutofit fontScale="90000"/>
          </a:bodyPr>
          <a:lstStyle/>
          <a:p>
            <a:r>
              <a:rPr lang="en-US" dirty="0" smtClean="0"/>
              <a:t>Changes in ECE provider knowledge</a:t>
            </a:r>
            <a:br>
              <a:rPr lang="en-US" dirty="0" smtClean="0"/>
            </a:br>
            <a:r>
              <a:rPr lang="en-US" sz="1200" dirty="0" smtClean="0"/>
              <a:t>(pretest n=140; post-training n=69; post-program n=58)</a:t>
            </a:r>
            <a:endParaRPr lang="en-US" sz="1200" dirty="0"/>
          </a:p>
        </p:txBody>
      </p:sp>
      <p:graphicFrame>
        <p:nvGraphicFramePr>
          <p:cNvPr id="4" name="Table 3"/>
          <p:cNvGraphicFramePr>
            <a:graphicFrameLocks noGrp="1"/>
          </p:cNvGraphicFramePr>
          <p:nvPr/>
        </p:nvGraphicFramePr>
        <p:xfrm>
          <a:off x="152401" y="1676400"/>
          <a:ext cx="8001000" cy="4602480"/>
        </p:xfrm>
        <a:graphic>
          <a:graphicData uri="http://schemas.openxmlformats.org/drawingml/2006/table">
            <a:tbl>
              <a:tblPr/>
              <a:tblGrid>
                <a:gridCol w="4327887"/>
                <a:gridCol w="878353"/>
                <a:gridCol w="878353"/>
                <a:gridCol w="878353"/>
                <a:gridCol w="1038054"/>
              </a:tblGrid>
              <a:tr h="556921">
                <a:tc>
                  <a:txBody>
                    <a:bodyPr/>
                    <a:lstStyle/>
                    <a:p>
                      <a:pPr marL="45720" marR="0" indent="-17780" algn="ctr">
                        <a:spcBef>
                          <a:spcPts val="0"/>
                        </a:spcBef>
                        <a:spcAft>
                          <a:spcPts val="0"/>
                        </a:spcAft>
                      </a:pPr>
                      <a:endParaRPr lang="en-US" sz="16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 marR="0" indent="-17780" algn="ctr">
                        <a:spcBef>
                          <a:spcPts val="0"/>
                        </a:spcBef>
                        <a:spcAft>
                          <a:spcPts val="0"/>
                        </a:spcAft>
                      </a:pPr>
                      <a:r>
                        <a:rPr lang="en-US" sz="1600" b="1" dirty="0">
                          <a:latin typeface="Calibri"/>
                          <a:ea typeface="Times New Roman"/>
                          <a:cs typeface="Times New Roman"/>
                        </a:rPr>
                        <a:t>Baseline</a:t>
                      </a:r>
                      <a:endParaRPr lang="en-US"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940" marR="0" indent="-11430" algn="ctr">
                        <a:spcBef>
                          <a:spcPts val="0"/>
                        </a:spcBef>
                        <a:spcAft>
                          <a:spcPts val="0"/>
                        </a:spcAft>
                      </a:pPr>
                      <a:r>
                        <a:rPr lang="en-US" sz="1600" b="1">
                          <a:latin typeface="Calibri"/>
                          <a:ea typeface="Times New Roman"/>
                          <a:cs typeface="Times New Roman"/>
                        </a:rPr>
                        <a:t>Post Training</a:t>
                      </a:r>
                      <a:endParaRPr lang="en-US"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latin typeface="Calibri"/>
                          <a:ea typeface="Times New Roman"/>
                          <a:cs typeface="Times New Roman"/>
                        </a:rPr>
                        <a:t>Post Program</a:t>
                      </a:r>
                      <a:endParaRPr lang="en-US"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 marR="0" algn="ctr">
                        <a:spcBef>
                          <a:spcPts val="0"/>
                        </a:spcBef>
                        <a:spcAft>
                          <a:spcPts val="0"/>
                        </a:spcAft>
                      </a:pPr>
                      <a:r>
                        <a:rPr lang="en-US" sz="1600" b="1">
                          <a:latin typeface="Calibri"/>
                          <a:ea typeface="Times New Roman"/>
                          <a:cs typeface="Times New Roman"/>
                        </a:rPr>
                        <a:t>% change</a:t>
                      </a:r>
                      <a:endParaRPr lang="en-US"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5382">
                <a:tc>
                  <a:txBody>
                    <a:bodyPr/>
                    <a:lstStyle/>
                    <a:p>
                      <a:pPr marL="0" marR="0">
                        <a:spcBef>
                          <a:spcPts val="0"/>
                        </a:spcBef>
                        <a:spcAft>
                          <a:spcPts val="0"/>
                        </a:spcAft>
                      </a:pPr>
                      <a:r>
                        <a:rPr lang="en-US" sz="1600" dirty="0">
                          <a:latin typeface="Calibri"/>
                          <a:ea typeface="Times New Roman"/>
                          <a:cs typeface="Times New Roman"/>
                        </a:rPr>
                        <a:t>Parents who are violent with each other are more likely to be violent with their children compared to parents who are not violent with each other.</a:t>
                      </a:r>
                      <a:endParaRPr lang="en-US"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latin typeface="Calibri"/>
                          <a:ea typeface="Times New Roman"/>
                          <a:cs typeface="Times New Roman"/>
                        </a:rPr>
                        <a:t>80.7</a:t>
                      </a:r>
                      <a:endParaRPr lang="en-US" sz="1600" dirty="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latin typeface="Calibri"/>
                          <a:ea typeface="Times New Roman"/>
                          <a:cs typeface="Times New Roman"/>
                        </a:rPr>
                        <a:t>79.4</a:t>
                      </a:r>
                      <a:endParaRPr lang="en-US" sz="1600" dirty="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latin typeface="Calibri"/>
                          <a:ea typeface="Times New Roman"/>
                          <a:cs typeface="Times New Roman"/>
                        </a:rPr>
                        <a:t>89.7</a:t>
                      </a:r>
                      <a:endParaRPr lang="en-US" sz="1600" dirty="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latin typeface="Calibri"/>
                          <a:ea typeface="Times New Roman"/>
                          <a:cs typeface="Times New Roman"/>
                        </a:rPr>
                        <a:t>11.2</a:t>
                      </a:r>
                      <a:endParaRPr lang="en-US" sz="1600" dirty="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78461">
                <a:tc>
                  <a:txBody>
                    <a:bodyPr/>
                    <a:lstStyle/>
                    <a:p>
                      <a:pPr marL="0" marR="0">
                        <a:spcBef>
                          <a:spcPts val="0"/>
                        </a:spcBef>
                        <a:spcAft>
                          <a:spcPts val="0"/>
                        </a:spcAft>
                      </a:pPr>
                      <a:r>
                        <a:rPr lang="en-US" sz="1600">
                          <a:latin typeface="Calibri"/>
                          <a:ea typeface="Times New Roman"/>
                          <a:cs typeface="Times New Roman"/>
                        </a:rPr>
                        <a:t>I know the signs of young children in distress. </a:t>
                      </a:r>
                      <a:endParaRPr lang="en-US"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a:latin typeface="Calibri"/>
                          <a:ea typeface="MS Mincho"/>
                          <a:cs typeface="Times New Roman"/>
                        </a:rPr>
                        <a:t>79.7</a:t>
                      </a:r>
                      <a:endParaRPr lang="en-US" sz="16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a:latin typeface="Calibri"/>
                          <a:ea typeface="MS Mincho"/>
                          <a:cs typeface="Times New Roman"/>
                        </a:rPr>
                        <a:t>92.6</a:t>
                      </a:r>
                      <a:endParaRPr lang="en-US" sz="16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a:latin typeface="Calibri"/>
                          <a:ea typeface="MS Mincho"/>
                          <a:cs typeface="Times New Roman"/>
                        </a:rPr>
                        <a:t>88.9</a:t>
                      </a:r>
                      <a:endParaRPr lang="en-US" sz="16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solidFill>
                            <a:srgbClr val="000000"/>
                          </a:solidFill>
                          <a:latin typeface="Calibri"/>
                          <a:ea typeface="MS Mincho"/>
                          <a:cs typeface="Times New Roman"/>
                        </a:rPr>
                        <a:t>11.5</a:t>
                      </a:r>
                      <a:r>
                        <a:rPr lang="en-US" sz="1600" dirty="0" smtClean="0">
                          <a:solidFill>
                            <a:srgbClr val="000000"/>
                          </a:solidFill>
                          <a:latin typeface="Calibri"/>
                          <a:ea typeface="MS Mincho"/>
                          <a:cs typeface="Times New Roman"/>
                        </a:rPr>
                        <a:t>**</a:t>
                      </a:r>
                      <a:endParaRPr lang="en-US" sz="1600" dirty="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56921">
                <a:tc>
                  <a:txBody>
                    <a:bodyPr/>
                    <a:lstStyle/>
                    <a:p>
                      <a:pPr marL="0" marR="0">
                        <a:spcBef>
                          <a:spcPts val="0"/>
                        </a:spcBef>
                        <a:spcAft>
                          <a:spcPts val="0"/>
                        </a:spcAft>
                      </a:pPr>
                      <a:r>
                        <a:rPr lang="en-US" sz="1600">
                          <a:latin typeface="Calibri"/>
                          <a:ea typeface="Times New Roman"/>
                          <a:cs typeface="Times New Roman"/>
                        </a:rPr>
                        <a:t>Early care and education providers should stay out of conflicts between spouses or partners. </a:t>
                      </a:r>
                      <a:endParaRPr lang="en-US"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a:latin typeface="Calibri"/>
                          <a:ea typeface="Times New Roman"/>
                          <a:cs typeface="Times New Roman"/>
                        </a:rPr>
                        <a:t>52.9</a:t>
                      </a:r>
                      <a:endParaRPr lang="en-US" sz="16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a:latin typeface="Calibri"/>
                          <a:ea typeface="Times New Roman"/>
                          <a:cs typeface="Times New Roman"/>
                        </a:rPr>
                        <a:t>64.7</a:t>
                      </a:r>
                      <a:endParaRPr lang="en-US" sz="16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a:latin typeface="Calibri"/>
                          <a:ea typeface="Times New Roman"/>
                          <a:cs typeface="Times New Roman"/>
                        </a:rPr>
                        <a:t>64.9</a:t>
                      </a:r>
                      <a:endParaRPr lang="en-US" sz="16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solidFill>
                            <a:srgbClr val="000000"/>
                          </a:solidFill>
                          <a:latin typeface="Calibri"/>
                          <a:ea typeface="Times New Roman"/>
                          <a:cs typeface="Times New Roman"/>
                        </a:rPr>
                        <a:t>22.7</a:t>
                      </a:r>
                      <a:endParaRPr lang="en-US" sz="1600" dirty="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756572">
                <a:tc>
                  <a:txBody>
                    <a:bodyPr/>
                    <a:lstStyle/>
                    <a:p>
                      <a:pPr marL="0" marR="0">
                        <a:spcBef>
                          <a:spcPts val="0"/>
                        </a:spcBef>
                        <a:spcAft>
                          <a:spcPts val="0"/>
                        </a:spcAft>
                        <a:tabLst>
                          <a:tab pos="457200" algn="l"/>
                          <a:tab pos="9144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sz="1600">
                          <a:latin typeface="Calibri"/>
                          <a:ea typeface="Times New Roman"/>
                          <a:cs typeface="Times New Roman"/>
                        </a:rPr>
                        <a:t>The early care and education curriculum (activities, rules, art, stories, etc.) can help young children to deal with DV.</a:t>
                      </a:r>
                      <a:endParaRPr lang="en-US"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a:latin typeface="Calibri"/>
                          <a:ea typeface="Times New Roman"/>
                          <a:cs typeface="Times New Roman"/>
                        </a:rPr>
                        <a:t>88.6</a:t>
                      </a:r>
                      <a:endParaRPr lang="en-US" sz="16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a:latin typeface="Calibri"/>
                          <a:ea typeface="Times New Roman"/>
                          <a:cs typeface="Times New Roman"/>
                        </a:rPr>
                        <a:t>94.1</a:t>
                      </a:r>
                      <a:endParaRPr lang="en-US" sz="16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a:latin typeface="Calibri"/>
                          <a:ea typeface="Times New Roman"/>
                          <a:cs typeface="Times New Roman"/>
                        </a:rPr>
                        <a:t>96.5</a:t>
                      </a:r>
                      <a:endParaRPr lang="en-US" sz="16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solidFill>
                            <a:srgbClr val="000000"/>
                          </a:solidFill>
                          <a:latin typeface="Calibri"/>
                          <a:ea typeface="Times New Roman"/>
                          <a:cs typeface="Times New Roman"/>
                        </a:rPr>
                        <a:t>8.9</a:t>
                      </a:r>
                      <a:endParaRPr lang="en-US" sz="1600" dirty="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04381">
                <a:tc>
                  <a:txBody>
                    <a:bodyPr/>
                    <a:lstStyle/>
                    <a:p>
                      <a:pPr marL="0" marR="0">
                        <a:spcBef>
                          <a:spcPts val="0"/>
                        </a:spcBef>
                        <a:spcAft>
                          <a:spcPts val="0"/>
                        </a:spcAft>
                        <a:tabLst>
                          <a:tab pos="457200" algn="l"/>
                          <a:tab pos="9144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sz="1600">
                          <a:latin typeface="Calibri"/>
                          <a:ea typeface="Times New Roman"/>
                          <a:cs typeface="Times New Roman"/>
                        </a:rPr>
                        <a:t>I know at least three resources of help for victims of DV.</a:t>
                      </a:r>
                      <a:endParaRPr lang="en-US"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a:latin typeface="Calibri"/>
                          <a:ea typeface="Times New Roman"/>
                          <a:cs typeface="Times New Roman"/>
                        </a:rPr>
                        <a:t>71.2</a:t>
                      </a:r>
                      <a:endParaRPr lang="en-US" sz="16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a:latin typeface="Calibri"/>
                          <a:ea typeface="Times New Roman"/>
                          <a:cs typeface="Times New Roman"/>
                        </a:rPr>
                        <a:t>91.3</a:t>
                      </a:r>
                      <a:endParaRPr lang="en-US" sz="16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a:latin typeface="Calibri"/>
                          <a:ea typeface="Times New Roman"/>
                          <a:cs typeface="Times New Roman"/>
                        </a:rPr>
                        <a:t>86.2</a:t>
                      </a:r>
                      <a:endParaRPr lang="en-US" sz="16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solidFill>
                            <a:srgbClr val="000000"/>
                          </a:solidFill>
                          <a:latin typeface="Calibri"/>
                          <a:ea typeface="Times New Roman"/>
                          <a:cs typeface="Times New Roman"/>
                        </a:rPr>
                        <a:t>21.1*</a:t>
                      </a:r>
                      <a:endParaRPr lang="en-US" sz="1600" dirty="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56921">
                <a:tc>
                  <a:txBody>
                    <a:bodyPr/>
                    <a:lstStyle/>
                    <a:p>
                      <a:pPr marL="0" marR="0">
                        <a:spcBef>
                          <a:spcPts val="0"/>
                        </a:spcBef>
                        <a:spcAft>
                          <a:spcPts val="0"/>
                        </a:spcAft>
                        <a:tabLst>
                          <a:tab pos="457200" algn="l"/>
                          <a:tab pos="9144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sz="1600">
                          <a:latin typeface="Calibri"/>
                          <a:ea typeface="Times New Roman"/>
                          <a:cs typeface="Times New Roman"/>
                        </a:rPr>
                        <a:t>I feel comfortable offering resources to a parent who may be a </a:t>
                      </a:r>
                      <a:r>
                        <a:rPr lang="en-US" sz="1600" i="1">
                          <a:latin typeface="Calibri"/>
                          <a:ea typeface="Times New Roman"/>
                          <a:cs typeface="Times New Roman"/>
                        </a:rPr>
                        <a:t>victim</a:t>
                      </a:r>
                      <a:r>
                        <a:rPr lang="en-US" sz="1600">
                          <a:latin typeface="Calibri"/>
                          <a:ea typeface="Times New Roman"/>
                          <a:cs typeface="Times New Roman"/>
                        </a:rPr>
                        <a:t> of DV.</a:t>
                      </a:r>
                      <a:endParaRPr lang="en-US"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a:latin typeface="Calibri"/>
                          <a:ea typeface="Times New Roman"/>
                          <a:cs typeface="Times New Roman"/>
                        </a:rPr>
                        <a:t>69.6</a:t>
                      </a:r>
                      <a:endParaRPr lang="en-US" sz="16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a:latin typeface="Calibri"/>
                          <a:ea typeface="Times New Roman"/>
                          <a:cs typeface="Times New Roman"/>
                        </a:rPr>
                        <a:t>76.5</a:t>
                      </a:r>
                      <a:endParaRPr lang="en-US" sz="16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a:latin typeface="Calibri"/>
                          <a:ea typeface="Times New Roman"/>
                          <a:cs typeface="Times New Roman"/>
                        </a:rPr>
                        <a:t>79.3</a:t>
                      </a:r>
                      <a:endParaRPr lang="en-US" sz="16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solidFill>
                            <a:srgbClr val="000000"/>
                          </a:solidFill>
                          <a:latin typeface="Calibri"/>
                          <a:ea typeface="MS Mincho"/>
                          <a:cs typeface="Times New Roman"/>
                        </a:rPr>
                        <a:t>13.9</a:t>
                      </a:r>
                      <a:endParaRPr lang="en-US" sz="1600" dirty="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56921">
                <a:tc>
                  <a:txBody>
                    <a:bodyPr/>
                    <a:lstStyle/>
                    <a:p>
                      <a:pPr marL="0" marR="0">
                        <a:spcBef>
                          <a:spcPts val="0"/>
                        </a:spcBef>
                        <a:spcAft>
                          <a:spcPts val="0"/>
                        </a:spcAft>
                        <a:tabLst>
                          <a:tab pos="457200" algn="l"/>
                          <a:tab pos="9144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sz="1600">
                          <a:latin typeface="Calibri"/>
                          <a:ea typeface="Times New Roman"/>
                          <a:cs typeface="Times New Roman"/>
                        </a:rPr>
                        <a:t>I feel comfortable offering resources to a parent who may be a </a:t>
                      </a:r>
                      <a:r>
                        <a:rPr lang="en-US" sz="1600" i="1">
                          <a:latin typeface="Calibri"/>
                          <a:ea typeface="Times New Roman"/>
                          <a:cs typeface="Times New Roman"/>
                        </a:rPr>
                        <a:t>perpetrator</a:t>
                      </a:r>
                      <a:r>
                        <a:rPr lang="en-US" sz="1600">
                          <a:latin typeface="Calibri"/>
                          <a:ea typeface="Times New Roman"/>
                          <a:cs typeface="Times New Roman"/>
                        </a:rPr>
                        <a:t> of DV.</a:t>
                      </a:r>
                      <a:endParaRPr lang="en-US"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a:latin typeface="Calibri"/>
                          <a:ea typeface="Times New Roman"/>
                          <a:cs typeface="Times New Roman"/>
                        </a:rPr>
                        <a:t>61.7</a:t>
                      </a:r>
                      <a:endParaRPr lang="en-US" sz="16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a:latin typeface="Calibri"/>
                          <a:ea typeface="Times New Roman"/>
                          <a:cs typeface="Times New Roman"/>
                        </a:rPr>
                        <a:t>67.6</a:t>
                      </a:r>
                      <a:endParaRPr lang="en-US" sz="16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a:latin typeface="Calibri"/>
                          <a:ea typeface="Times New Roman"/>
                          <a:cs typeface="Times New Roman"/>
                        </a:rPr>
                        <a:t>70.7</a:t>
                      </a:r>
                      <a:endParaRPr lang="en-US" sz="16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solidFill>
                            <a:srgbClr val="000000"/>
                          </a:solidFill>
                          <a:latin typeface="Calibri"/>
                          <a:ea typeface="Times New Roman"/>
                          <a:cs typeface="Times New Roman"/>
                        </a:rPr>
                        <a:t>14.6</a:t>
                      </a:r>
                      <a:endParaRPr lang="en-US" sz="1600" dirty="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6" name="Rectangle 5"/>
          <p:cNvSpPr/>
          <p:nvPr/>
        </p:nvSpPr>
        <p:spPr>
          <a:xfrm>
            <a:off x="304800" y="6248400"/>
            <a:ext cx="1353256" cy="276999"/>
          </a:xfrm>
          <a:prstGeom prst="rect">
            <a:avLst/>
          </a:prstGeom>
        </p:spPr>
        <p:txBody>
          <a:bodyPr wrap="none">
            <a:spAutoFit/>
          </a:bodyPr>
          <a:lstStyle/>
          <a:p>
            <a:r>
              <a:rPr lang="en-US" sz="1200" dirty="0"/>
              <a:t>*</a:t>
            </a:r>
            <a:r>
              <a:rPr lang="en-US" sz="1200" i="1" dirty="0"/>
              <a:t>p</a:t>
            </a:r>
            <a:r>
              <a:rPr lang="en-US" sz="1200" dirty="0"/>
              <a:t>&lt;.05</a:t>
            </a:r>
            <a:r>
              <a:rPr lang="en-US" sz="1200" dirty="0" smtClean="0"/>
              <a:t>; **</a:t>
            </a:r>
            <a:r>
              <a:rPr lang="en-US" sz="1200" i="1" dirty="0" smtClean="0"/>
              <a:t>p</a:t>
            </a:r>
            <a:r>
              <a:rPr lang="en-US" sz="1200" dirty="0"/>
              <a:t>&lt;.001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Qualitative</a:t>
            </a:r>
            <a:endParaRPr lang="en-US" dirty="0"/>
          </a:p>
        </p:txBody>
      </p:sp>
      <p:sp>
        <p:nvSpPr>
          <p:cNvPr id="3" name="Content Placeholder 2"/>
          <p:cNvSpPr>
            <a:spLocks noGrp="1"/>
          </p:cNvSpPr>
          <p:nvPr>
            <p:ph idx="1"/>
          </p:nvPr>
        </p:nvSpPr>
        <p:spPr>
          <a:xfrm>
            <a:off x="457200" y="1752600"/>
            <a:ext cx="8229600" cy="4373563"/>
          </a:xfrm>
        </p:spPr>
        <p:txBody>
          <a:bodyPr>
            <a:normAutofit lnSpcReduction="10000"/>
          </a:bodyPr>
          <a:lstStyle/>
          <a:p>
            <a:pPr marL="0" indent="346075">
              <a:buNone/>
            </a:pPr>
            <a:r>
              <a:rPr lang="en-US" sz="2400" dirty="0" smtClean="0"/>
              <a:t>In December 2008, one of the center directors shared a story.  She suspected there was DV in the family.  Following CHANCE training, she looked for opportunities to discuss her concerns with the parents.  The opportunity came after the child displayed difficult behavior.  The father angrily came to the director. She responded to his anger, calmly saying, “Children model what they see at home.”  After a conversation, the father expressed interest in seeking help for his behavior. The staff made some adjustments for the child to provide a longer transition to the pre-K group (one month instead of one week). </a:t>
            </a:r>
            <a:endParaRPr lang="en-US"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ECE Provider Results </a:t>
            </a:r>
            <a:endParaRPr lang="en-US" sz="2000" dirty="0" smtClean="0"/>
          </a:p>
        </p:txBody>
      </p:sp>
      <p:sp>
        <p:nvSpPr>
          <p:cNvPr id="16387" name="Content Placeholder 2"/>
          <p:cNvSpPr>
            <a:spLocks noGrp="1"/>
          </p:cNvSpPr>
          <p:nvPr>
            <p:ph idx="1"/>
          </p:nvPr>
        </p:nvSpPr>
        <p:spPr>
          <a:xfrm>
            <a:off x="457200" y="2133601"/>
            <a:ext cx="8229600" cy="2590800"/>
          </a:xfrm>
        </p:spPr>
        <p:txBody>
          <a:bodyPr>
            <a:normAutofit/>
          </a:bodyPr>
          <a:lstStyle/>
          <a:p>
            <a:r>
              <a:rPr lang="en-US" dirty="0" smtClean="0"/>
              <a:t>ECE providers demonstrated a strong knowledge of CEDV at pre-test</a:t>
            </a:r>
          </a:p>
          <a:p>
            <a:r>
              <a:rPr lang="en-US" dirty="0" smtClean="0"/>
              <a:t>Selection bias</a:t>
            </a:r>
          </a:p>
          <a:p>
            <a:r>
              <a:rPr lang="en-US" dirty="0" smtClean="0"/>
              <a:t>Improved recognition of children in distress</a:t>
            </a:r>
          </a:p>
          <a:p>
            <a:r>
              <a:rPr lang="en-US" dirty="0" smtClean="0"/>
              <a:t>Improved connection with resources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914400"/>
            <a:ext cx="8229600" cy="1447800"/>
          </a:xfrm>
        </p:spPr>
        <p:txBody>
          <a:bodyPr>
            <a:normAutofit/>
          </a:bodyPr>
          <a:lstStyle/>
          <a:p>
            <a:r>
              <a:rPr lang="en-US" dirty="0" smtClean="0"/>
              <a:t>Child Protective Services Reports</a:t>
            </a:r>
          </a:p>
        </p:txBody>
      </p:sp>
      <p:sp>
        <p:nvSpPr>
          <p:cNvPr id="17411" name="Content Placeholder 2"/>
          <p:cNvSpPr>
            <a:spLocks noGrp="1"/>
          </p:cNvSpPr>
          <p:nvPr>
            <p:ph idx="1"/>
          </p:nvPr>
        </p:nvSpPr>
        <p:spPr>
          <a:xfrm>
            <a:off x="457200" y="2743200"/>
            <a:ext cx="7696200" cy="3382963"/>
          </a:xfrm>
        </p:spPr>
        <p:txBody>
          <a:bodyPr/>
          <a:lstStyle/>
          <a:p>
            <a:r>
              <a:rPr lang="en-US" dirty="0" smtClean="0"/>
              <a:t>Child protective services reports decreased 17.8% from 2006 to 2009 in the two zip codes, an effect size of .34</a:t>
            </a:r>
          </a:p>
          <a:p>
            <a:r>
              <a:rPr lang="en-US" dirty="0" smtClean="0"/>
              <a:t>Note: Other regions of the city showed a 29% decline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 Limitations</a:t>
            </a:r>
            <a:endParaRPr lang="en-US" dirty="0"/>
          </a:p>
        </p:txBody>
      </p:sp>
      <p:sp>
        <p:nvSpPr>
          <p:cNvPr id="3" name="Content Placeholder 2"/>
          <p:cNvSpPr>
            <a:spLocks noGrp="1"/>
          </p:cNvSpPr>
          <p:nvPr>
            <p:ph idx="1"/>
          </p:nvPr>
        </p:nvSpPr>
        <p:spPr>
          <a:xfrm>
            <a:off x="457200" y="2057400"/>
            <a:ext cx="8229600" cy="4068763"/>
          </a:xfrm>
        </p:spPr>
        <p:txBody>
          <a:bodyPr/>
          <a:lstStyle/>
          <a:p>
            <a:r>
              <a:rPr lang="en-US" dirty="0" smtClean="0"/>
              <a:t>Only two centers</a:t>
            </a:r>
          </a:p>
          <a:p>
            <a:r>
              <a:rPr lang="en-US" dirty="0" smtClean="0"/>
              <a:t>Good baseline knowledge of the problem</a:t>
            </a:r>
          </a:p>
          <a:p>
            <a:r>
              <a:rPr lang="en-US" dirty="0" smtClean="0"/>
              <a:t>Increased reporting confounds the results</a:t>
            </a:r>
          </a:p>
          <a:p>
            <a:r>
              <a:rPr lang="en-US" dirty="0" smtClean="0"/>
              <a:t>Sustainability? </a:t>
            </a:r>
          </a:p>
          <a:p>
            <a:r>
              <a:rPr lang="en-US" dirty="0" smtClean="0"/>
              <a:t>Lack of resources</a:t>
            </a:r>
            <a:endParaRPr lang="en-US" dirty="0"/>
          </a:p>
        </p:txBody>
      </p:sp>
    </p:spTree>
  </p:cSld>
  <p:clrMapOvr>
    <a:masterClrMapping/>
  </p:clrMapOvr>
  <p:transition>
    <p:wipe di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dirty="0" smtClean="0"/>
              <a:t>Conclusions</a:t>
            </a:r>
          </a:p>
        </p:txBody>
      </p:sp>
      <p:sp>
        <p:nvSpPr>
          <p:cNvPr id="18435" name="Content Placeholder 2"/>
          <p:cNvSpPr>
            <a:spLocks noGrp="1"/>
          </p:cNvSpPr>
          <p:nvPr>
            <p:ph idx="1"/>
          </p:nvPr>
        </p:nvSpPr>
        <p:spPr/>
        <p:txBody>
          <a:bodyPr/>
          <a:lstStyle/>
          <a:p>
            <a:r>
              <a:rPr lang="en-US" dirty="0" smtClean="0"/>
              <a:t>The CHANCE program appeared to have a moderate impact on knowledge, attitudes, skills and behavior of parents and ECE providers. </a:t>
            </a:r>
          </a:p>
          <a:p>
            <a:r>
              <a:rPr lang="en-US" dirty="0" smtClean="0"/>
              <a:t>At the end of the project, parents and guardians felt that the ECE environment was an appropriate place to address DV.</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dirty="0" smtClean="0"/>
              <a:t>Next Steps</a:t>
            </a:r>
          </a:p>
        </p:txBody>
      </p:sp>
      <p:sp>
        <p:nvSpPr>
          <p:cNvPr id="19459" name="Content Placeholder 2"/>
          <p:cNvSpPr>
            <a:spLocks noGrp="1"/>
          </p:cNvSpPr>
          <p:nvPr>
            <p:ph idx="1"/>
          </p:nvPr>
        </p:nvSpPr>
        <p:spPr>
          <a:xfrm>
            <a:off x="457200" y="2667000"/>
            <a:ext cx="2895600" cy="838200"/>
          </a:xfrm>
        </p:spPr>
        <p:txBody>
          <a:bodyPr/>
          <a:lstStyle/>
          <a:p>
            <a:pPr>
              <a:buNone/>
            </a:pPr>
            <a:r>
              <a:rPr lang="en-US" dirty="0" smtClean="0"/>
              <a:t>Parenting classes</a:t>
            </a:r>
          </a:p>
        </p:txBody>
      </p:sp>
      <p:pic>
        <p:nvPicPr>
          <p:cNvPr id="4" name="Picture 6" descr="Children-Learn.gif                                             0003884F&#10;*Macintosh HD                  BCE2E17A:"/>
          <p:cNvPicPr>
            <a:picLocks noChangeAspect="1" noChangeArrowheads="1"/>
          </p:cNvPicPr>
          <p:nvPr/>
        </p:nvPicPr>
        <p:blipFill>
          <a:blip r:embed="rId2" cstate="print"/>
          <a:srcRect/>
          <a:stretch>
            <a:fillRect/>
          </a:stretch>
        </p:blipFill>
        <p:spPr bwMode="auto">
          <a:xfrm>
            <a:off x="3505201" y="228600"/>
            <a:ext cx="4419600" cy="5721326"/>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4117</TotalTime>
  <Words>1570</Words>
  <Application>Microsoft Office PowerPoint</Application>
  <PresentationFormat>On-screen Show (4:3)</PresentationFormat>
  <Paragraphs>325</Paragraphs>
  <Slides>26</Slides>
  <Notes>1</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Opulent</vt:lpstr>
      <vt:lpstr>  Presenter Disclosures</vt:lpstr>
      <vt:lpstr>Evaluation of The Caregivers Helping to Affect and Nurture Children Early  (CHANCE) Program:  A family violence prevention program for early care education providers</vt:lpstr>
      <vt:lpstr>Child Maltreatment</vt:lpstr>
      <vt:lpstr>A major risk factor for maltreatment is living in a household with  Intimate Partner Violence (IPV)</vt:lpstr>
      <vt:lpstr>Adverse Childhood Experiences Study (ACES)</vt:lpstr>
      <vt:lpstr>Issues associated with Childhood Exposure to Domestic Violence (CEDV)</vt:lpstr>
      <vt:lpstr>In the still-developing brain</vt:lpstr>
      <vt:lpstr>Long-term effects of CEDV</vt:lpstr>
      <vt:lpstr>The major types of  child abuse prevention programs Barlow, Simkiss, and Stewart-Brown (2006)</vt:lpstr>
      <vt:lpstr>Caregivers Helping to Affect and Nurture Children Early (CHANCE)</vt:lpstr>
      <vt:lpstr>CHANCE Curriculum </vt:lpstr>
      <vt:lpstr>Selection of centers</vt:lpstr>
      <vt:lpstr>Program Evaluation</vt:lpstr>
      <vt:lpstr>Program Fidelity</vt:lpstr>
      <vt:lpstr>Needs Assessment (pretest n=80; mid n=27; post-test n=40)</vt:lpstr>
      <vt:lpstr>Slide 16</vt:lpstr>
      <vt:lpstr>Parent /guardian reports of CEDV as experienced by their own child</vt:lpstr>
      <vt:lpstr>Qualitative Results</vt:lpstr>
      <vt:lpstr>Summary of Parent/ Guardian Results</vt:lpstr>
      <vt:lpstr>Changes in ECE provider knowledge (pretest n=140; post-training n=69; post-program n=58)</vt:lpstr>
      <vt:lpstr>Qualitative</vt:lpstr>
      <vt:lpstr>ECE Provider Results </vt:lpstr>
      <vt:lpstr>Child Protective Services Reports</vt:lpstr>
      <vt:lpstr>Study Limitations</vt:lpstr>
      <vt:lpstr>Conclusions</vt:lpstr>
      <vt:lpstr>Next Steps</vt:lpstr>
    </vt:vector>
  </TitlesOfParts>
  <Company>Saint Joseph's Univeristy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Implementation and Evaluation of The Caregivers Helping to Affect and Nurture Children Early  (CHANCE) Program:  A family violence prevention program for early care and education providers</dc:title>
  <dc:creator>sally kuykendall</dc:creator>
  <cp:lastModifiedBy>sally kuykendall</cp:lastModifiedBy>
  <cp:revision>23</cp:revision>
  <dcterms:created xsi:type="dcterms:W3CDTF">2011-06-07T04:12:24Z</dcterms:created>
  <dcterms:modified xsi:type="dcterms:W3CDTF">2011-10-26T15:25:34Z</dcterms:modified>
</cp:coreProperties>
</file>