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83" r:id="rId3"/>
    <p:sldId id="284" r:id="rId4"/>
    <p:sldId id="257" r:id="rId5"/>
    <p:sldId id="258" r:id="rId6"/>
    <p:sldId id="259" r:id="rId7"/>
    <p:sldId id="285" r:id="rId8"/>
    <p:sldId id="263" r:id="rId9"/>
    <p:sldId id="268" r:id="rId10"/>
    <p:sldId id="269" r:id="rId11"/>
    <p:sldId id="270" r:id="rId12"/>
    <p:sldId id="271" r:id="rId13"/>
    <p:sldId id="274" r:id="rId14"/>
    <p:sldId id="275" r:id="rId15"/>
    <p:sldId id="278" r:id="rId16"/>
    <p:sldId id="279" r:id="rId17"/>
    <p:sldId id="282" r:id="rId18"/>
    <p:sldId id="28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96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01587-2BA6-45CB-8EC7-4F8DC693C4A0}" type="datetimeFigureOut">
              <a:rPr lang="en-US" smtClean="0"/>
              <a:pPr/>
              <a:t>10/28/2011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5419F-F56F-4B97-B641-A27E33E37E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84EBA1-0561-488A-98DC-B7C7F53E2EFB}" type="datetimeFigureOut">
              <a:rPr lang="en-US" smtClean="0"/>
              <a:pPr/>
              <a:t>10/28/2011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775E8D-5DD1-43F7-A409-ADDFDCDE62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84EBA1-0561-488A-98DC-B7C7F53E2EFB}" type="datetimeFigureOut">
              <a:rPr lang="en-US" smtClean="0"/>
              <a:pPr/>
              <a:t>10/28/2011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775E8D-5DD1-43F7-A409-ADDFDCDE620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84EBA1-0561-488A-98DC-B7C7F53E2EFB}" type="datetimeFigureOut">
              <a:rPr lang="en-US" smtClean="0"/>
              <a:pPr/>
              <a:t>10/28/2011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775E8D-5DD1-43F7-A409-ADDFDCDE62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84EBA1-0561-488A-98DC-B7C7F53E2EFB}" type="datetimeFigureOut">
              <a:rPr lang="en-US" smtClean="0"/>
              <a:pPr/>
              <a:t>10/28/2011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775E8D-5DD1-43F7-A409-ADDFDCDE620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84EBA1-0561-488A-98DC-B7C7F53E2EFB}" type="datetimeFigureOut">
              <a:rPr lang="en-US" smtClean="0"/>
              <a:pPr/>
              <a:t>10/28/2011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775E8D-5DD1-43F7-A409-ADDFDCDE62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84EBA1-0561-488A-98DC-B7C7F53E2EFB}" type="datetimeFigureOut">
              <a:rPr lang="en-US" smtClean="0"/>
              <a:pPr/>
              <a:t>10/28/2011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775E8D-5DD1-43F7-A409-ADDFDCDE620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84EBA1-0561-488A-98DC-B7C7F53E2EFB}" type="datetimeFigureOut">
              <a:rPr lang="en-US" smtClean="0"/>
              <a:pPr/>
              <a:t>10/28/2011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775E8D-5DD1-43F7-A409-ADDFDCDE620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84EBA1-0561-488A-98DC-B7C7F53E2EFB}" type="datetimeFigureOut">
              <a:rPr lang="en-US" smtClean="0"/>
              <a:pPr/>
              <a:t>10/28/2011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775E8D-5DD1-43F7-A409-ADDFDCDE620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8684EBA1-0561-488A-98DC-B7C7F53E2EFB}" type="datetimeFigureOut">
              <a:rPr lang="en-US" smtClean="0"/>
              <a:pPr/>
              <a:t>10/28/2011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20775E8D-5DD1-43F7-A409-ADDFDCDE620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84EBA1-0561-488A-98DC-B7C7F53E2EFB}" type="datetimeFigureOut">
              <a:rPr lang="en-US" smtClean="0"/>
              <a:pPr/>
              <a:t>10/28/2011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775E8D-5DD1-43F7-A409-ADDFDCDE620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84EBA1-0561-488A-98DC-B7C7F53E2EFB}" type="datetimeFigureOut">
              <a:rPr lang="en-US" smtClean="0"/>
              <a:pPr/>
              <a:t>10/28/2011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775E8D-5DD1-43F7-A409-ADDFDCDE620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684EBA1-0561-488A-98DC-B7C7F53E2EFB}" type="datetimeFigureOut">
              <a:rPr lang="en-US" smtClean="0"/>
              <a:pPr/>
              <a:t>10/28/2011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20775E8D-5DD1-43F7-A409-ADDFDCDE620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Changing Role of Counties in State Medicaid Programs under the ACA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Ron Manderscheid, PhD</a:t>
            </a:r>
          </a:p>
          <a:p>
            <a:r>
              <a:rPr lang="en-US" dirty="0" smtClean="0"/>
              <a:t>Exec Dir, NACBHDD &amp;</a:t>
            </a:r>
          </a:p>
          <a:p>
            <a:r>
              <a:rPr lang="en-US" dirty="0" smtClean="0"/>
              <a:t>Adjunct Prof, JHSPH</a:t>
            </a:r>
          </a:p>
          <a:p>
            <a:r>
              <a:rPr lang="en-US" sz="1000" dirty="0" smtClean="0"/>
              <a:t>© Copyright NACBHDD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Materials From This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2" algn="ctr">
              <a:buNone/>
            </a:pPr>
            <a:r>
              <a:rPr lang="en-US" sz="4800" dirty="0" smtClean="0"/>
              <a:t>WWW.NACBHDD.ORG</a:t>
            </a:r>
            <a:endParaRPr lang="en-US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All  health and wellbeing is local.</a:t>
            </a:r>
          </a:p>
          <a:p>
            <a:r>
              <a:rPr lang="en-US" dirty="0" smtClean="0"/>
              <a:t>All health care is local.</a:t>
            </a:r>
          </a:p>
          <a:p>
            <a:r>
              <a:rPr lang="en-US" dirty="0" smtClean="0"/>
              <a:t>The ACA is oriented toward local systems.</a:t>
            </a:r>
          </a:p>
          <a:p>
            <a:r>
              <a:rPr lang="en-US" dirty="0" smtClean="0"/>
              <a:t>Therefore, </a:t>
            </a:r>
            <a:r>
              <a:rPr lang="en-US" dirty="0" smtClean="0"/>
              <a:t>we can expect counties to undertake </a:t>
            </a:r>
            <a:r>
              <a:rPr lang="en-US" dirty="0" smtClean="0"/>
              <a:t>new and expanded roles as part of ACA implementation.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Features of the ACA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Components:</a:t>
            </a:r>
          </a:p>
          <a:p>
            <a:pPr lvl="1"/>
            <a:r>
              <a:rPr lang="en-US" dirty="0" smtClean="0"/>
              <a:t>Insurance Reform (Jan 2014)</a:t>
            </a:r>
          </a:p>
          <a:p>
            <a:pPr lvl="1"/>
            <a:r>
              <a:rPr lang="en-US" dirty="0" smtClean="0"/>
              <a:t>Coverage Reform (Sept 2010)</a:t>
            </a:r>
          </a:p>
          <a:p>
            <a:pPr lvl="1"/>
            <a:r>
              <a:rPr lang="en-US" dirty="0" smtClean="0"/>
              <a:t>Quality Reform (Jan 2011 – Dec 2013)</a:t>
            </a:r>
          </a:p>
          <a:p>
            <a:pPr lvl="1"/>
            <a:r>
              <a:rPr lang="en-US" dirty="0" smtClean="0"/>
              <a:t>Payment Reform (Mar 2010 – Mar 2020)</a:t>
            </a:r>
          </a:p>
          <a:p>
            <a:pPr lvl="1"/>
            <a:r>
              <a:rPr lang="en-US" dirty="0" smtClean="0"/>
              <a:t>IT Reform (Jan 2011 – Dec 2013) 	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Insurance Reform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Objective:  Do an insurance expansion of Medicaid and State Health Insurance Exchanges in Jan 2014</a:t>
            </a:r>
          </a:p>
          <a:p>
            <a:r>
              <a:rPr lang="en-US" dirty="0" smtClean="0"/>
              <a:t>Newly cover 32 million adults</a:t>
            </a:r>
          </a:p>
          <a:p>
            <a:r>
              <a:rPr lang="en-US" dirty="0" smtClean="0"/>
              <a:t>This expansion is a core feature of the ACA</a:t>
            </a:r>
          </a:p>
          <a:p>
            <a:r>
              <a:rPr lang="en-US" dirty="0" smtClean="0"/>
              <a:t>Controversy surrounds whether this expansion is mandated at the individual level, with penalties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Insurance Reform: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49 States (except MN) have received grants from HHS to begin planning their State Health Insurance Exchanges</a:t>
            </a:r>
          </a:p>
          <a:p>
            <a:r>
              <a:rPr lang="en-US" dirty="0" smtClean="0"/>
              <a:t>Different models are being considered: state agency; 501c3; interstate entity</a:t>
            </a:r>
          </a:p>
          <a:p>
            <a:r>
              <a:rPr lang="en-US" dirty="0" smtClean="0"/>
              <a:t>State must develop integrated IT to determine: old Medicaid enrollment; new Medicaid enrollment; Exchange enrollment</a:t>
            </a:r>
          </a:p>
          <a:p>
            <a:r>
              <a:rPr lang="en-US" dirty="0" smtClean="0"/>
              <a:t>State must also develop a Consumer Information Exchange to support effective enrollment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Insurance Reform: County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Undertake early expansion of your state Medicaid program using county funds for the match—CALIFORNIA COUNTIES</a:t>
            </a:r>
          </a:p>
          <a:p>
            <a:r>
              <a:rPr lang="en-US" dirty="0" smtClean="0"/>
              <a:t>Work </a:t>
            </a:r>
            <a:r>
              <a:rPr lang="en-US" dirty="0" smtClean="0"/>
              <a:t>with the insurance companies that will offer products through the Health Insurance Exchange—NACBHDD-ABHW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Reform: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provisions are already in effect:</a:t>
            </a:r>
          </a:p>
          <a:p>
            <a:pPr lvl="1"/>
            <a:r>
              <a:rPr lang="en-US" dirty="0" smtClean="0"/>
              <a:t>Pre-Existing Condition Coverage to age 19</a:t>
            </a:r>
          </a:p>
          <a:p>
            <a:pPr lvl="1"/>
            <a:r>
              <a:rPr lang="en-US" dirty="0" smtClean="0"/>
              <a:t>Family Coverage to age 26</a:t>
            </a:r>
          </a:p>
          <a:p>
            <a:pPr lvl="1"/>
            <a:r>
              <a:rPr lang="en-US" dirty="0" smtClean="0"/>
              <a:t>No Annual or Lifetime Limits</a:t>
            </a:r>
          </a:p>
          <a:p>
            <a:pPr lvl="1"/>
            <a:r>
              <a:rPr lang="en-US" dirty="0" smtClean="0"/>
              <a:t>Closing the Medicare Donut Hole</a:t>
            </a:r>
          </a:p>
          <a:p>
            <a:pPr lvl="1"/>
            <a:r>
              <a:rPr lang="en-US" dirty="0" smtClean="0"/>
              <a:t>No co-pays/deductibles for prevention/promotion interventions</a:t>
            </a:r>
          </a:p>
          <a:p>
            <a:pPr lvl="1"/>
            <a:r>
              <a:rPr lang="en-US" dirty="0" smtClean="0"/>
              <a:t>Medical loss ratios now at 85 and 80 %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Reform: County  Actions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and offer new prevention and promotion products that address the coverage expansions—MCHENRY COUNTY  </a:t>
            </a:r>
            <a:r>
              <a:rPr lang="en-US" dirty="0" smtClean="0"/>
              <a:t>ILLINOIS </a:t>
            </a:r>
            <a:endParaRPr lang="en-US" dirty="0" smtClean="0"/>
          </a:p>
          <a:p>
            <a:r>
              <a:rPr lang="en-US" dirty="0" smtClean="0"/>
              <a:t>Offer new products beyond your traditional consumers—MARYLAND COUNTIES for Veterans and Their Families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Reform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HHS Secretary must move on the creation of medical and health homes</a:t>
            </a:r>
          </a:p>
          <a:p>
            <a:r>
              <a:rPr lang="en-US" dirty="0" smtClean="0"/>
              <a:t>HHS Secretary must move on Accountable Care Organizations—ACOs</a:t>
            </a:r>
          </a:p>
          <a:p>
            <a:r>
              <a:rPr lang="en-US" dirty="0" smtClean="0"/>
              <a:t>HHS Secretary must move on national quality measures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Reform: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HHS/CMS is implementing new Health Homes state plan option for Medicaid</a:t>
            </a:r>
          </a:p>
          <a:p>
            <a:r>
              <a:rPr lang="en-US" dirty="0" smtClean="0"/>
              <a:t>HHS has just published regulations for ACOs in Medicare</a:t>
            </a:r>
          </a:p>
          <a:p>
            <a:r>
              <a:rPr lang="en-US" dirty="0" smtClean="0"/>
              <a:t>HHS, NQF, and NCQA are all working on quality measures—stay tuned!</a:t>
            </a:r>
          </a:p>
          <a:p>
            <a:r>
              <a:rPr lang="en-US" dirty="0" smtClean="0"/>
              <a:t>HIT Meaningful Use criteria will reflect implicit quality standards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Reform: County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Prepare programs and culture for the new changes—NEW YORK COUNTIES implementing Health Home Medicaid State Plan Amendment </a:t>
            </a:r>
          </a:p>
          <a:p>
            <a:r>
              <a:rPr lang="en-US" dirty="0" smtClean="0"/>
              <a:t>Plan for participation in an ACO—NACBHDD with COUNTY MEMBERS</a:t>
            </a:r>
          </a:p>
          <a:p>
            <a:r>
              <a:rPr lang="en-US" dirty="0" smtClean="0"/>
              <a:t>Develop a Medicaid waiver to create a public, integrated, behavioral health medical/health home—VIRGINIA COUNTIES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Payment Reform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Payment reform involves moving whole sectors of the health care field from encounter payment systems to case and capitation systems</a:t>
            </a:r>
          </a:p>
          <a:p>
            <a:r>
              <a:rPr lang="en-US" dirty="0" smtClean="0"/>
              <a:t>Lead work in this area will be done by the Center on Innovations at CMS</a:t>
            </a:r>
          </a:p>
          <a:p>
            <a:r>
              <a:rPr lang="en-US" dirty="0" smtClean="0"/>
              <a:t>Focus will be on Medicaid and Medicare, at least initially</a:t>
            </a:r>
          </a:p>
          <a:p>
            <a:r>
              <a:rPr lang="en-US" dirty="0" smtClean="0"/>
              <a:t>This is a 10 year undertaking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Payment Reform: County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Initiatives/demonstrations to develop benchmarks—SALT LAKE COUNTY UTAH</a:t>
            </a:r>
          </a:p>
          <a:p>
            <a:r>
              <a:rPr lang="en-US" dirty="0" smtClean="0"/>
              <a:t>Integrate behavioral health financial data with primary care financial data—Selected MICHIGAN COUNTIES  are becoming Federally Qualified Health Centers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Reform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Currently, behavioral healthcare is not receiving financial incentives to implement needed EHRs for the field</a:t>
            </a:r>
          </a:p>
          <a:p>
            <a:r>
              <a:rPr lang="en-US" dirty="0" smtClean="0"/>
              <a:t>We are again initiating a process in the 112</a:t>
            </a:r>
            <a:r>
              <a:rPr lang="en-US" baseline="30000" dirty="0" smtClean="0"/>
              <a:t>th</a:t>
            </a:r>
            <a:r>
              <a:rPr lang="en-US" dirty="0" smtClean="0"/>
              <a:t> Congress to generate such a Bill in the House and </a:t>
            </a:r>
            <a:r>
              <a:rPr lang="en-US" dirty="0" smtClean="0"/>
              <a:t>Senate, e.g. S539</a:t>
            </a:r>
            <a:endParaRPr lang="en-US" dirty="0" smtClean="0"/>
          </a:p>
          <a:p>
            <a:r>
              <a:rPr lang="en-US" dirty="0" smtClean="0"/>
              <a:t>We do not have any assurance that such a Bill will be successful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Reform: County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 with a primary care setting that already has developed </a:t>
            </a:r>
            <a:r>
              <a:rPr lang="en-US" dirty="0" smtClean="0"/>
              <a:t>EHRs—CA COUNTIES</a:t>
            </a:r>
            <a:endParaRPr lang="en-US" dirty="0" smtClean="0"/>
          </a:p>
          <a:p>
            <a:r>
              <a:rPr lang="en-US" dirty="0" smtClean="0"/>
              <a:t>Make counties a site for TA—SALT LAKE COUNTY UTAH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NACBHDD doing?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are creating a learning community around National Health </a:t>
            </a:r>
            <a:r>
              <a:rPr lang="en-US" dirty="0" smtClean="0"/>
              <a:t>Reform and the ACA</a:t>
            </a:r>
            <a:endParaRPr lang="en-US" dirty="0" smtClean="0"/>
          </a:p>
          <a:p>
            <a:r>
              <a:rPr lang="en-US" dirty="0" smtClean="0"/>
              <a:t>We are working on many of these issues in our internal Workgroups.</a:t>
            </a:r>
          </a:p>
          <a:p>
            <a:r>
              <a:rPr lang="en-US" dirty="0" smtClean="0"/>
              <a:t>We invite you to join us in these endeavors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Ron Manderscheid, PhD</a:t>
            </a:r>
          </a:p>
          <a:p>
            <a:r>
              <a:rPr lang="en-US" dirty="0" smtClean="0"/>
              <a:t>Executive Director</a:t>
            </a:r>
          </a:p>
          <a:p>
            <a:r>
              <a:rPr lang="en-US" dirty="0" smtClean="0"/>
              <a:t>National Association of County Behavioral Health and Developmental Disability Directors</a:t>
            </a:r>
          </a:p>
          <a:p>
            <a:r>
              <a:rPr lang="en-US" dirty="0" smtClean="0"/>
              <a:t>25 Massachusetts Avenue, NW, Suite 500</a:t>
            </a:r>
          </a:p>
          <a:p>
            <a:r>
              <a:rPr lang="en-US" dirty="0" smtClean="0"/>
              <a:t>Washington, DC 20001</a:t>
            </a:r>
          </a:p>
          <a:p>
            <a:r>
              <a:rPr lang="en-US" dirty="0" smtClean="0"/>
              <a:t>Voice: 202-942-4296</a:t>
            </a:r>
          </a:p>
          <a:p>
            <a:r>
              <a:rPr lang="en-US" dirty="0" smtClean="0"/>
              <a:t>Cell: 202-553-1827</a:t>
            </a:r>
          </a:p>
          <a:p>
            <a:r>
              <a:rPr lang="en-US" dirty="0" smtClean="0"/>
              <a:t>E-Mail: rmanderscheid@nacbhd.org</a:t>
            </a:r>
          </a:p>
          <a:p>
            <a:r>
              <a:rPr lang="en-US" dirty="0" smtClean="0"/>
              <a:t>www.nacbhdd.org</a:t>
            </a:r>
          </a:p>
          <a:p>
            <a:r>
              <a:rPr lang="en-US" dirty="0" smtClean="0"/>
              <a:t>The Voice of Local Authorities in the Nation's Capital 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186</TotalTime>
  <Words>724</Words>
  <Application>Microsoft Office PowerPoint</Application>
  <PresentationFormat>On-screen Show (4:3)</PresentationFormat>
  <Paragraphs>91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Metro</vt:lpstr>
      <vt:lpstr>Changing Role of Counties in State Medicaid Programs under the ACA </vt:lpstr>
      <vt:lpstr> Materials From This Session</vt:lpstr>
      <vt:lpstr>Central Observation</vt:lpstr>
      <vt:lpstr>Key Features of the ACA</vt:lpstr>
      <vt:lpstr>Insurance Reform</vt:lpstr>
      <vt:lpstr>Insurance Reform: Status</vt:lpstr>
      <vt:lpstr>Insurance Reform: County Actions</vt:lpstr>
      <vt:lpstr>Coverage Reform: Status</vt:lpstr>
      <vt:lpstr>Coverage Reform: County  Actions </vt:lpstr>
      <vt:lpstr>Quality Reform</vt:lpstr>
      <vt:lpstr>Quality Reform: Status</vt:lpstr>
      <vt:lpstr>Quality Reform: County Actions</vt:lpstr>
      <vt:lpstr>Payment Reform</vt:lpstr>
      <vt:lpstr>Payment Reform: County Actions</vt:lpstr>
      <vt:lpstr>IT Reform</vt:lpstr>
      <vt:lpstr>IT Reform: County Actions</vt:lpstr>
      <vt:lpstr>What is NACBHDD doing?</vt:lpstr>
      <vt:lpstr>Contact Information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Affordable Care Act: Chapter2</dc:title>
  <dc:creator>Ron Manderscheid</dc:creator>
  <cp:lastModifiedBy>Ron</cp:lastModifiedBy>
  <cp:revision>36</cp:revision>
  <dcterms:created xsi:type="dcterms:W3CDTF">2011-01-18T14:37:21Z</dcterms:created>
  <dcterms:modified xsi:type="dcterms:W3CDTF">2011-10-28T13:16:10Z</dcterms:modified>
</cp:coreProperties>
</file>