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820" r:id="rId3"/>
    <p:sldId id="819" r:id="rId4"/>
    <p:sldId id="778" r:id="rId5"/>
    <p:sldId id="822" r:id="rId6"/>
    <p:sldId id="823" r:id="rId7"/>
    <p:sldId id="824" r:id="rId8"/>
    <p:sldId id="826" r:id="rId9"/>
    <p:sldId id="827" r:id="rId10"/>
    <p:sldId id="830" r:id="rId11"/>
    <p:sldId id="834" r:id="rId12"/>
    <p:sldId id="835" r:id="rId13"/>
    <p:sldId id="839" r:id="rId14"/>
    <p:sldId id="840" r:id="rId15"/>
    <p:sldId id="841" r:id="rId16"/>
    <p:sldId id="844" r:id="rId17"/>
    <p:sldId id="843" r:id="rId18"/>
    <p:sldId id="677" r:id="rId1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FF"/>
    <a:srgbClr val="FF5050"/>
    <a:srgbClr val="EEB4B0"/>
    <a:srgbClr val="BDA6F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2" autoAdjust="0"/>
    <p:restoredTop sz="87852" autoAdjust="0"/>
  </p:normalViewPr>
  <p:slideViewPr>
    <p:cSldViewPr>
      <p:cViewPr>
        <p:scale>
          <a:sx n="66" d="100"/>
          <a:sy n="66" d="100"/>
        </p:scale>
        <p:origin x="-101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484" y="-78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t" anchorCtr="0" compatLnSpc="1">
            <a:prstTxWarp prst="textNoShape">
              <a:avLst/>
            </a:prstTxWarp>
          </a:bodyPr>
          <a:lstStyle>
            <a:lvl1pPr defTabSz="966314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t" anchorCtr="0" compatLnSpc="1">
            <a:prstTxWarp prst="textNoShape">
              <a:avLst/>
            </a:prstTxWarp>
          </a:bodyPr>
          <a:lstStyle>
            <a:lvl1pPr algn="r" defTabSz="966314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b" anchorCtr="0" compatLnSpc="1">
            <a:prstTxWarp prst="textNoShape">
              <a:avLst/>
            </a:prstTxWarp>
          </a:bodyPr>
          <a:lstStyle>
            <a:lvl1pPr defTabSz="966314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b" anchorCtr="0" compatLnSpc="1">
            <a:prstTxWarp prst="textNoShape">
              <a:avLst/>
            </a:prstTxWarp>
          </a:bodyPr>
          <a:lstStyle>
            <a:lvl1pPr algn="r" defTabSz="966314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44B9635-9A28-4639-B2A6-42F2C2FFA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t" anchorCtr="0" compatLnSpc="1">
            <a:prstTxWarp prst="textNoShape">
              <a:avLst/>
            </a:prstTxWarp>
          </a:bodyPr>
          <a:lstStyle>
            <a:lvl1pPr defTabSz="966314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t" anchorCtr="0" compatLnSpc="1">
            <a:prstTxWarp prst="textNoShape">
              <a:avLst/>
            </a:prstTxWarp>
          </a:bodyPr>
          <a:lstStyle>
            <a:lvl1pPr algn="r" defTabSz="966314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b" anchorCtr="0" compatLnSpc="1">
            <a:prstTxWarp prst="textNoShape">
              <a:avLst/>
            </a:prstTxWarp>
          </a:bodyPr>
          <a:lstStyle>
            <a:lvl1pPr defTabSz="966314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0" tIns="48311" rIns="96620" bIns="48311" numCol="1" anchor="b" anchorCtr="0" compatLnSpc="1">
            <a:prstTxWarp prst="textNoShape">
              <a:avLst/>
            </a:prstTxWarp>
          </a:bodyPr>
          <a:lstStyle>
            <a:lvl1pPr algn="r" defTabSz="966314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E7A311C-7231-4633-8AE3-6B453A913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64974">
              <a:defRPr/>
            </a:pPr>
            <a:fld id="{20DADD0E-7BAB-42B6-9123-91C33237AABC}" type="slidenum">
              <a:rPr lang="en-US" smtClean="0"/>
              <a:pPr defTabSz="964974">
                <a:defRPr/>
              </a:pPr>
              <a:t>1</a:t>
            </a:fld>
            <a:endParaRPr lang="en-US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5128CF-0C95-41A5-85B0-4FA42FE7E5F3}" type="slidenum">
              <a:rPr lang="en-US"/>
              <a:pPr/>
              <a:t>2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4974">
              <a:defRPr/>
            </a:pPr>
            <a:fld id="{825DA722-1544-4C7D-8099-055B80FD62CA}" type="slidenum">
              <a:rPr lang="en-US" smtClean="0"/>
              <a:pPr defTabSz="964974">
                <a:defRPr/>
              </a:pPr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1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 defTabSz="964974">
              <a:defRPr/>
            </a:pPr>
            <a:fld id="{E71E9C76-3E4F-41E1-9B3C-D62A22E1ED64}" type="datetime1">
              <a:rPr lang="en-US" smtClean="0"/>
              <a:pPr defTabSz="964974">
                <a:defRPr/>
              </a:pPr>
              <a:t>10/7/2011</a:t>
            </a:fld>
            <a:endParaRPr lang="en-US" dirty="0" smtClean="0"/>
          </a:p>
        </p:txBody>
      </p:sp>
      <p:sp>
        <p:nvSpPr>
          <p:cNvPr id="22531" name="Rectangle 13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64974">
              <a:defRPr/>
            </a:pPr>
            <a:fld id="{EF48046E-7186-4944-9BAA-B023D6ABE6A1}" type="slidenum">
              <a:rPr lang="en-US" smtClean="0"/>
              <a:pPr defTabSz="964974">
                <a:defRPr/>
              </a:pPr>
              <a:t>4</a:t>
            </a:fld>
            <a:endParaRPr lang="en-US" dirty="0" smtClean="0"/>
          </a:p>
        </p:txBody>
      </p:sp>
      <p:sp>
        <p:nvSpPr>
          <p:cNvPr id="2253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9C2B86-0C49-4C31-8809-C74361BC9C72}" type="slidenum">
              <a:rPr lang="en-AU"/>
              <a:pPr/>
              <a:t>6</a:t>
            </a:fld>
            <a:endParaRPr lang="en-AU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HM project has contributed to a great deal of these advances.  Phase I of the hM is complete, phase II which had goal of quadrupling the density in 1 yrs time is also nearly  complete and will be released next month.</a:t>
            </a:r>
          </a:p>
          <a:p>
            <a:r>
              <a:rPr lang="en-US"/>
              <a:t>One sentence :</a:t>
            </a:r>
          </a:p>
          <a:p>
            <a:r>
              <a:rPr lang="en-US"/>
              <a:t>Document Generality of recomb hotspots, a block like structure of LD, and low hap diversity leading to substantial correlations of SNPs with many neighbors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F5D83B-180F-405B-B4C8-AC7E706FA06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41BE-02DE-469C-AC28-0097955ED2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41BE-02DE-469C-AC28-0097955ED25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41BE-02DE-469C-AC28-0097955ED25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41BE-02DE-469C-AC28-0097955ED25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85305" indent="-30204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208161" indent="-241632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91426" indent="-241632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174690" indent="-241632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657954" indent="-241632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3141218" indent="-241632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624483" indent="-241632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4107747" indent="-241632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579108B-8CCC-4A5E-BB31-E666B2920684}" type="slidenum">
              <a:rPr lang="en-US" sz="1200"/>
              <a:pPr eaLnBrk="1" hangingPunct="1"/>
              <a:t>16</a:t>
            </a:fld>
            <a:endParaRPr lang="en-U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4800600"/>
            <a:ext cx="5608320" cy="306871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41BE-02DE-469C-AC28-0097955ED25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64974">
              <a:defRPr/>
            </a:pPr>
            <a:fld id="{1E5FA8A8-339D-43D2-9361-6C3ED242E696}" type="slidenum">
              <a:rPr lang="en-US" smtClean="0"/>
              <a:pPr defTabSz="964974">
                <a:defRPr/>
              </a:pPr>
              <a:t>18</a:t>
            </a:fld>
            <a:endParaRPr lang="en-U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75021-C061-424B-9138-7A16C72D7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A0611-7AF0-43D2-A134-5363E0789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51E8E-A033-4CB8-8593-F8A42583C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7135A-6D5E-40E4-891D-09C796057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511FF-88F4-43D2-A471-75CF5CEC3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40B96-5E60-412B-98BA-5F95A0ED06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E4124-0288-44B7-A6E3-145535F8B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7AB61-F751-4E33-90CD-1F751CE1E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8A702-F379-4710-BE79-7B4A6C595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892E4-D5B9-46F3-9123-81550FC8CD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9FB30-E6CE-43CF-9BBA-9097CCAB0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4D86C-C6CB-4D91-B92C-3D446997D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9B7AD-7C4F-40D3-A165-3C35DABCE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6B8DA-80A9-4964-AA19-EA0B782D9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1404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DCA844F-C6A5-4D28-A910-E0B9F56BE2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enetic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Genotype" TargetMode="External"/><Relationship Id="rId4" Type="http://schemas.openxmlformats.org/officeDocument/2006/relationships/hyperlink" Target="http://en.wikipedia.org/wiki/Phenotyp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Guanine" TargetMode="External"/><Relationship Id="rId3" Type="http://schemas.openxmlformats.org/officeDocument/2006/relationships/hyperlink" Target="http://en.wikipedia.org/wiki/DNA_sequence" TargetMode="External"/><Relationship Id="rId7" Type="http://schemas.openxmlformats.org/officeDocument/2006/relationships/hyperlink" Target="http://en.wikipedia.org/wiki/Cytosin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Thymine" TargetMode="External"/><Relationship Id="rId5" Type="http://schemas.openxmlformats.org/officeDocument/2006/relationships/hyperlink" Target="http://en.wikipedia.org/wiki/Adenine" TargetMode="External"/><Relationship Id="rId10" Type="http://schemas.openxmlformats.org/officeDocument/2006/relationships/hyperlink" Target="http://en.wikipedia.org/wiki/Allele" TargetMode="External"/><Relationship Id="rId4" Type="http://schemas.openxmlformats.org/officeDocument/2006/relationships/hyperlink" Target="http://en.wikipedia.org/wiki/Nucleotide" TargetMode="External"/><Relationship Id="rId9" Type="http://schemas.openxmlformats.org/officeDocument/2006/relationships/hyperlink" Target="http://en.wikipedia.org/wiki/Genome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E4F193-8CC5-4F07-A8A9-EBD916DA7265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763000" cy="22860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FSTL4 and SEMA5A are associated with alcohol dependence: meta-analysis of two genome-wide association studies</a:t>
            </a:r>
            <a:r>
              <a:rPr 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endParaRPr lang="en-US" sz="3600" b="1" dirty="0" smtClean="0">
              <a:solidFill>
                <a:srgbClr val="0000FF"/>
              </a:solidFill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819400"/>
            <a:ext cx="8305800" cy="36576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z="2800" b="1" smtClean="0">
              <a:cs typeface="Arial" charset="0"/>
            </a:endParaRPr>
          </a:p>
          <a:p>
            <a:pPr algn="ctr" eaLnBrk="1" hangingPunct="1">
              <a:buFontTx/>
              <a:buNone/>
            </a:pPr>
            <a:r>
              <a:rPr lang="en-US" sz="2800" b="1" smtClean="0">
                <a:cs typeface="Arial" charset="0"/>
              </a:rPr>
              <a:t>Kesheng Wang, PhD</a:t>
            </a:r>
          </a:p>
          <a:p>
            <a:pPr algn="ctr" eaLnBrk="1" hangingPunct="1">
              <a:buFontTx/>
              <a:buNone/>
            </a:pPr>
            <a:endParaRPr lang="en-US" sz="2800" b="1" smtClean="0">
              <a:cs typeface="Arial" charset="0"/>
            </a:endParaRPr>
          </a:p>
          <a:p>
            <a:pPr algn="ctr" eaLnBrk="1" hangingPunct="1">
              <a:buFontTx/>
              <a:buNone/>
            </a:pPr>
            <a:r>
              <a:rPr lang="en-US" sz="2400" b="1" smtClean="0">
                <a:cs typeface="Arial" charset="0"/>
              </a:rPr>
              <a:t>Department of Biostatistics and Epidemiology</a:t>
            </a:r>
          </a:p>
          <a:p>
            <a:pPr algn="ctr" eaLnBrk="1" hangingPunct="1">
              <a:buFontTx/>
              <a:buNone/>
            </a:pPr>
            <a:r>
              <a:rPr lang="en-US" sz="2400" b="1" smtClean="0">
                <a:cs typeface="Arial" charset="0"/>
              </a:rPr>
              <a:t>College of Public Health</a:t>
            </a:r>
            <a:endParaRPr lang="en-US" sz="2400" smtClean="0">
              <a:cs typeface="Arial" charset="0"/>
            </a:endParaRPr>
          </a:p>
          <a:p>
            <a:pPr algn="ctr" eaLnBrk="1" hangingPunct="1">
              <a:buFontTx/>
              <a:buNone/>
            </a:pPr>
            <a:r>
              <a:rPr lang="en-US" sz="2400" b="1" smtClean="0">
                <a:cs typeface="Arial" charset="0"/>
              </a:rPr>
              <a:t>East Tennessee State University</a:t>
            </a:r>
          </a:p>
          <a:p>
            <a:pPr algn="ctr" eaLnBrk="1" hangingPunct="1">
              <a:buFontTx/>
              <a:buNone/>
            </a:pPr>
            <a:endParaRPr lang="en-US" sz="2800" b="1" smtClean="0">
              <a:cs typeface="Arial" charset="0"/>
            </a:endParaRPr>
          </a:p>
          <a:p>
            <a:pPr algn="ctr" eaLnBrk="1" hangingPunct="1">
              <a:buFontTx/>
              <a:buNone/>
            </a:pPr>
            <a:endParaRPr lang="en-US" sz="2800" smtClean="0"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 b="1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470B51-CE19-4FC4-A512-B2AD504A1030}" type="slidenum">
              <a:rPr lang="en-US"/>
              <a:pPr/>
              <a:t>2</a:t>
            </a:fld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chemeClr val="accent2"/>
                </a:solidFill>
              </a:rPr>
              <a:t>Outline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696200" cy="4953000"/>
          </a:xfrm>
        </p:spPr>
        <p:txBody>
          <a:bodyPr/>
          <a:lstStyle/>
          <a:p>
            <a:pPr eaLnBrk="1" hangingPunct="1"/>
            <a:r>
              <a:rPr lang="en-GB" sz="2800" b="1" dirty="0" smtClean="0">
                <a:solidFill>
                  <a:srgbClr val="0000FF"/>
                </a:solidFill>
              </a:rPr>
              <a:t>Introduction </a:t>
            </a:r>
          </a:p>
          <a:p>
            <a:pPr marL="514350" indent="-514350" eaLnBrk="1" hangingPunct="1">
              <a:buFont typeface="Wingdings" pitchFamily="2" charset="2"/>
              <a:buChar char="Ø"/>
            </a:pPr>
            <a:r>
              <a:rPr lang="en-GB" sz="2800" dirty="0" smtClean="0"/>
              <a:t>Alcohol dependence (AD)</a:t>
            </a:r>
          </a:p>
          <a:p>
            <a:pPr marL="514350" indent="-514350" eaLnBrk="1" hangingPunct="1">
              <a:buFont typeface="Wingdings" pitchFamily="2" charset="2"/>
              <a:buChar char="Ø"/>
            </a:pPr>
            <a:r>
              <a:rPr lang="en-GB" sz="2800" dirty="0" smtClean="0"/>
              <a:t>Genetic study</a:t>
            </a:r>
            <a:r>
              <a:rPr lang="en-GB" sz="2800" b="1" dirty="0" smtClean="0"/>
              <a:t> </a:t>
            </a:r>
          </a:p>
          <a:p>
            <a:pPr eaLnBrk="1" hangingPunct="1"/>
            <a:r>
              <a:rPr lang="en-GB" sz="2800" b="1" dirty="0" smtClean="0">
                <a:solidFill>
                  <a:srgbClr val="0000FF"/>
                </a:solidFill>
              </a:rPr>
              <a:t>Subjects and Methods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GB" sz="2800" dirty="0" smtClean="0"/>
              <a:t> Design, genotyping and statistics</a:t>
            </a:r>
          </a:p>
          <a:p>
            <a:pPr eaLnBrk="1" hangingPunct="1"/>
            <a:r>
              <a:rPr lang="en-GB" sz="2800" b="1" dirty="0" smtClean="0">
                <a:solidFill>
                  <a:srgbClr val="0000FF"/>
                </a:solidFill>
              </a:rPr>
              <a:t>Results</a:t>
            </a:r>
          </a:p>
          <a:p>
            <a:pPr eaLnBrk="1" hangingPunct="1"/>
            <a:r>
              <a:rPr lang="en-GB" sz="2800" b="1" dirty="0" smtClean="0">
                <a:solidFill>
                  <a:srgbClr val="0000FF"/>
                </a:solidFill>
              </a:rPr>
              <a:t>Conclusions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600" b="1" smtClean="0">
                <a:solidFill>
                  <a:schemeClr val="accent2"/>
                </a:solidFill>
              </a:rPr>
              <a:t>What is Alcohol Dependence (AD)?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r>
              <a:rPr lang="en-US" sz="2800" b="1" smtClean="0">
                <a:solidFill>
                  <a:srgbClr val="FF0000"/>
                </a:solidFill>
              </a:rPr>
              <a:t>Alcoholism</a:t>
            </a:r>
            <a:r>
              <a:rPr lang="en-US" sz="2800" smtClean="0"/>
              <a:t>, also known as </a:t>
            </a:r>
            <a:r>
              <a:rPr lang="en-US" sz="2800" smtClean="0">
                <a:solidFill>
                  <a:srgbClr val="0000FF"/>
                </a:solidFill>
              </a:rPr>
              <a:t>alcohol dependence (AD), </a:t>
            </a:r>
            <a:r>
              <a:rPr lang="en-US" sz="2800" smtClean="0"/>
              <a:t>is a disease that includes the following four symptoms:</a:t>
            </a:r>
          </a:p>
          <a:p>
            <a:r>
              <a:rPr lang="en-US" sz="2800" b="1" smtClean="0">
                <a:solidFill>
                  <a:srgbClr val="FF0000"/>
                </a:solidFill>
              </a:rPr>
              <a:t>Craving</a:t>
            </a:r>
            <a:r>
              <a:rPr lang="en-US" sz="2800" smtClean="0">
                <a:solidFill>
                  <a:srgbClr val="FF0000"/>
                </a:solidFill>
              </a:rPr>
              <a:t>-</a:t>
            </a:r>
            <a:r>
              <a:rPr lang="en-US" sz="2800" smtClean="0"/>
              <a:t>-A strong need, or urge, to drink. </a:t>
            </a:r>
          </a:p>
          <a:p>
            <a:r>
              <a:rPr lang="en-US" sz="2800" b="1" smtClean="0">
                <a:solidFill>
                  <a:srgbClr val="FF0000"/>
                </a:solidFill>
              </a:rPr>
              <a:t>Loss of control</a:t>
            </a:r>
            <a:r>
              <a:rPr lang="en-US" sz="2800" smtClean="0">
                <a:solidFill>
                  <a:srgbClr val="FF0000"/>
                </a:solidFill>
              </a:rPr>
              <a:t>-</a:t>
            </a:r>
            <a:r>
              <a:rPr lang="en-US" sz="2800" smtClean="0"/>
              <a:t>-Not being able to stop drinking once drinking has begun. </a:t>
            </a:r>
          </a:p>
          <a:p>
            <a:r>
              <a:rPr lang="en-US" sz="2800" b="1" smtClean="0">
                <a:solidFill>
                  <a:srgbClr val="FF0000"/>
                </a:solidFill>
              </a:rPr>
              <a:t>Physical dependence</a:t>
            </a:r>
            <a:r>
              <a:rPr lang="en-US" sz="2800" smtClean="0">
                <a:solidFill>
                  <a:srgbClr val="FF0000"/>
                </a:solidFill>
              </a:rPr>
              <a:t>-</a:t>
            </a:r>
            <a:r>
              <a:rPr lang="en-US" sz="2800" smtClean="0"/>
              <a:t>-</a:t>
            </a:r>
            <a:r>
              <a:rPr lang="en-US" sz="2800" smtClean="0">
                <a:solidFill>
                  <a:srgbClr val="0000FF"/>
                </a:solidFill>
              </a:rPr>
              <a:t>Withdrawal symptoms</a:t>
            </a:r>
            <a:r>
              <a:rPr lang="en-US" sz="2800" smtClean="0"/>
              <a:t>, such as nausea, sweating, shakiness, and anxiety after stopping drinking. </a:t>
            </a:r>
          </a:p>
          <a:p>
            <a:r>
              <a:rPr lang="en-US" sz="2800" b="1" smtClean="0">
                <a:solidFill>
                  <a:srgbClr val="FF0000"/>
                </a:solidFill>
              </a:rPr>
              <a:t>Tolerance</a:t>
            </a:r>
            <a:r>
              <a:rPr lang="en-US" sz="2800" smtClean="0">
                <a:solidFill>
                  <a:srgbClr val="FF0000"/>
                </a:solidFill>
              </a:rPr>
              <a:t>-</a:t>
            </a:r>
            <a:r>
              <a:rPr lang="en-US" sz="2800" smtClean="0"/>
              <a:t>-The need to drink greater amounts of alcohol to get "high." </a:t>
            </a:r>
          </a:p>
          <a:p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04BBD0-85B4-4B0A-B80D-8A75D2120754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991600" cy="53340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chemeClr val="accent2"/>
                </a:solidFill>
              </a:rPr>
              <a:t>Is There a Genetic Influence of AD?</a:t>
            </a:r>
            <a:endParaRPr lang="en-US" sz="4000" b="1" dirty="0" smtClean="0">
              <a:solidFill>
                <a:schemeClr val="accent2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800" dirty="0" smtClean="0"/>
              <a:t>Family, twin, and adoption studies have demonstrated that </a:t>
            </a:r>
            <a:r>
              <a:rPr lang="en-US" sz="2800" dirty="0" smtClean="0">
                <a:solidFill>
                  <a:srgbClr val="C00000"/>
                </a:solidFill>
              </a:rPr>
              <a:t>genes play a major role </a:t>
            </a:r>
            <a:r>
              <a:rPr lang="en-US" sz="2800" dirty="0" smtClean="0"/>
              <a:t>in the development of alcohol dependence (Heath, 1995).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800" dirty="0" smtClean="0">
                <a:solidFill>
                  <a:srgbClr val="C00000"/>
                </a:solidFill>
              </a:rPr>
              <a:t>Heritability</a:t>
            </a:r>
            <a:r>
              <a:rPr lang="en-US" sz="2800" dirty="0" smtClean="0"/>
              <a:t> estimates range from </a:t>
            </a:r>
            <a:r>
              <a:rPr lang="en-US" sz="2800" dirty="0" smtClean="0">
                <a:solidFill>
                  <a:srgbClr val="C00000"/>
                </a:solidFill>
              </a:rPr>
              <a:t>50% to 60% for both men and women </a:t>
            </a:r>
            <a:r>
              <a:rPr lang="en-US" sz="2800" dirty="0" smtClean="0"/>
              <a:t>(Prescott et al., 1999</a:t>
            </a:r>
            <a:r>
              <a:rPr lang="en-US" dirty="0" smtClean="0"/>
              <a:t>).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341325-F809-4056-8D2F-85D0651C8F25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685800" y="4267200"/>
            <a:ext cx="822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In </a:t>
            </a:r>
            <a:r>
              <a:rPr lang="en-US" sz="2800" dirty="0" smtClean="0">
                <a:hlinkClick r:id="rId3" action="ppaction://hlinkfile" tooltip="Genetics"/>
              </a:rPr>
              <a:t>genetics</a:t>
            </a:r>
            <a:r>
              <a:rPr lang="en-US" sz="2800" dirty="0" smtClean="0"/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Heritability</a:t>
            </a:r>
            <a:r>
              <a:rPr lang="en-US" sz="2800" dirty="0" smtClean="0"/>
              <a:t> is the proportion of </a:t>
            </a:r>
            <a:r>
              <a:rPr lang="en-US" sz="2800" dirty="0" smtClean="0">
                <a:hlinkClick r:id="rId4" action="ppaction://hlinkfile" tooltip="Phenotype"/>
              </a:rPr>
              <a:t>phenotypic variation</a:t>
            </a:r>
            <a:r>
              <a:rPr lang="en-US" sz="2800" dirty="0" smtClean="0"/>
              <a:t> in a population that is attributable to </a:t>
            </a:r>
            <a:r>
              <a:rPr lang="en-US" sz="2800" dirty="0" smtClean="0">
                <a:hlinkClick r:id="rId5" action="ppaction://hlinkfile" tooltip="Genotype"/>
              </a:rPr>
              <a:t>genetic variation</a:t>
            </a:r>
            <a:r>
              <a:rPr lang="en-US" sz="2800" dirty="0" smtClean="0"/>
              <a:t> among individuals.</a:t>
            </a:r>
            <a:endParaRPr lang="en-US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86800" cy="12192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accent2"/>
                </a:solidFill>
                <a:latin typeface="Times New Roman" pitchFamily="18" charset="0"/>
              </a:rPr>
              <a:t/>
            </a:r>
            <a:br>
              <a:rPr lang="en-US" sz="3600" b="1" dirty="0" smtClean="0">
                <a:solidFill>
                  <a:schemeClr val="accent2"/>
                </a:solidFill>
                <a:latin typeface="Times New Roman" pitchFamily="18" charset="0"/>
              </a:rPr>
            </a:br>
            <a:r>
              <a:rPr lang="en-US" sz="3600" b="1" dirty="0" smtClean="0">
                <a:solidFill>
                  <a:schemeClr val="accent2"/>
                </a:solidFill>
                <a:latin typeface="Times New Roman" pitchFamily="18" charset="0"/>
              </a:rPr>
              <a:t>Genome-wide Association Studies (GWAS) and International </a:t>
            </a:r>
            <a:r>
              <a:rPr lang="en-US" sz="3600" b="1" dirty="0" err="1" smtClean="0">
                <a:solidFill>
                  <a:schemeClr val="accent2"/>
                </a:solidFill>
                <a:latin typeface="Times New Roman" pitchFamily="18" charset="0"/>
              </a:rPr>
              <a:t>HapMap</a:t>
            </a:r>
            <a:r>
              <a:rPr lang="en-US" sz="3600" b="1" dirty="0" smtClean="0">
                <a:solidFill>
                  <a:schemeClr val="accent2"/>
                </a:solidFill>
                <a:latin typeface="Times New Roman" pitchFamily="18" charset="0"/>
              </a:rPr>
              <a:t> Project </a:t>
            </a:r>
            <a:r>
              <a:rPr lang="en-US" b="1" dirty="0" smtClean="0">
                <a:latin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4102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</a:rPr>
              <a:t>The prospect of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</a:rPr>
              <a:t>GWAS</a:t>
            </a:r>
            <a:r>
              <a:rPr lang="en-US" dirty="0" smtClean="0">
                <a:latin typeface="Times New Roman" pitchFamily="18" charset="0"/>
              </a:rPr>
              <a:t> was firstly proposed in 1996 (</a:t>
            </a:r>
            <a:r>
              <a:rPr lang="en-US" dirty="0" err="1" smtClean="0">
                <a:latin typeface="Times New Roman" pitchFamily="18" charset="0"/>
              </a:rPr>
              <a:t>Risch</a:t>
            </a:r>
            <a:r>
              <a:rPr lang="en-US" dirty="0" smtClean="0">
                <a:latin typeface="Times New Roman" pitchFamily="18" charset="0"/>
              </a:rPr>
              <a:t> &amp; </a:t>
            </a:r>
            <a:r>
              <a:rPr lang="en-US" dirty="0" err="1" smtClean="0">
                <a:latin typeface="Times New Roman" pitchFamily="18" charset="0"/>
              </a:rPr>
              <a:t>Merikangas</a:t>
            </a:r>
            <a:r>
              <a:rPr lang="en-US" dirty="0" smtClean="0">
                <a:latin typeface="Times New Roman" pitchFamily="18" charset="0"/>
              </a:rPr>
              <a:t>,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</a:rPr>
              <a:t>Science 1996</a:t>
            </a:r>
            <a:r>
              <a:rPr lang="en-US" dirty="0" smtClean="0">
                <a:latin typeface="Times New Roman" pitchFamily="18" charset="0"/>
              </a:rPr>
              <a:t>)</a:t>
            </a:r>
          </a:p>
          <a:p>
            <a:pPr>
              <a:spcBef>
                <a:spcPct val="30000"/>
              </a:spcBef>
            </a:pPr>
            <a:r>
              <a:rPr lang="en-US" dirty="0" smtClean="0">
                <a:latin typeface="Times New Roman" pitchFamily="18" charset="0"/>
              </a:rPr>
              <a:t>GWAS will involve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</a:rPr>
              <a:t>screening</a:t>
            </a:r>
            <a:r>
              <a:rPr lang="en-US" dirty="0" smtClean="0">
                <a:latin typeface="Times New Roman" pitchFamily="18" charset="0"/>
              </a:rPr>
              <a:t> a subset of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</a:rPr>
              <a:t>common genetic variation </a:t>
            </a:r>
            <a:r>
              <a:rPr lang="en-US" dirty="0" smtClean="0">
                <a:latin typeface="Times New Roman" pitchFamily="18" charset="0"/>
              </a:rPr>
              <a:t>in human genome on large samples (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</a:rPr>
              <a:t>300K-500K genetic markers</a:t>
            </a:r>
            <a:r>
              <a:rPr lang="en-US" dirty="0" smtClean="0">
                <a:latin typeface="Times New Roman" pitchFamily="18" charset="0"/>
              </a:rPr>
              <a:t>) </a:t>
            </a:r>
          </a:p>
          <a:p>
            <a:pPr>
              <a:spcBef>
                <a:spcPct val="30000"/>
              </a:spcBef>
            </a:pPr>
            <a:r>
              <a:rPr lang="en-US" dirty="0" smtClean="0">
                <a:latin typeface="Times New Roman" pitchFamily="18" charset="0"/>
              </a:rPr>
              <a:t>The advances of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</a:rPr>
              <a:t>human genome project (sequence project completed in 2000) </a:t>
            </a:r>
            <a:r>
              <a:rPr lang="en-US" dirty="0" smtClean="0">
                <a:latin typeface="Times New Roman" pitchFamily="18" charset="0"/>
              </a:rPr>
              <a:t>and especially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</a:rPr>
              <a:t>International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</a:rPr>
              <a:t>HapMap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</a:rPr>
              <a:t> Project (in 2005, 2007 and 2009) </a:t>
            </a:r>
            <a:r>
              <a:rPr lang="en-US" dirty="0" smtClean="0">
                <a:latin typeface="Times New Roman" pitchFamily="18" charset="0"/>
              </a:rPr>
              <a:t>made these studies possible.</a:t>
            </a:r>
            <a:r>
              <a:rPr lang="en-US" sz="3600" dirty="0" smtClean="0">
                <a:latin typeface="Times New Roman" pitchFamily="18" charset="0"/>
              </a:rPr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E424F4-A6BC-4CDF-A2ED-708999072B7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49368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7102-940D-4C8E-A7AF-F9759E475B92}" type="slidenum">
              <a:rPr lang="en-AU"/>
              <a:pPr/>
              <a:t>6</a:t>
            </a:fld>
            <a:endParaRPr lang="en-AU"/>
          </a:p>
        </p:txBody>
      </p:sp>
      <p:pic>
        <p:nvPicPr>
          <p:cNvPr id="328706" name="Picture 2" descr="HapMap logo pp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57200"/>
            <a:ext cx="8229600" cy="5334000"/>
          </a:xfrm>
          <a:prstGeom prst="rect">
            <a:avLst/>
          </a:prstGeom>
          <a:noFill/>
        </p:spPr>
      </p:pic>
      <p:sp>
        <p:nvSpPr>
          <p:cNvPr id="328707" name="Rectangle 3"/>
          <p:cNvSpPr>
            <a:spLocks noChangeArrowheads="1"/>
          </p:cNvSpPr>
          <p:nvPr/>
        </p:nvSpPr>
        <p:spPr bwMode="auto">
          <a:xfrm>
            <a:off x="609600" y="2743200"/>
            <a:ext cx="8077200" cy="384105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en-US" sz="2800" dirty="0">
                <a:solidFill>
                  <a:srgbClr val="F63F1B"/>
                </a:solidFill>
                <a:latin typeface="+mn-lt"/>
              </a:rPr>
              <a:t>PHASE I</a:t>
            </a:r>
            <a:r>
              <a:rPr lang="en-US" sz="2800" dirty="0">
                <a:solidFill>
                  <a:srgbClr val="5F5F5F"/>
                </a:solidFill>
                <a:latin typeface="+mn-lt"/>
              </a:rPr>
              <a:t> – </a:t>
            </a:r>
            <a:r>
              <a:rPr lang="en-US" sz="2800" dirty="0">
                <a:latin typeface="+mn-lt"/>
              </a:rPr>
              <a:t>more than </a:t>
            </a:r>
            <a:r>
              <a:rPr lang="en-US" sz="2800" dirty="0">
                <a:solidFill>
                  <a:srgbClr val="0000FF"/>
                </a:solidFill>
                <a:latin typeface="+mn-lt"/>
              </a:rPr>
              <a:t>1M</a:t>
            </a:r>
            <a:r>
              <a:rPr lang="en-US" sz="2800" dirty="0">
                <a:latin typeface="+mn-lt"/>
              </a:rPr>
              <a:t> common </a:t>
            </a:r>
            <a:r>
              <a:rPr lang="en-US" sz="2800" dirty="0">
                <a:solidFill>
                  <a:srgbClr val="0000FF"/>
                </a:solidFill>
                <a:latin typeface="+mn-lt"/>
              </a:rPr>
              <a:t>SNPs</a:t>
            </a:r>
            <a:r>
              <a:rPr lang="en-US" sz="2800" dirty="0">
                <a:latin typeface="+mn-lt"/>
              </a:rPr>
              <a:t> were typed (inter-marker spacing 5kb</a:t>
            </a:r>
            <a:r>
              <a:rPr lang="en-US" sz="2800" dirty="0" smtClean="0">
                <a:latin typeface="+mn-lt"/>
              </a:rPr>
              <a:t>) (2005)</a:t>
            </a:r>
            <a:endParaRPr lang="en-US" sz="2800" dirty="0">
              <a:latin typeface="+mn-lt"/>
            </a:endParaRPr>
          </a:p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en-US" sz="2800" dirty="0">
                <a:solidFill>
                  <a:srgbClr val="F63F1B"/>
                </a:solidFill>
                <a:latin typeface="+mn-lt"/>
              </a:rPr>
              <a:t>PHASE II</a:t>
            </a:r>
            <a:r>
              <a:rPr lang="en-US" sz="2800" dirty="0">
                <a:solidFill>
                  <a:schemeClr val="bg2"/>
                </a:solidFill>
                <a:latin typeface="+mn-lt"/>
              </a:rPr>
              <a:t> –  </a:t>
            </a:r>
            <a:r>
              <a:rPr lang="en-US" sz="2800" dirty="0">
                <a:latin typeface="+mn-lt"/>
              </a:rPr>
              <a:t>more than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3M</a:t>
            </a:r>
            <a:r>
              <a:rPr lang="en-US" sz="2800" dirty="0">
                <a:latin typeface="+mn-lt"/>
              </a:rPr>
              <a:t> common SNPs were </a:t>
            </a:r>
            <a:r>
              <a:rPr lang="en-US" sz="2800" dirty="0" smtClean="0">
                <a:latin typeface="+mn-lt"/>
              </a:rPr>
              <a:t>typed (2007)</a:t>
            </a:r>
          </a:p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PHASE </a:t>
            </a: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III – data released (2009)</a:t>
            </a:r>
            <a:endParaRPr lang="en-US" sz="2800" dirty="0" smtClean="0">
              <a:latin typeface="+mn-lt"/>
            </a:endParaRPr>
          </a:p>
          <a:p>
            <a:pPr marL="914400" lvl="1" indent="-457200" eaLnBrk="1" hangingPunct="1"/>
            <a:r>
              <a:rPr lang="en-US" sz="2800" dirty="0" smtClean="0">
                <a:latin typeface="+mn-lt"/>
              </a:rPr>
              <a:t>Totally</a:t>
            </a:r>
            <a:r>
              <a:rPr lang="en-US" sz="2800" dirty="0" smtClean="0">
                <a:latin typeface="+mn-lt"/>
              </a:rPr>
              <a:t>, about </a:t>
            </a:r>
            <a:r>
              <a:rPr lang="en-US" sz="2800" b="1" dirty="0" smtClean="0">
                <a:solidFill>
                  <a:srgbClr val="0000FF"/>
                </a:solidFill>
                <a:latin typeface="+mn-lt"/>
              </a:rPr>
              <a:t>6,000,000 common SNPs (</a:t>
            </a:r>
            <a:r>
              <a:rPr lang="en-US" sz="2800" b="1" dirty="0" smtClean="0">
                <a:solidFill>
                  <a:srgbClr val="00B050"/>
                </a:solidFill>
                <a:latin typeface="+mn-lt"/>
              </a:rPr>
              <a:t>Minor Allele Frequency &gt;5%) </a:t>
            </a:r>
            <a:r>
              <a:rPr lang="en-US" sz="2800" dirty="0" smtClean="0">
                <a:latin typeface="+mn-lt"/>
              </a:rPr>
              <a:t>in human </a:t>
            </a:r>
            <a:r>
              <a:rPr lang="en-US" sz="2800" dirty="0" smtClean="0">
                <a:latin typeface="+mn-lt"/>
              </a:rPr>
              <a:t>genome</a:t>
            </a:r>
            <a:endParaRPr lang="en-US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09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52400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What is a SNP?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E424F4-A6BC-4CDF-A2ED-708999072B7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914400"/>
            <a:ext cx="3200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28600" y="838200"/>
            <a:ext cx="5638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</a:t>
            </a:r>
            <a:r>
              <a:rPr lang="en-US" sz="2400" b="1" dirty="0" smtClean="0"/>
              <a:t>single-nucleotide polymorphism</a:t>
            </a:r>
            <a:r>
              <a:rPr lang="en-US" sz="2400" dirty="0" smtClean="0"/>
              <a:t> (</a:t>
            </a:r>
            <a:r>
              <a:rPr lang="en-US" sz="2400" b="1" dirty="0" smtClean="0"/>
              <a:t>SNP</a:t>
            </a:r>
            <a:r>
              <a:rPr lang="en-US" sz="2400" dirty="0" smtClean="0"/>
              <a:t>) is a </a:t>
            </a:r>
            <a:r>
              <a:rPr lang="en-US" sz="2400" dirty="0" smtClean="0">
                <a:hlinkClick r:id="rId3" tooltip="DNA sequence"/>
              </a:rPr>
              <a:t>DNA sequence</a:t>
            </a:r>
            <a:r>
              <a:rPr lang="en-US" sz="2400" dirty="0" smtClean="0"/>
              <a:t> variation occurring when a single </a:t>
            </a:r>
            <a:r>
              <a:rPr lang="en-US" sz="2400" dirty="0" smtClean="0">
                <a:hlinkClick r:id="rId4" tooltip="Nucleotide"/>
              </a:rPr>
              <a:t>nucleotide</a:t>
            </a:r>
            <a:r>
              <a:rPr lang="en-US" sz="2400" dirty="0" smtClean="0"/>
              <a:t> — </a:t>
            </a:r>
            <a:r>
              <a:rPr lang="en-US" sz="2400" dirty="0" smtClean="0">
                <a:hlinkClick r:id="rId5" tooltip="Adenine"/>
              </a:rPr>
              <a:t>A</a:t>
            </a:r>
            <a:r>
              <a:rPr lang="en-US" sz="2400" dirty="0" smtClean="0"/>
              <a:t>, </a:t>
            </a:r>
            <a:r>
              <a:rPr lang="en-US" sz="2400" dirty="0" smtClean="0">
                <a:hlinkClick r:id="rId6" tooltip="Thymine"/>
              </a:rPr>
              <a:t>T</a:t>
            </a:r>
            <a:r>
              <a:rPr lang="en-US" sz="2400" dirty="0" smtClean="0"/>
              <a:t>, </a:t>
            </a:r>
            <a:r>
              <a:rPr lang="en-US" sz="2400" dirty="0" smtClean="0">
                <a:hlinkClick r:id="rId7" tooltip="Cytosine"/>
              </a:rPr>
              <a:t>C</a:t>
            </a:r>
            <a:r>
              <a:rPr lang="en-US" sz="2400" dirty="0" smtClean="0"/>
              <a:t>, or </a:t>
            </a:r>
            <a:r>
              <a:rPr lang="en-US" sz="2400" dirty="0" smtClean="0">
                <a:hlinkClick r:id="rId8" tooltip="Guanine"/>
              </a:rPr>
              <a:t>G</a:t>
            </a:r>
            <a:r>
              <a:rPr lang="en-US" sz="2400" dirty="0" smtClean="0"/>
              <a:t> — in the </a:t>
            </a:r>
            <a:r>
              <a:rPr lang="en-US" sz="2400" dirty="0" smtClean="0">
                <a:hlinkClick r:id="rId9" tooltip="Genome"/>
              </a:rPr>
              <a:t>genome</a:t>
            </a:r>
            <a:r>
              <a:rPr lang="en-US" sz="2400" dirty="0" smtClean="0"/>
              <a:t> differs between members of a species. </a:t>
            </a:r>
          </a:p>
          <a:p>
            <a:endParaRPr lang="en-US" sz="2400" dirty="0" smtClean="0"/>
          </a:p>
          <a:p>
            <a:r>
              <a:rPr lang="en-US" sz="2400" dirty="0" smtClean="0"/>
              <a:t>e.g., Two DNA fragments from 2 individuals, AAGC</a:t>
            </a:r>
            <a:r>
              <a:rPr lang="en-US" sz="2400" b="1" dirty="0" smtClean="0">
                <a:solidFill>
                  <a:srgbClr val="C00000"/>
                </a:solidFill>
              </a:rPr>
              <a:t>C</a:t>
            </a:r>
            <a:r>
              <a:rPr lang="en-US" sz="2400" dirty="0" smtClean="0"/>
              <a:t>TA to AAGC</a:t>
            </a:r>
            <a:r>
              <a:rPr lang="en-US" sz="2400" b="1" dirty="0" smtClean="0">
                <a:solidFill>
                  <a:srgbClr val="C00000"/>
                </a:solidFill>
              </a:rPr>
              <a:t>T</a:t>
            </a:r>
            <a:r>
              <a:rPr lang="en-US" sz="2400" dirty="0" smtClean="0"/>
              <a:t>TA, contain a difference in a single nucleotide. </a:t>
            </a:r>
          </a:p>
          <a:p>
            <a:endParaRPr lang="en-US" sz="2400" dirty="0" smtClean="0"/>
          </a:p>
          <a:p>
            <a:r>
              <a:rPr lang="en-US" sz="2400" dirty="0" smtClean="0"/>
              <a:t>We say there are </a:t>
            </a:r>
            <a:r>
              <a:rPr lang="en-US" sz="2400" b="1" dirty="0" smtClean="0">
                <a:solidFill>
                  <a:srgbClr val="0000FF"/>
                </a:solidFill>
              </a:rPr>
              <a:t>two </a:t>
            </a:r>
            <a:r>
              <a:rPr lang="en-US" sz="2400" b="1" i="1" dirty="0" smtClean="0">
                <a:solidFill>
                  <a:srgbClr val="0000FF"/>
                </a:solidFill>
                <a:hlinkClick r:id="rId10" tooltip="Allele"/>
              </a:rPr>
              <a:t>alleles</a:t>
            </a:r>
            <a:r>
              <a:rPr lang="en-US" sz="2400" b="1" dirty="0" smtClean="0">
                <a:solidFill>
                  <a:srgbClr val="0000FF"/>
                </a:solidFill>
              </a:rPr>
              <a:t> </a:t>
            </a:r>
            <a:r>
              <a:rPr lang="en-US" sz="2400" dirty="0" smtClean="0"/>
              <a:t>: </a:t>
            </a:r>
            <a:r>
              <a:rPr lang="en-US" sz="2400" dirty="0" smtClean="0">
                <a:solidFill>
                  <a:srgbClr val="C00000"/>
                </a:solidFill>
              </a:rPr>
              <a:t>C &amp; T</a:t>
            </a:r>
            <a:r>
              <a:rPr lang="en-US" sz="2400" dirty="0" smtClean="0"/>
              <a:t>. </a:t>
            </a:r>
          </a:p>
          <a:p>
            <a:endParaRPr lang="en-US" sz="2400" dirty="0" smtClean="0"/>
          </a:p>
          <a:p>
            <a:r>
              <a:rPr lang="en-US" sz="2400" dirty="0" smtClean="0"/>
              <a:t>One SNP has two alleles (e.g., </a:t>
            </a:r>
            <a:r>
              <a:rPr lang="en-US" sz="2400" dirty="0" smtClean="0">
                <a:solidFill>
                  <a:schemeClr val="accent2"/>
                </a:solidFill>
              </a:rPr>
              <a:t>A and a or 1 and 2</a:t>
            </a:r>
            <a:r>
              <a:rPr lang="en-US" sz="2400" dirty="0" smtClean="0"/>
              <a:t>) and </a:t>
            </a:r>
            <a:r>
              <a:rPr lang="en-US" sz="2400" b="1" dirty="0" smtClean="0">
                <a:solidFill>
                  <a:srgbClr val="0000FF"/>
                </a:solidFill>
              </a:rPr>
              <a:t>3 genotypes 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C00000"/>
                </a:solidFill>
              </a:rPr>
              <a:t>AA, </a:t>
            </a:r>
            <a:r>
              <a:rPr lang="en-US" sz="2400" dirty="0" err="1" smtClean="0">
                <a:solidFill>
                  <a:srgbClr val="C00000"/>
                </a:solidFill>
              </a:rPr>
              <a:t>Aa</a:t>
            </a:r>
            <a:r>
              <a:rPr lang="en-US" sz="2400" dirty="0" smtClean="0">
                <a:solidFill>
                  <a:srgbClr val="C00000"/>
                </a:solidFill>
              </a:rPr>
              <a:t> and </a:t>
            </a:r>
            <a:r>
              <a:rPr lang="en-US" sz="2400" dirty="0" err="1" smtClean="0">
                <a:solidFill>
                  <a:srgbClr val="C00000"/>
                </a:solidFill>
              </a:rPr>
              <a:t>aa</a:t>
            </a:r>
            <a:r>
              <a:rPr lang="en-US" sz="2400" dirty="0" smtClean="0">
                <a:solidFill>
                  <a:srgbClr val="C00000"/>
                </a:solidFill>
              </a:rPr>
              <a:t> or 11, 12 and 22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3114139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2"/>
                </a:solidFill>
              </a:rPr>
              <a:t>Genome-Wide Association Studies in AD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Recently, several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GWAS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AD have been conducted to identify common genetic variants which </a:t>
            </a:r>
            <a:r>
              <a:rPr lang="en-US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affect risk of AD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1. German male sample (</a:t>
            </a:r>
            <a:r>
              <a:rPr lang="en-US" dirty="0" err="1" smtClean="0"/>
              <a:t>Treutlein</a:t>
            </a:r>
            <a:r>
              <a:rPr lang="en-US" dirty="0" smtClean="0"/>
              <a:t> </a:t>
            </a:r>
            <a:r>
              <a:rPr lang="en-US" dirty="0"/>
              <a:t>et al., </a:t>
            </a:r>
            <a:r>
              <a:rPr lang="en-US" dirty="0" smtClean="0"/>
              <a:t>2009).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2. SAGE sample (</a:t>
            </a:r>
            <a:r>
              <a:rPr lang="en-US" dirty="0" err="1" smtClean="0"/>
              <a:t>Bierut</a:t>
            </a:r>
            <a:r>
              <a:rPr lang="en-US" dirty="0" smtClean="0"/>
              <a:t> </a:t>
            </a:r>
            <a:r>
              <a:rPr lang="en-US" dirty="0"/>
              <a:t>et al. </a:t>
            </a:r>
            <a:r>
              <a:rPr lang="en-US" dirty="0" smtClean="0"/>
              <a:t>2010</a:t>
            </a:r>
            <a:r>
              <a:rPr lang="en-US" dirty="0"/>
              <a:t>) </a:t>
            </a: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3. COGA sample (</a:t>
            </a:r>
            <a:r>
              <a:rPr lang="en-US" dirty="0" err="1"/>
              <a:t>Edenberg</a:t>
            </a:r>
            <a:r>
              <a:rPr lang="en-US" dirty="0"/>
              <a:t> et al. </a:t>
            </a:r>
            <a:r>
              <a:rPr lang="en-US" dirty="0" smtClean="0"/>
              <a:t>2010</a:t>
            </a:r>
            <a:r>
              <a:rPr lang="en-US" dirty="0"/>
              <a:t>)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E424F4-A6BC-4CDF-A2ED-708999072B7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57854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2"/>
                </a:solidFill>
              </a:rPr>
              <a:t>Motivation of This Study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GWAS</a:t>
            </a:r>
            <a:r>
              <a:rPr lang="en-US" sz="2800" dirty="0" smtClean="0"/>
              <a:t> is </a:t>
            </a:r>
            <a:r>
              <a:rPr lang="en-US" sz="2800" dirty="0" smtClean="0"/>
              <a:t>a powerful tool for unlocking the genetic basis of complex </a:t>
            </a:r>
            <a:r>
              <a:rPr lang="en-US" sz="2800" dirty="0" smtClean="0"/>
              <a:t>diseases </a:t>
            </a:r>
            <a:r>
              <a:rPr lang="en-US" sz="2800" dirty="0" smtClean="0"/>
              <a:t>such as AD</a:t>
            </a:r>
            <a:r>
              <a:rPr lang="en-US" sz="2800" dirty="0" smtClean="0"/>
              <a:t>.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Hypothesis </a:t>
            </a:r>
            <a:r>
              <a:rPr lang="en-US" sz="2800" dirty="0" smtClean="0">
                <a:solidFill>
                  <a:srgbClr val="C00000"/>
                </a:solidFill>
              </a:rPr>
              <a:t>– free (</a:t>
            </a:r>
            <a:r>
              <a:rPr lang="en-US" sz="2800" dirty="0" smtClean="0"/>
              <a:t>search the entire genome for associations rather than </a:t>
            </a:r>
            <a:r>
              <a:rPr lang="en-US" sz="2800" dirty="0" smtClean="0"/>
              <a:t>candidate </a:t>
            </a:r>
            <a:r>
              <a:rPr lang="en-US" sz="2800" dirty="0" smtClean="0"/>
              <a:t>areas</a:t>
            </a:r>
            <a:r>
              <a:rPr lang="en-US" sz="2800" dirty="0" smtClean="0">
                <a:solidFill>
                  <a:srgbClr val="C00000"/>
                </a:solidFill>
              </a:rPr>
              <a:t>).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C00000"/>
                </a:solidFill>
              </a:rPr>
              <a:t>A </a:t>
            </a:r>
            <a:r>
              <a:rPr lang="en-US" sz="2800" dirty="0" smtClean="0">
                <a:solidFill>
                  <a:srgbClr val="C00000"/>
                </a:solidFill>
              </a:rPr>
              <a:t>powerful tool </a:t>
            </a:r>
            <a:r>
              <a:rPr lang="en-US" sz="2800" dirty="0" smtClean="0"/>
              <a:t>to identify disease-related genes for many complex human </a:t>
            </a:r>
            <a:r>
              <a:rPr lang="en-US" sz="2800" dirty="0" smtClean="0"/>
              <a:t>disorders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However</a:t>
            </a:r>
            <a:r>
              <a:rPr lang="en-US" sz="2800" dirty="0" smtClean="0">
                <a:solidFill>
                  <a:srgbClr val="C00000"/>
                </a:solidFill>
              </a:rPr>
              <a:t>, few genetic loci were replicated in different </a:t>
            </a:r>
            <a:r>
              <a:rPr lang="en-US" sz="2800" dirty="0" smtClean="0">
                <a:solidFill>
                  <a:srgbClr val="C00000"/>
                </a:solidFill>
              </a:rPr>
              <a:t>studies. No </a:t>
            </a:r>
            <a:r>
              <a:rPr lang="en-US" sz="2800" dirty="0" smtClean="0">
                <a:solidFill>
                  <a:srgbClr val="C00000"/>
                </a:solidFill>
              </a:rPr>
              <a:t>meta-analysis of </a:t>
            </a:r>
            <a:r>
              <a:rPr lang="en-US" sz="2800" dirty="0" smtClean="0">
                <a:solidFill>
                  <a:srgbClr val="C00000"/>
                </a:solidFill>
              </a:rPr>
              <a:t>GWAS.</a:t>
            </a:r>
          </a:p>
          <a:p>
            <a:r>
              <a:rPr lang="en-GB" b="1" dirty="0" smtClean="0">
                <a:solidFill>
                  <a:schemeClr val="accent2"/>
                </a:solidFill>
              </a:rPr>
              <a:t>Objective: </a:t>
            </a:r>
            <a:r>
              <a:rPr lang="en-US" dirty="0" smtClean="0">
                <a:solidFill>
                  <a:schemeClr val="tx2"/>
                </a:solidFill>
              </a:rPr>
              <a:t>To </a:t>
            </a:r>
            <a:r>
              <a:rPr lang="en-US" dirty="0" smtClean="0">
                <a:solidFill>
                  <a:schemeClr val="tx2"/>
                </a:solidFill>
              </a:rPr>
              <a:t>conduct </a:t>
            </a:r>
            <a:r>
              <a:rPr lang="en-US" dirty="0" smtClean="0">
                <a:solidFill>
                  <a:srgbClr val="0000FF"/>
                </a:solidFill>
              </a:rPr>
              <a:t>meta-analysis </a:t>
            </a:r>
            <a:r>
              <a:rPr lang="en-US" dirty="0" smtClean="0">
                <a:solidFill>
                  <a:schemeClr val="tx2"/>
                </a:solidFill>
              </a:rPr>
              <a:t>of two genome-wide association datasets to search for </a:t>
            </a:r>
            <a:r>
              <a:rPr lang="en-US" dirty="0" smtClean="0">
                <a:solidFill>
                  <a:srgbClr val="FF0000"/>
                </a:solidFill>
              </a:rPr>
              <a:t>novel genetic variants </a:t>
            </a:r>
            <a:r>
              <a:rPr lang="en-US" dirty="0" smtClean="0">
                <a:solidFill>
                  <a:schemeClr val="tx2"/>
                </a:solidFill>
              </a:rPr>
              <a:t>associated with risk of 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667-2357-4B58-AFDD-E3A28FB3DA8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GB" sz="4000" b="1" dirty="0" smtClean="0">
                <a:solidFill>
                  <a:schemeClr val="accent2"/>
                </a:solidFill>
              </a:rPr>
              <a:t/>
            </a:r>
            <a:br>
              <a:rPr lang="en-GB" sz="4000" b="1" dirty="0" smtClean="0">
                <a:solidFill>
                  <a:schemeClr val="accent2"/>
                </a:solidFill>
              </a:rPr>
            </a:br>
            <a:r>
              <a:rPr lang="en-GB" sz="4000" b="1" dirty="0" smtClean="0">
                <a:solidFill>
                  <a:schemeClr val="accent2"/>
                </a:solidFill>
              </a:rPr>
              <a:t>Subjects and Methods</a:t>
            </a:r>
            <a:r>
              <a:rPr lang="en-GB" b="1" dirty="0" smtClean="0">
                <a:solidFill>
                  <a:srgbClr val="0000FF"/>
                </a:solidFill>
              </a:rPr>
              <a:t/>
            </a:r>
            <a:br>
              <a:rPr lang="en-GB" b="1" dirty="0" smtClean="0">
                <a:solidFill>
                  <a:srgbClr val="0000FF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COGA data </a:t>
            </a:r>
            <a:r>
              <a:rPr lang="en-US" sz="2800" dirty="0" smtClean="0">
                <a:solidFill>
                  <a:srgbClr val="0000FF"/>
                </a:solidFill>
              </a:rPr>
              <a:t>includes 734 AD patients and 440 controls</a:t>
            </a:r>
            <a:r>
              <a:rPr lang="en-US" sz="2800" dirty="0" smtClean="0">
                <a:solidFill>
                  <a:srgbClr val="0000FF"/>
                </a:solidFill>
              </a:rPr>
              <a:t>. 1M SNPs</a:t>
            </a:r>
            <a:endParaRPr lang="en-US" sz="2800" dirty="0" smtClean="0"/>
          </a:p>
          <a:p>
            <a:r>
              <a:rPr lang="en-US" sz="2800" dirty="0" smtClean="0"/>
              <a:t>For AD, we define 2 as affected, 1 as </a:t>
            </a:r>
            <a:r>
              <a:rPr lang="en-US" sz="2800" dirty="0" smtClean="0"/>
              <a:t>unaffected.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SAGE </a:t>
            </a:r>
            <a:r>
              <a:rPr lang="en-US" sz="2800" dirty="0" smtClean="0">
                <a:solidFill>
                  <a:srgbClr val="FF0000"/>
                </a:solidFill>
              </a:rPr>
              <a:t>data </a:t>
            </a:r>
            <a:r>
              <a:rPr lang="en-US" sz="2800" dirty="0" smtClean="0">
                <a:solidFill>
                  <a:srgbClr val="0000FF"/>
                </a:solidFill>
              </a:rPr>
              <a:t>includes  637 AD patients and 1033 controls</a:t>
            </a:r>
            <a:r>
              <a:rPr lang="en-US" sz="2800" dirty="0" smtClean="0">
                <a:solidFill>
                  <a:srgbClr val="0000FF"/>
                </a:solidFill>
              </a:rPr>
              <a:t>. 1M SNPs </a:t>
            </a:r>
            <a:endParaRPr lang="en-US" sz="28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solidFill>
                  <a:srgbClr val="FF0000"/>
                </a:solidFill>
              </a:rPr>
              <a:t>Australian Twin-Family Study </a:t>
            </a:r>
            <a:r>
              <a:rPr lang="en-US" sz="2800" dirty="0"/>
              <a:t>of Alcohol Use Disorder dataset with </a:t>
            </a:r>
            <a:r>
              <a:rPr lang="en-US" sz="2800" dirty="0">
                <a:solidFill>
                  <a:srgbClr val="0000FF"/>
                </a:solidFill>
              </a:rPr>
              <a:t>778 families</a:t>
            </a:r>
            <a:r>
              <a:rPr lang="en-US" sz="2800" dirty="0" smtClean="0"/>
              <a:t>. 370K SNPs</a:t>
            </a:r>
            <a:endParaRPr lang="en-US" sz="2800" dirty="0" smtClean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Each </a:t>
            </a:r>
            <a:r>
              <a:rPr lang="en-US" sz="2800" dirty="0" smtClean="0">
                <a:solidFill>
                  <a:srgbClr val="FF0000"/>
                </a:solidFill>
              </a:rPr>
              <a:t>SNP </a:t>
            </a:r>
            <a:r>
              <a:rPr lang="en-US" sz="2800" dirty="0" smtClean="0"/>
              <a:t>has two alleles </a:t>
            </a:r>
            <a:r>
              <a:rPr lang="en-US" sz="2800" dirty="0" smtClean="0">
                <a:solidFill>
                  <a:srgbClr val="FF0000"/>
                </a:solidFill>
              </a:rPr>
              <a:t>(1 and 2</a:t>
            </a:r>
            <a:r>
              <a:rPr lang="en-US" sz="2800" dirty="0" smtClean="0">
                <a:solidFill>
                  <a:srgbClr val="FF0000"/>
                </a:solidFill>
              </a:rPr>
              <a:t>). Genotypes </a:t>
            </a:r>
            <a:r>
              <a:rPr lang="en-US" sz="2800" dirty="0" smtClean="0"/>
              <a:t>for each SNP were coded as </a:t>
            </a:r>
            <a:r>
              <a:rPr lang="en-US" sz="2800" dirty="0" smtClean="0">
                <a:solidFill>
                  <a:srgbClr val="FF0000"/>
                </a:solidFill>
              </a:rPr>
              <a:t>1/1, 1/2 and 2/2</a:t>
            </a:r>
            <a:endParaRPr lang="en-GB" sz="2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667-2357-4B58-AFDD-E3A28FB3DA8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13B9-6E4C-4C05-947E-C4DCF623730E}" type="slidenum">
              <a:rPr lang="en-US"/>
              <a:pPr/>
              <a:t>11</a:t>
            </a:fld>
            <a:endParaRPr lang="en-US"/>
          </a:p>
        </p:txBody>
      </p:sp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792162"/>
          </a:xfrm>
        </p:spPr>
        <p:txBody>
          <a:bodyPr/>
          <a:lstStyle/>
          <a:p>
            <a:r>
              <a:rPr lang="en-US" sz="2800" b="1" dirty="0">
                <a:solidFill>
                  <a:schemeClr val="accent2"/>
                </a:solidFill>
              </a:rPr>
              <a:t>The Principle of Association for </a:t>
            </a:r>
            <a:r>
              <a:rPr lang="en-US" sz="2800" b="1" dirty="0" smtClean="0">
                <a:solidFill>
                  <a:schemeClr val="accent2"/>
                </a:solidFill>
              </a:rPr>
              <a:t>Binary Trait </a:t>
            </a:r>
            <a:r>
              <a:rPr lang="en-US" sz="2800" b="1" dirty="0">
                <a:solidFill>
                  <a:schemeClr val="accent2"/>
                </a:solidFill>
              </a:rPr>
              <a:t>(AD)</a:t>
            </a:r>
          </a:p>
        </p:txBody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In a population, for one SNP:</a:t>
            </a:r>
            <a:r>
              <a:rPr lang="en-US" dirty="0" smtClean="0"/>
              <a:t> </a:t>
            </a:r>
            <a:r>
              <a:rPr lang="en-US" dirty="0"/>
              <a:t>3 type genotypes, </a:t>
            </a:r>
            <a:r>
              <a:rPr lang="en-US" dirty="0" smtClean="0"/>
              <a:t>AA, </a:t>
            </a:r>
            <a:r>
              <a:rPr lang="en-US" dirty="0" err="1" smtClean="0"/>
              <a:t>Aa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 smtClean="0"/>
              <a:t>aa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b="1" i="1" dirty="0" smtClean="0">
                <a:solidFill>
                  <a:srgbClr val="0000FF"/>
                </a:solidFill>
              </a:rPr>
              <a:t>Chi</a:t>
            </a:r>
            <a:r>
              <a:rPr lang="en-US" b="1" dirty="0" smtClean="0">
                <a:solidFill>
                  <a:srgbClr val="0000FF"/>
                </a:solidFill>
              </a:rPr>
              <a:t>-square test based on 2 x </a:t>
            </a:r>
            <a:r>
              <a:rPr lang="en-US" b="1" dirty="0" smtClean="0">
                <a:solidFill>
                  <a:srgbClr val="0000FF"/>
                </a:solidFill>
              </a:rPr>
              <a:t>3 </a:t>
            </a:r>
            <a:r>
              <a:rPr lang="en-US" b="1" dirty="0" smtClean="0">
                <a:solidFill>
                  <a:srgbClr val="0000FF"/>
                </a:solidFill>
              </a:rPr>
              <a:t>table </a:t>
            </a:r>
            <a:endParaRPr lang="en-US" dirty="0"/>
          </a:p>
          <a:p>
            <a:r>
              <a:rPr lang="en-US" b="1" dirty="0" smtClean="0">
                <a:solidFill>
                  <a:schemeClr val="accent2"/>
                </a:solidFill>
              </a:rPr>
              <a:t>Simple logistic model</a:t>
            </a:r>
          </a:p>
          <a:p>
            <a:r>
              <a:rPr lang="en-US" dirty="0" smtClean="0"/>
              <a:t>	</a:t>
            </a:r>
          </a:p>
          <a:p>
            <a:r>
              <a:rPr lang="en-US" b="1" dirty="0" smtClean="0">
                <a:solidFill>
                  <a:schemeClr val="accent2"/>
                </a:solidFill>
              </a:rPr>
              <a:t>Multiple logistic model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14400" y="3276600"/>
          <a:ext cx="4953000" cy="798513"/>
        </p:xfrm>
        <a:graphic>
          <a:graphicData uri="http://schemas.openxmlformats.org/presentationml/2006/ole">
            <p:oleObj spid="_x0000_s50178" name="Equation" r:id="rId3" imgW="1130300" imgH="228600" progId="">
              <p:embed/>
            </p:oleObj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419601"/>
            <a:ext cx="7696200" cy="198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7507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715962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2"/>
                </a:solidFill>
              </a:rPr>
              <a:t>PLINK software – </a:t>
            </a:r>
            <a:r>
              <a:rPr lang="en-US" sz="4000" b="1" dirty="0" smtClean="0">
                <a:solidFill>
                  <a:schemeClr val="accent2"/>
                </a:solidFill>
              </a:rPr>
              <a:t>GWAS </a:t>
            </a:r>
            <a:r>
              <a:rPr lang="en-US" sz="4000" b="1" dirty="0" smtClean="0">
                <a:solidFill>
                  <a:schemeClr val="accent2"/>
                </a:solidFill>
              </a:rPr>
              <a:t>analysis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983163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2"/>
                </a:solidFill>
              </a:rPr>
              <a:t>Logistic model in PLINK - </a:t>
            </a:r>
            <a:r>
              <a:rPr lang="en-US" sz="2800" dirty="0" smtClean="0">
                <a:solidFill>
                  <a:srgbClr val="FF0000"/>
                </a:solidFill>
              </a:rPr>
              <a:t>Odds </a:t>
            </a:r>
            <a:r>
              <a:rPr lang="en-US" sz="2800" dirty="0" smtClean="0">
                <a:solidFill>
                  <a:srgbClr val="FF0000"/>
                </a:solidFill>
              </a:rPr>
              <a:t>ratio (OR) </a:t>
            </a:r>
            <a:r>
              <a:rPr lang="en-US" sz="2800" dirty="0" smtClean="0">
                <a:solidFill>
                  <a:srgbClr val="FF0000"/>
                </a:solidFill>
              </a:rPr>
              <a:t>and SE (</a:t>
            </a:r>
            <a:r>
              <a:rPr lang="en-US" sz="2800" dirty="0" smtClean="0">
                <a:solidFill>
                  <a:srgbClr val="0000FF"/>
                </a:solidFill>
              </a:rPr>
              <a:t>Standard </a:t>
            </a:r>
            <a:r>
              <a:rPr lang="en-US" sz="2800" dirty="0" smtClean="0">
                <a:solidFill>
                  <a:srgbClr val="0000FF"/>
                </a:solidFill>
              </a:rPr>
              <a:t>error of </a:t>
            </a:r>
            <a:r>
              <a:rPr lang="en-US" sz="2800" dirty="0" smtClean="0">
                <a:solidFill>
                  <a:srgbClr val="0000FF"/>
                </a:solidFill>
              </a:rPr>
              <a:t>OR) and </a:t>
            </a:r>
            <a:r>
              <a:rPr lang="en-US" sz="2800" dirty="0" smtClean="0">
                <a:solidFill>
                  <a:srgbClr val="C00000"/>
                </a:solidFill>
              </a:rPr>
              <a:t>P-values.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endParaRPr lang="en-US" sz="2800" dirty="0" smtClean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C00000"/>
                </a:solidFill>
              </a:rPr>
              <a:t>Meta-analysis: F</a:t>
            </a:r>
            <a:r>
              <a:rPr lang="en-US" sz="2800" dirty="0" smtClean="0">
                <a:solidFill>
                  <a:srgbClr val="FF0000"/>
                </a:solidFill>
              </a:rPr>
              <a:t>ixed-effects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meta-regression model in</a:t>
            </a:r>
            <a:r>
              <a:rPr lang="en-US" sz="2800" dirty="0" smtClean="0">
                <a:solidFill>
                  <a:srgbClr val="FF505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PLINK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P </a:t>
            </a:r>
            <a:r>
              <a:rPr lang="en-US" sz="2800" dirty="0" smtClean="0">
                <a:solidFill>
                  <a:srgbClr val="C00000"/>
                </a:solidFill>
              </a:rPr>
              <a:t>- Fixed-effects </a:t>
            </a:r>
            <a:r>
              <a:rPr lang="en-US" sz="2800" dirty="0" smtClean="0">
                <a:solidFill>
                  <a:srgbClr val="0000FF"/>
                </a:solidFill>
              </a:rPr>
              <a:t>meta-analysis p-value 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OR - </a:t>
            </a:r>
            <a:r>
              <a:rPr lang="en-US" sz="2800" dirty="0" smtClean="0">
                <a:solidFill>
                  <a:srgbClr val="0000FF"/>
                </a:solidFill>
              </a:rPr>
              <a:t>Fixed-effects odds ratio </a:t>
            </a:r>
            <a:r>
              <a:rPr lang="en-US" sz="2800" dirty="0" smtClean="0">
                <a:solidFill>
                  <a:srgbClr val="C00000"/>
                </a:solidFill>
              </a:rPr>
              <a:t>(OR) 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Q - </a:t>
            </a:r>
            <a:r>
              <a:rPr lang="en-US" sz="2800" dirty="0" smtClean="0">
                <a:solidFill>
                  <a:srgbClr val="0000FF"/>
                </a:solidFill>
              </a:rPr>
              <a:t>p-value for Cochrane's Q statistic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Q statistics is a</a:t>
            </a:r>
            <a:r>
              <a:rPr lang="en-US" sz="2800" dirty="0" smtClean="0"/>
              <a:t> method widely utilized to test the assumption that all studies share a common population effect size is the </a:t>
            </a:r>
            <a:r>
              <a:rPr lang="en-US" sz="2800" dirty="0" smtClean="0">
                <a:solidFill>
                  <a:srgbClr val="FF0000"/>
                </a:solidFill>
              </a:rPr>
              <a:t>homogeneity test</a:t>
            </a:r>
            <a:r>
              <a:rPr lang="en-US" sz="2800" dirty="0" smtClean="0"/>
              <a:t>. </a:t>
            </a:r>
            <a:endParaRPr lang="en-US" sz="2800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E424F4-A6BC-4CDF-A2ED-708999072B7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806829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Results of 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sz="2800" dirty="0" smtClean="0"/>
              <a:t>We identified 81</a:t>
            </a:r>
            <a:r>
              <a:rPr lang="en-US" sz="2800" dirty="0" smtClean="0">
                <a:solidFill>
                  <a:srgbClr val="FF0000"/>
                </a:solidFill>
              </a:rPr>
              <a:t> SNPs associated with AD </a:t>
            </a:r>
            <a:r>
              <a:rPr lang="en-US" sz="2800" dirty="0" smtClean="0"/>
              <a:t>(p &lt; </a:t>
            </a:r>
            <a:r>
              <a:rPr lang="en-US" sz="2800" dirty="0" smtClean="0">
                <a:solidFill>
                  <a:srgbClr val="FF0000"/>
                </a:solidFill>
              </a:rPr>
              <a:t>10</a:t>
            </a:r>
            <a:r>
              <a:rPr lang="en-US" sz="2800" baseline="30000" dirty="0" smtClean="0">
                <a:solidFill>
                  <a:srgbClr val="FF0000"/>
                </a:solidFill>
              </a:rPr>
              <a:t>-4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Top 3 genes associated wit AD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rs930076 </a:t>
            </a:r>
            <a:r>
              <a:rPr lang="en-US" sz="2800" dirty="0"/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p=3.86x10</a:t>
            </a:r>
            <a:r>
              <a:rPr lang="en-US" sz="2800" baseline="30000" dirty="0" smtClean="0">
                <a:solidFill>
                  <a:srgbClr val="FF0000"/>
                </a:solidFill>
              </a:rPr>
              <a:t>-6</a:t>
            </a:r>
            <a:r>
              <a:rPr lang="en-US" sz="2800" dirty="0" smtClean="0"/>
              <a:t>, </a:t>
            </a:r>
            <a:r>
              <a:rPr lang="en-US" sz="2800" dirty="0" smtClean="0"/>
              <a:t>Q=0.72) </a:t>
            </a:r>
            <a:r>
              <a:rPr lang="en-US" sz="2800" dirty="0"/>
              <a:t>at 5p15.2 within </a:t>
            </a:r>
            <a:r>
              <a:rPr lang="en-US" sz="2800" dirty="0">
                <a:solidFill>
                  <a:srgbClr val="0000FF"/>
                </a:solidFill>
              </a:rPr>
              <a:t>SEMA5A</a:t>
            </a:r>
            <a:r>
              <a:rPr lang="en-US" sz="2800" dirty="0"/>
              <a:t> gene 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rs155581 </a:t>
            </a:r>
            <a:r>
              <a:rPr lang="en-US" sz="2800" dirty="0"/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p=7.63x10</a:t>
            </a:r>
            <a:r>
              <a:rPr lang="en-US" sz="2800" baseline="30000" dirty="0" smtClean="0">
                <a:solidFill>
                  <a:srgbClr val="FF0000"/>
                </a:solidFill>
              </a:rPr>
              <a:t>-6</a:t>
            </a:r>
            <a:r>
              <a:rPr lang="en-US" sz="2800" dirty="0" smtClean="0"/>
              <a:t>, </a:t>
            </a:r>
            <a:r>
              <a:rPr lang="en-US" sz="2800" dirty="0" smtClean="0"/>
              <a:t>Q=0.97) </a:t>
            </a:r>
            <a:r>
              <a:rPr lang="en-US" sz="2800" dirty="0"/>
              <a:t>at 5q31.1 within </a:t>
            </a:r>
            <a:r>
              <a:rPr lang="en-US" sz="2800" dirty="0" smtClean="0">
                <a:solidFill>
                  <a:srgbClr val="0000FF"/>
                </a:solidFill>
              </a:rPr>
              <a:t>FSTL4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0000FF"/>
                </a:solidFill>
              </a:rPr>
              <a:t>PKNOX2</a:t>
            </a:r>
            <a:r>
              <a:rPr lang="en-US" sz="2800" dirty="0"/>
              <a:t> at 11q24.3 with alcohol dependence (the top SNP is rs1426153 with </a:t>
            </a:r>
            <a:r>
              <a:rPr lang="en-US" sz="2800" dirty="0">
                <a:solidFill>
                  <a:srgbClr val="FF5050"/>
                </a:solidFill>
              </a:rPr>
              <a:t>p </a:t>
            </a:r>
            <a:r>
              <a:rPr lang="en-US" sz="2800" dirty="0" smtClean="0">
                <a:solidFill>
                  <a:srgbClr val="FF5050"/>
                </a:solidFill>
              </a:rPr>
              <a:t>= </a:t>
            </a:r>
            <a:r>
              <a:rPr lang="en-US" sz="2800" dirty="0" smtClean="0">
                <a:solidFill>
                  <a:srgbClr val="FF0000"/>
                </a:solidFill>
              </a:rPr>
              <a:t>8.36x10</a:t>
            </a:r>
            <a:r>
              <a:rPr lang="en-US" sz="2800" baseline="30000" dirty="0" smtClean="0">
                <a:solidFill>
                  <a:srgbClr val="FF0000"/>
                </a:solidFill>
              </a:rPr>
              <a:t>-</a:t>
            </a:r>
            <a:r>
              <a:rPr lang="en-US" sz="2800" baseline="30000" dirty="0" smtClean="0"/>
              <a:t>6</a:t>
            </a:r>
            <a:r>
              <a:rPr lang="en-US" sz="2800" dirty="0" smtClean="0"/>
              <a:t>, </a:t>
            </a:r>
            <a:r>
              <a:rPr lang="en-US" sz="2800" dirty="0" smtClean="0"/>
              <a:t>Q=0.61).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667-2357-4B58-AFDD-E3A28FB3DA8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Replication Study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</a:t>
            </a:r>
            <a:r>
              <a:rPr lang="en-US" dirty="0"/>
              <a:t>SNPs </a:t>
            </a:r>
            <a:r>
              <a:rPr lang="en-US" dirty="0" smtClean="0"/>
              <a:t>for three genes in Twin family study</a:t>
            </a:r>
          </a:p>
          <a:p>
            <a:r>
              <a:rPr lang="en-US" dirty="0" smtClean="0"/>
              <a:t>rs950050 </a:t>
            </a:r>
            <a:r>
              <a:rPr lang="en-US" dirty="0"/>
              <a:t>with </a:t>
            </a:r>
            <a:r>
              <a:rPr lang="en-US" dirty="0">
                <a:solidFill>
                  <a:srgbClr val="0000FF"/>
                </a:solidFill>
              </a:rPr>
              <a:t>p= 0.014</a:t>
            </a:r>
            <a:r>
              <a:rPr lang="en-US" dirty="0" smtClean="0">
                <a:solidFill>
                  <a:srgbClr val="0000FF"/>
                </a:solidFill>
              </a:rPr>
              <a:t>,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SEMA5A</a:t>
            </a:r>
          </a:p>
          <a:p>
            <a:r>
              <a:rPr lang="en-US" dirty="0" smtClean="0"/>
              <a:t>rs407758 </a:t>
            </a:r>
            <a:r>
              <a:rPr lang="en-US" dirty="0"/>
              <a:t>with </a:t>
            </a:r>
            <a:r>
              <a:rPr lang="en-US" dirty="0" smtClean="0">
                <a:solidFill>
                  <a:srgbClr val="0000FF"/>
                </a:solidFill>
              </a:rPr>
              <a:t>p=0.0066, </a:t>
            </a:r>
            <a:r>
              <a:rPr lang="en-US" dirty="0">
                <a:solidFill>
                  <a:srgbClr val="0000FF"/>
                </a:solidFill>
              </a:rPr>
              <a:t>FSTL4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rs2509449 </a:t>
            </a:r>
            <a:r>
              <a:rPr lang="en-US" dirty="0"/>
              <a:t>with </a:t>
            </a:r>
            <a:r>
              <a:rPr lang="en-US" dirty="0" smtClean="0">
                <a:solidFill>
                  <a:srgbClr val="0000FF"/>
                </a:solidFill>
              </a:rPr>
              <a:t>p=0.0023, PKNOX2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667-2357-4B58-AFDD-E3A28FB3DA8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15092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Conclusions and Discussion 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Identified 3 loci using meta-analysis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Replicated associations</a:t>
            </a:r>
            <a:r>
              <a:rPr lang="en-US" dirty="0" smtClean="0"/>
              <a:t> in additional family-based association study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SEMA5A </a:t>
            </a:r>
            <a:r>
              <a:rPr lang="en-US" b="1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is previously associated with </a:t>
            </a:r>
            <a:r>
              <a:rPr lang="en-US" b="1" dirty="0" smtClean="0">
                <a:solidFill>
                  <a:srgbClr val="FF5050"/>
                </a:solidFill>
              </a:rPr>
              <a:t>Parkinson disease and autism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FSTL4 is previously associated with </a:t>
            </a:r>
            <a:r>
              <a:rPr lang="en-US" b="1" dirty="0" smtClean="0">
                <a:solidFill>
                  <a:srgbClr val="FF5050"/>
                </a:solidFill>
                <a:latin typeface="+mn-lt"/>
                <a:ea typeface="+mn-ea"/>
                <a:cs typeface="+mn-cs"/>
              </a:rPr>
              <a:t>stroke and linked to schizophrenia</a:t>
            </a:r>
            <a:r>
              <a:rPr lang="en-US" b="1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PNOKX2 is previously associated with </a:t>
            </a:r>
            <a:r>
              <a:rPr lang="en-US" b="1" dirty="0" smtClean="0">
                <a:solidFill>
                  <a:srgbClr val="FF5050"/>
                </a:solidFill>
              </a:rPr>
              <a:t>AD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667-2357-4B58-AFDD-E3A28FB3DA8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45018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304800"/>
            <a:ext cx="8610600" cy="1266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0000FF"/>
                </a:solidFill>
              </a:rPr>
              <a:t>Importance of Genetic Effects for Clinical Practice</a:t>
            </a:r>
            <a:r>
              <a:rPr lang="en-US" b="0" dirty="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3000" b="1" dirty="0" smtClean="0">
                <a:effectLst/>
                <a:latin typeface="Times New Roman" pitchFamily="18" charset="0"/>
              </a:rPr>
              <a:t>Increasingly medical interventions </a:t>
            </a:r>
            <a:r>
              <a:rPr lang="en-US" sz="30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target specific genes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2500" b="1" dirty="0" smtClean="0">
                <a:effectLst/>
                <a:latin typeface="Times New Roman" pitchFamily="18" charset="0"/>
              </a:rPr>
              <a:t>Differential treatment effects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2500" b="1" dirty="0" smtClean="0">
                <a:effectLst/>
                <a:latin typeface="Times New Roman" pitchFamily="18" charset="0"/>
              </a:rPr>
              <a:t>More effective medications, less severe side effect profile  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30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Prevention and early detection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2500" b="1" i="1" dirty="0" smtClean="0">
                <a:effectLst/>
                <a:latin typeface="Times New Roman" pitchFamily="18" charset="0"/>
              </a:rPr>
              <a:t>Early screening and population screening</a:t>
            </a:r>
            <a:endParaRPr lang="en-US" sz="2500" b="1" dirty="0" smtClean="0"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30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Gene and environment interplay 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None/>
            </a:pPr>
            <a:r>
              <a:rPr lang="en-US" sz="3000" b="1" dirty="0" smtClean="0">
                <a:effectLst/>
                <a:latin typeface="Times New Roman" pitchFamily="18" charset="0"/>
              </a:rPr>
              <a:t>    - gender difference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None/>
            </a:pPr>
            <a:r>
              <a:rPr lang="en-US" sz="3000" b="1" dirty="0" smtClean="0">
                <a:latin typeface="Times New Roman" pitchFamily="18" charset="0"/>
              </a:rPr>
              <a:t>    - race difference</a:t>
            </a:r>
            <a:endParaRPr lang="en-US" sz="3000" b="1" dirty="0" smtClean="0"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None/>
            </a:pPr>
            <a:r>
              <a:rPr lang="en-US" sz="3000" b="1" dirty="0" smtClean="0">
                <a:latin typeface="Times New Roman" pitchFamily="18" charset="0"/>
              </a:rPr>
              <a:t>     </a:t>
            </a:r>
            <a:endParaRPr lang="en-US" sz="3000" b="1" dirty="0" smtClean="0">
              <a:effectLst/>
              <a:latin typeface="Times New Roman" pitchFamily="18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765925" y="5451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endParaRPr lang="en-US" b="1">
              <a:effectLst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AC6B8DA-80A9-4964-AA19-EA0B782D986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394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98CCD6-15A5-4096-B80E-2C90F2243DBD}" type="slidenum">
              <a:rPr lang="en-US"/>
              <a:pPr/>
              <a:t>17</a:t>
            </a:fld>
            <a:endParaRPr lang="en-US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accent2"/>
                </a:solidFill>
              </a:rPr>
              <a:t>Take Home Messages </a:t>
            </a:r>
          </a:p>
        </p:txBody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10600" cy="5135563"/>
          </a:xfrm>
        </p:spPr>
        <p:txBody>
          <a:bodyPr/>
          <a:lstStyle/>
          <a:p>
            <a:pPr eaLnBrk="1" hangingPunct="1"/>
            <a:r>
              <a:rPr lang="en-GB" sz="2800" dirty="0" smtClean="0"/>
              <a:t>AD  </a:t>
            </a:r>
            <a:r>
              <a:rPr lang="en-GB" sz="2800" dirty="0" smtClean="0"/>
              <a:t>is </a:t>
            </a:r>
            <a:r>
              <a:rPr lang="en-GB" sz="2800" dirty="0" smtClean="0">
                <a:solidFill>
                  <a:srgbClr val="0000FF"/>
                </a:solidFill>
              </a:rPr>
              <a:t>genetically controlled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0000FF"/>
                </a:solidFill>
              </a:rPr>
              <a:t>Genetic </a:t>
            </a:r>
            <a:r>
              <a:rPr lang="en-US" sz="2800" dirty="0" smtClean="0">
                <a:solidFill>
                  <a:srgbClr val="0000FF"/>
                </a:solidFill>
              </a:rPr>
              <a:t>findings </a:t>
            </a:r>
            <a:r>
              <a:rPr lang="en-US" sz="2800" dirty="0" smtClean="0"/>
              <a:t>open valuable possibilities for the future of medicine</a:t>
            </a:r>
          </a:p>
          <a:p>
            <a:pPr lvl="1" eaLnBrk="1" hangingPunct="1"/>
            <a:r>
              <a:rPr lang="en-US" dirty="0" smtClean="0"/>
              <a:t>Greater understanding of </a:t>
            </a:r>
            <a:r>
              <a:rPr lang="en-US" dirty="0" smtClean="0">
                <a:solidFill>
                  <a:srgbClr val="C00000"/>
                </a:solidFill>
              </a:rPr>
              <a:t>biologic pathways</a:t>
            </a:r>
          </a:p>
          <a:p>
            <a:pPr lvl="1" eaLnBrk="1" hangingPunct="1"/>
            <a:r>
              <a:rPr lang="en-US" dirty="0" smtClean="0">
                <a:solidFill>
                  <a:srgbClr val="C00000"/>
                </a:solidFill>
              </a:rPr>
              <a:t>Prediction of the risk</a:t>
            </a:r>
          </a:p>
          <a:p>
            <a:pPr lvl="1" eaLnBrk="1" hangingPunct="1"/>
            <a:r>
              <a:rPr lang="en-US" dirty="0" smtClean="0">
                <a:solidFill>
                  <a:srgbClr val="C00000"/>
                </a:solidFill>
              </a:rPr>
              <a:t>Prevention of the diseases</a:t>
            </a:r>
          </a:p>
          <a:p>
            <a:pPr lvl="1" eaLnBrk="1" hangingPunct="1"/>
            <a:r>
              <a:rPr lang="en-US" dirty="0" smtClean="0">
                <a:solidFill>
                  <a:srgbClr val="C00000"/>
                </a:solidFill>
              </a:rPr>
              <a:t>Development of new treatment</a:t>
            </a:r>
          </a:p>
          <a:p>
            <a:pPr eaLnBrk="1" hangingPunct="1">
              <a:lnSpc>
                <a:spcPct val="80000"/>
              </a:lnSpc>
            </a:pPr>
            <a:endParaRPr lang="en-US" sz="2600" dirty="0" smtClean="0">
              <a:solidFill>
                <a:srgbClr val="FF5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63956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8AC09-D464-47C8-BF82-7616F3A3DD88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smtClean="0">
                <a:solidFill>
                  <a:schemeClr val="accent2"/>
                </a:solidFill>
              </a:rPr>
              <a:t>Acknowledgement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92663"/>
          </a:xfrm>
        </p:spPr>
        <p:txBody>
          <a:bodyPr/>
          <a:lstStyle/>
          <a:p>
            <a:pPr marL="609600" indent="-609600" eaLnBrk="1" hangingPunct="1"/>
            <a:r>
              <a:rPr lang="en-GB" sz="2800" dirty="0" smtClean="0">
                <a:solidFill>
                  <a:srgbClr val="0000FF"/>
                </a:solidFill>
              </a:rPr>
              <a:t>Dr. Xuefeng Liu </a:t>
            </a:r>
            <a:r>
              <a:rPr lang="en-GB" sz="2800" dirty="0" smtClean="0"/>
              <a:t>(</a:t>
            </a:r>
            <a:r>
              <a:rPr lang="en-US" sz="2800" b="1" dirty="0" smtClean="0"/>
              <a:t>Department of Biostatistics and Epidemiology</a:t>
            </a:r>
            <a:r>
              <a:rPr lang="en-US" sz="2800" dirty="0" smtClean="0"/>
              <a:t>)</a:t>
            </a:r>
            <a:endParaRPr lang="en-GB" sz="2800" dirty="0" smtClean="0"/>
          </a:p>
          <a:p>
            <a:pPr marL="609600" indent="-609600" eaLnBrk="1" hangingPunct="1"/>
            <a:r>
              <a:rPr lang="en-GB" sz="2800" dirty="0" smtClean="0">
                <a:solidFill>
                  <a:srgbClr val="0000FF"/>
                </a:solidFill>
              </a:rPr>
              <a:t>Dr. </a:t>
            </a:r>
            <a:r>
              <a:rPr lang="en-GB" sz="2800" dirty="0" smtClean="0">
                <a:solidFill>
                  <a:srgbClr val="0000FF"/>
                </a:solidFill>
              </a:rPr>
              <a:t>Qunyuan Zhang </a:t>
            </a:r>
            <a:r>
              <a:rPr lang="en-GB" sz="2800" dirty="0" smtClean="0"/>
              <a:t>(</a:t>
            </a:r>
            <a:r>
              <a:rPr lang="en-US" sz="2800" b="1" dirty="0" smtClean="0"/>
              <a:t>Washington University School of Medicine, St. </a:t>
            </a:r>
            <a:r>
              <a:rPr lang="en-US" sz="2800" b="1" dirty="0" smtClean="0"/>
              <a:t>Louis</a:t>
            </a:r>
            <a:r>
              <a:rPr lang="en-US" sz="2800" b="1" dirty="0" smtClean="0"/>
              <a:t>)</a:t>
            </a:r>
            <a:endParaRPr lang="en-GB" sz="2800" b="1" dirty="0" smtClean="0"/>
          </a:p>
          <a:p>
            <a:pPr marL="609600" indent="-609600" eaLnBrk="1" hangingPunct="1"/>
            <a:r>
              <a:rPr lang="en-GB" sz="2800" dirty="0" smtClean="0">
                <a:solidFill>
                  <a:srgbClr val="0000FF"/>
                </a:solidFill>
              </a:rPr>
              <a:t>Yue Pan </a:t>
            </a:r>
            <a:r>
              <a:rPr lang="en-GB" sz="2800" b="1" dirty="0" smtClean="0"/>
              <a:t>(Ms Student)</a:t>
            </a:r>
            <a:endParaRPr lang="en-GB" sz="2800" b="1" dirty="0" smtClean="0"/>
          </a:p>
          <a:p>
            <a:pPr marL="609600" indent="-609600" eaLnBrk="1" hangingPunct="1"/>
            <a:r>
              <a:rPr lang="en-US" sz="2800" dirty="0" smtClean="0">
                <a:solidFill>
                  <a:srgbClr val="0000FF"/>
                </a:solidFill>
              </a:rPr>
              <a:t>Nagesh Aragam </a:t>
            </a:r>
            <a:r>
              <a:rPr lang="en-GB" sz="2800" b="1" dirty="0" smtClean="0"/>
              <a:t>(</a:t>
            </a:r>
            <a:r>
              <a:rPr lang="en-GB" sz="2800" b="1" dirty="0" err="1" smtClean="0"/>
              <a:t>DrPH</a:t>
            </a:r>
            <a:r>
              <a:rPr lang="en-GB" sz="2800" b="1" dirty="0" smtClean="0"/>
              <a:t> student) </a:t>
            </a:r>
          </a:p>
          <a:p>
            <a:pPr marL="609600" indent="-609600" eaLnBrk="1" hangingPunct="1"/>
            <a:r>
              <a:rPr lang="en-GB" sz="2800" dirty="0" smtClean="0">
                <a:solidFill>
                  <a:srgbClr val="0000FF"/>
                </a:solidFill>
              </a:rPr>
              <a:t>Min Zeng </a:t>
            </a:r>
            <a:r>
              <a:rPr lang="en-GB" sz="2800" b="1" dirty="0" smtClean="0"/>
              <a:t>(Visiting scholar)</a:t>
            </a:r>
            <a:endParaRPr lang="en-GB" sz="2800" b="1" dirty="0" smtClean="0"/>
          </a:p>
          <a:p>
            <a:pPr marL="609600" indent="-609600" eaLnBrk="1" hangingPunct="1"/>
            <a:endParaRPr lang="en-GB" sz="2400" b="1" dirty="0" smtClean="0"/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6705600" y="6521450"/>
            <a:ext cx="16573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chemeClr val="bg2"/>
                </a:solidFill>
                <a:ea typeface="SimSun" pitchFamily="2" charset="-122"/>
              </a:rPr>
              <a:t>Kesheng Wang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lk-12Jan07-10Jan07-new">
  <a:themeElements>
    <a:clrScheme name="Talk-12Jan07-10Jan07-new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alk-12Jan07-10Jan07-ne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alk-12Jan07-10Jan07-n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k-12Jan07-10Jan07-new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k-12Jan07-10Jan07-new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k-12Jan07-10Jan07-new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k-12Jan07-10Jan07-new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lk-12Jan07-10Jan07-new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lk-12Jan07-10Jan07-new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lk-12Jan07-10Jan07-new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lk-12Jan07-10Jan07-new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lk-12Jan07-10Jan07-new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lk-12Jan07-10Jan07-new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lk-12Jan07-10Jan07-new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Talk-12Jan07-10Jan07-new</Template>
  <TotalTime>19644</TotalTime>
  <Words>1094</Words>
  <Application>Microsoft Office PowerPoint</Application>
  <PresentationFormat>On-screen Show (4:3)</PresentationFormat>
  <Paragraphs>151</Paragraphs>
  <Slides>18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Talk-12Jan07-10Jan07-new</vt:lpstr>
      <vt:lpstr>Equation</vt:lpstr>
      <vt:lpstr>   FSTL4 and SEMA5A are associated with alcohol dependence: meta-analysis of two genome-wide association studies   </vt:lpstr>
      <vt:lpstr>Outline</vt:lpstr>
      <vt:lpstr>What is Alcohol Dependence (AD)?</vt:lpstr>
      <vt:lpstr>Is There a Genetic Influence of AD?</vt:lpstr>
      <vt:lpstr> Genome-wide Association Studies (GWAS) and International HapMap Project  </vt:lpstr>
      <vt:lpstr>Slide 6</vt:lpstr>
      <vt:lpstr>What is a SNP?</vt:lpstr>
      <vt:lpstr>Genome-Wide Association Studies in AD</vt:lpstr>
      <vt:lpstr>Motivation of This Study</vt:lpstr>
      <vt:lpstr> Subjects and Methods </vt:lpstr>
      <vt:lpstr>The Principle of Association for Binary Trait (AD)</vt:lpstr>
      <vt:lpstr>PLINK software – GWAS analysis</vt:lpstr>
      <vt:lpstr>Results of AD</vt:lpstr>
      <vt:lpstr>Replication Study</vt:lpstr>
      <vt:lpstr>Conclusions and Discussion </vt:lpstr>
      <vt:lpstr>Importance of Genetic Effects for Clinical Practice </vt:lpstr>
      <vt:lpstr>Take Home Messages </vt:lpstr>
      <vt:lpstr>Acknowledgement</vt:lpstr>
    </vt:vector>
  </TitlesOfParts>
  <Company>HSC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Association Study of Age of Diagnosis of Type 1 Diabetes using Illumina Candidate Gene Panel</dc:title>
  <dc:creator>Kesheng Wang</dc:creator>
  <cp:lastModifiedBy>ETSU</cp:lastModifiedBy>
  <cp:revision>1370</cp:revision>
  <dcterms:created xsi:type="dcterms:W3CDTF">2007-01-11T14:59:37Z</dcterms:created>
  <dcterms:modified xsi:type="dcterms:W3CDTF">2011-10-07T12:20:16Z</dcterms:modified>
</cp:coreProperties>
</file>