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slideLayouts/slideLayout4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ags/tag7.xml" ContentType="application/vnd.openxmlformats-officedocument.presentationml.tags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ags/tag5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  <p:sldMasterId id="2147483696" r:id="rId5"/>
  </p:sldMasterIdLst>
  <p:notesMasterIdLst>
    <p:notesMasterId r:id="rId24"/>
  </p:notesMasterIdLst>
  <p:sldIdLst>
    <p:sldId id="256" r:id="rId6"/>
    <p:sldId id="259" r:id="rId7"/>
    <p:sldId id="309" r:id="rId8"/>
    <p:sldId id="287" r:id="rId9"/>
    <p:sldId id="288" r:id="rId10"/>
    <p:sldId id="289" r:id="rId11"/>
    <p:sldId id="290" r:id="rId12"/>
    <p:sldId id="291" r:id="rId13"/>
    <p:sldId id="292" r:id="rId14"/>
    <p:sldId id="295" r:id="rId15"/>
    <p:sldId id="311" r:id="rId16"/>
    <p:sldId id="294" r:id="rId17"/>
    <p:sldId id="297" r:id="rId18"/>
    <p:sldId id="298" r:id="rId19"/>
    <p:sldId id="299" r:id="rId20"/>
    <p:sldId id="300" r:id="rId21"/>
    <p:sldId id="310" r:id="rId22"/>
    <p:sldId id="30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FFFF99"/>
    <a:srgbClr val="FFFFCC"/>
    <a:srgbClr val="FFCC00"/>
    <a:srgbClr val="0073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1" autoAdjust="0"/>
    <p:restoredTop sz="90725" autoAdjust="0"/>
  </p:normalViewPr>
  <p:slideViewPr>
    <p:cSldViewPr>
      <p:cViewPr>
        <p:scale>
          <a:sx n="80" d="100"/>
          <a:sy n="80" d="100"/>
        </p:scale>
        <p:origin x="-8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8"/>
  <c:chart>
    <c:plotArea>
      <c:layout/>
      <c:pieChart>
        <c:varyColors val="1"/>
        <c:ser>
          <c:idx val="0"/>
          <c:order val="0"/>
          <c:spPr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>
              <a:noFill/>
            </a:ln>
          </c:spPr>
          <c:dLbls>
            <c:spPr>
              <a:noFill/>
            </c:spPr>
            <c:txPr>
              <a:bodyPr/>
              <a:lstStyle/>
              <a:p>
                <a:pPr>
                  <a:defRPr sz="1100" b="1" i="0" baseline="0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End"/>
            <c:showCatName val="1"/>
            <c:showPercent val="1"/>
            <c:showLeaderLines val="1"/>
          </c:dLbls>
          <c:cat>
            <c:strRef>
              <c:f>Sheet1!$M$12:$M$18</c:f>
              <c:strCache>
                <c:ptCount val="7"/>
                <c:pt idx="0">
                  <c:v>Hemorrage</c:v>
                </c:pt>
                <c:pt idx="1">
                  <c:v>Abortion</c:v>
                </c:pt>
                <c:pt idx="2">
                  <c:v>Eclampsia</c:v>
                </c:pt>
                <c:pt idx="3">
                  <c:v>Violence</c:v>
                </c:pt>
                <c:pt idx="4">
                  <c:v>Prolong labor</c:v>
                </c:pt>
                <c:pt idx="5">
                  <c:v>Other indirect</c:v>
                </c:pt>
                <c:pt idx="6">
                  <c:v>Unknown</c:v>
                </c:pt>
              </c:strCache>
            </c:strRef>
          </c:cat>
          <c:val>
            <c:numRef>
              <c:f>Sheet1!$N$12:$N$18</c:f>
              <c:numCache>
                <c:formatCode>General</c:formatCode>
                <c:ptCount val="7"/>
                <c:pt idx="0">
                  <c:v>40</c:v>
                </c:pt>
                <c:pt idx="1">
                  <c:v>6</c:v>
                </c:pt>
                <c:pt idx="2">
                  <c:v>19</c:v>
                </c:pt>
                <c:pt idx="3">
                  <c:v>5</c:v>
                </c:pt>
                <c:pt idx="4">
                  <c:v>6</c:v>
                </c:pt>
                <c:pt idx="5">
                  <c:v>10</c:v>
                </c:pt>
                <c:pt idx="6">
                  <c:v>14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698440D6-4A3C-4B5F-9F3D-1509CCDB8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49349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696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</a:t>
            </a:r>
            <a:r>
              <a:rPr lang="en-US" baseline="0" dirty="0" smtClean="0"/>
              <a:t> is done with a view to exploring the social causes of unwanted incidence of the community. Through this session social movement is also created to prevent such incidence in future.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 session is usually done in the courtyard of the deceased family and care giver of the deceased</a:t>
            </a:r>
            <a:r>
              <a:rPr lang="en-US" baseline="0" dirty="0" smtClean="0"/>
              <a:t>, other family members, neighbors of family , community leaders are presents in the session. VA session usually took place with in 12-15 days of the incidence with the cosset of deceased family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2211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8409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4597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8440D6-4A3C-4B5F-9F3D-1509CCDB8BC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9344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9325218"/>
      </p:ext>
    </p:extLst>
  </p:cSld>
  <p:clrMapOvr>
    <a:masterClrMapping/>
  </p:clrMapOvr>
  <p:transition advClick="0" advTm="7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104660"/>
      </p:ext>
    </p:extLst>
  </p:cSld>
  <p:clrMapOvr>
    <a:masterClrMapping/>
  </p:clrMapOvr>
  <p:transition advClick="0" advTm="7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21912252"/>
      </p:ext>
    </p:extLst>
  </p:cSld>
  <p:clrMapOvr>
    <a:masterClrMapping/>
  </p:clrMapOvr>
  <p:transition advClick="0" advTm="7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137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4038600" cy="137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461534"/>
      </p:ext>
    </p:extLst>
  </p:cSld>
  <p:clrMapOvr>
    <a:masterClrMapping/>
  </p:clrMapOvr>
  <p:transition advClick="0" advTm="7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102158"/>
      </p:ext>
    </p:extLst>
  </p:cSld>
  <p:clrMapOvr>
    <a:masterClrMapping/>
  </p:clrMapOvr>
  <p:transition advClick="0" advTm="7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4195035"/>
      </p:ext>
    </p:extLst>
  </p:cSld>
  <p:clrMapOvr>
    <a:masterClrMapping/>
  </p:clrMapOvr>
  <p:transition advClick="0" advTm="7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49672750"/>
      </p:ext>
    </p:extLst>
  </p:cSld>
  <p:clrMapOvr>
    <a:masterClrMapping/>
  </p:clrMapOvr>
  <p:transition advClick="0" advTm="7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092393179"/>
      </p:ext>
    </p:extLst>
  </p:cSld>
  <p:clrMapOvr>
    <a:masterClrMapping/>
  </p:clrMapOvr>
  <p:transition advClick="0" advTm="7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999287542"/>
      </p:ext>
    </p:extLst>
  </p:cSld>
  <p:clrMapOvr>
    <a:masterClrMapping/>
  </p:clrMapOvr>
  <p:transition advClick="0" advTm="7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6176014"/>
      </p:ext>
    </p:extLst>
  </p:cSld>
  <p:clrMapOvr>
    <a:masterClrMapping/>
  </p:clrMapOvr>
  <p:transition advClick="0" advTm="7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37639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3763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7686965"/>
      </p:ext>
    </p:extLst>
  </p:cSld>
  <p:clrMapOvr>
    <a:masterClrMapping/>
  </p:clrMapOvr>
  <p:transition advClick="0" advTm="7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7165855"/>
      </p:ext>
    </p:extLst>
  </p:cSld>
  <p:clrMapOvr>
    <a:masterClrMapping/>
  </p:clrMapOvr>
  <p:transition advClick="0" advTm="7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1674156"/>
      </p:ext>
    </p:extLst>
  </p:cSld>
  <p:clrMapOvr>
    <a:masterClrMapping/>
  </p:clrMapOvr>
  <p:transition advClick="0" advTm="7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508293361"/>
      </p:ext>
    </p:extLst>
  </p:cSld>
  <p:clrMapOvr>
    <a:masterClrMapping/>
  </p:clrMapOvr>
  <p:transition advClick="0" advTm="7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1600200"/>
            <a:ext cx="3314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600200"/>
            <a:ext cx="3314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7571585"/>
      </p:ext>
    </p:extLst>
  </p:cSld>
  <p:clrMapOvr>
    <a:masterClrMapping/>
  </p:clrMapOvr>
  <p:transition advClick="0" advTm="7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9739178"/>
      </p:ext>
    </p:extLst>
  </p:cSld>
  <p:clrMapOvr>
    <a:masterClrMapping/>
  </p:clrMapOvr>
  <p:transition advClick="0" advTm="700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170136"/>
      </p:ext>
    </p:extLst>
  </p:cSld>
  <p:clrMapOvr>
    <a:masterClrMapping/>
  </p:clrMapOvr>
  <p:transition advClick="0" advTm="700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85225775"/>
      </p:ext>
    </p:extLst>
  </p:cSld>
  <p:clrMapOvr>
    <a:masterClrMapping/>
  </p:clrMapOvr>
  <p:transition advClick="0" advTm="700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00767818"/>
      </p:ext>
    </p:extLst>
  </p:cSld>
  <p:clrMapOvr>
    <a:masterClrMapping/>
  </p:clrMapOvr>
  <p:transition advClick="0" advTm="700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594380912"/>
      </p:ext>
    </p:extLst>
  </p:cSld>
  <p:clrMapOvr>
    <a:masterClrMapping/>
  </p:clrMapOvr>
  <p:transition advClick="0" advTm="700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487108"/>
      </p:ext>
    </p:extLst>
  </p:cSld>
  <p:clrMapOvr>
    <a:masterClrMapping/>
  </p:clrMapOvr>
  <p:transition advClick="0" advTm="700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1350" y="274638"/>
            <a:ext cx="16954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274638"/>
            <a:ext cx="49339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2749549"/>
      </p:ext>
    </p:extLst>
  </p:cSld>
  <p:clrMapOvr>
    <a:masterClrMapping/>
  </p:clrMapOvr>
  <p:transition advClick="0" advTm="700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4715858"/>
      </p:ext>
    </p:extLst>
  </p:cSld>
  <p:clrMapOvr>
    <a:masterClrMapping/>
  </p:clrMapOvr>
  <p:transition advClick="0" advTm="700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0926000"/>
      </p:ext>
    </p:extLst>
  </p:cSld>
  <p:clrMapOvr>
    <a:masterClrMapping/>
  </p:clrMapOvr>
  <p:transition advClick="0" advTm="700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591211826"/>
      </p:ext>
    </p:extLst>
  </p:cSld>
  <p:clrMapOvr>
    <a:masterClrMapping/>
  </p:clrMapOvr>
  <p:transition advClick="0" advTm="700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628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8500" y="1600200"/>
            <a:ext cx="2628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3501453"/>
      </p:ext>
    </p:extLst>
  </p:cSld>
  <p:clrMapOvr>
    <a:masterClrMapping/>
  </p:clrMapOvr>
  <p:transition advClick="0" advTm="700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5660846"/>
      </p:ext>
    </p:extLst>
  </p:cSld>
  <p:clrMapOvr>
    <a:masterClrMapping/>
  </p:clrMapOvr>
  <p:transition advClick="0" advTm="700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1526961"/>
      </p:ext>
    </p:extLst>
  </p:cSld>
  <p:clrMapOvr>
    <a:masterClrMapping/>
  </p:clrMapOvr>
  <p:transition advClick="0" advTm="700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31067727"/>
      </p:ext>
    </p:extLst>
  </p:cSld>
  <p:clrMapOvr>
    <a:masterClrMapping/>
  </p:clrMapOvr>
  <p:transition advClick="0" advTm="700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291393814"/>
      </p:ext>
    </p:extLst>
  </p:cSld>
  <p:clrMapOvr>
    <a:masterClrMapping/>
  </p:clrMapOvr>
  <p:transition advClick="0" advTm="700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445521479"/>
      </p:ext>
    </p:extLst>
  </p:cSld>
  <p:clrMapOvr>
    <a:masterClrMapping/>
  </p:clrMapOvr>
  <p:transition advClick="0" advTm="700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5468480"/>
      </p:ext>
    </p:extLst>
  </p:cSld>
  <p:clrMapOvr>
    <a:masterClrMapping/>
  </p:clrMapOvr>
  <p:transition advClick="0" advTm="700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14850" y="274638"/>
            <a:ext cx="13525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39052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68191"/>
      </p:ext>
    </p:extLst>
  </p:cSld>
  <p:clrMapOvr>
    <a:masterClrMapping/>
  </p:clrMapOvr>
  <p:transition advClick="0" advTm="7000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4866710"/>
      </p:ext>
    </p:extLst>
  </p:cSld>
  <p:clrMapOvr>
    <a:masterClrMapping/>
  </p:clrMapOvr>
  <p:transition advClick="0" advTm="7000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4197846"/>
      </p:ext>
    </p:extLst>
  </p:cSld>
  <p:clrMapOvr>
    <a:masterClrMapping/>
  </p:clrMapOvr>
  <p:transition advClick="0" advTm="7000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701216680"/>
      </p:ext>
    </p:extLst>
  </p:cSld>
  <p:clrMapOvr>
    <a:masterClrMapping/>
  </p:clrMapOvr>
  <p:transition advClick="0" advTm="7000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283858"/>
      </p:ext>
    </p:extLst>
  </p:cSld>
  <p:clrMapOvr>
    <a:masterClrMapping/>
  </p:clrMapOvr>
  <p:transition advClick="0" advTm="7000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020592"/>
      </p:ext>
    </p:extLst>
  </p:cSld>
  <p:clrMapOvr>
    <a:masterClrMapping/>
  </p:clrMapOvr>
  <p:transition advClick="0" advTm="7000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8025652"/>
      </p:ext>
    </p:extLst>
  </p:cSld>
  <p:clrMapOvr>
    <a:masterClrMapping/>
  </p:clrMapOvr>
  <p:transition advClick="0" advTm="7000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78347462"/>
      </p:ext>
    </p:extLst>
  </p:cSld>
  <p:clrMapOvr>
    <a:masterClrMapping/>
  </p:clrMapOvr>
  <p:transition advClick="0" advTm="7000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810045798"/>
      </p:ext>
    </p:extLst>
  </p:cSld>
  <p:clrMapOvr>
    <a:masterClrMapping/>
  </p:clrMapOvr>
  <p:transition advClick="0" advTm="7000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399817531"/>
      </p:ext>
    </p:extLst>
  </p:cSld>
  <p:clrMapOvr>
    <a:masterClrMapping/>
  </p:clrMapOvr>
  <p:transition advClick="0" advTm="7000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0299929"/>
      </p:ext>
    </p:extLst>
  </p:cSld>
  <p:clrMapOvr>
    <a:masterClrMapping/>
  </p:clrMapOvr>
  <p:transition advClick="0" advTm="7000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4560647"/>
      </p:ext>
    </p:extLst>
  </p:cSld>
  <p:clrMapOvr>
    <a:masterClrMapping/>
  </p:clrMapOvr>
  <p:transition advClick="0" advTm="7000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926BC-8E78-4CCF-A7B2-8DF8460C404D}" type="datetime1">
              <a:rPr lang="en-US" smtClean="0"/>
              <a:pPr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50A7-F2AC-4A3A-BAC6-4433188AF404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85BE-30D6-45E9-9828-9A90A2D6DF6D}" type="datetime1">
              <a:rPr lang="en-US" smtClean="0"/>
              <a:pPr/>
              <a:t>10/30/2011</a:t>
            </a:fld>
            <a:endParaRPr lang="en-US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03B8-852C-4305-A8B5-259A7A1815FE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25EA-66B7-4B75-BC7E-E841861BC2EE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81B-7565-4E7A-9F9F-F1076E2DDB85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E28A-3A4F-4E6B-B567-EC8C4C5EF7EB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F08A9-3E88-45E3-A460-6C4313B1A85D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CF1C-1A92-4FD7-820B-88967322F7A9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2853-67FE-4B33-8352-7E4108629A36}" type="datetime1">
              <a:rPr lang="en-US" smtClean="0"/>
              <a:pPr/>
              <a:t>10/30/2011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F43FD-ABDB-43CF-A014-C9419E2A3211}" type="datetime1">
              <a:rPr lang="en-US" smtClean="0"/>
              <a:pPr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tags" Target="../tags/tag6.xml"/><Relationship Id="rId25" Type="http://schemas.openxmlformats.org/officeDocument/2006/relationships/image" Target="../media/image3.jpeg"/><Relationship Id="rId2" Type="http://schemas.openxmlformats.org/officeDocument/2006/relationships/slideLayout" Target="../slideLayouts/slideLayout24.xml"/><Relationship Id="rId16" Type="http://schemas.openxmlformats.org/officeDocument/2006/relationships/tags" Target="../tags/tag5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27.xml"/><Relationship Id="rId15" Type="http://schemas.openxmlformats.org/officeDocument/2006/relationships/tags" Target="../tags/tag4.xml"/><Relationship Id="rId23" Type="http://schemas.openxmlformats.org/officeDocument/2006/relationships/image" Target="../media/image9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3.xml"/><Relationship Id="rId22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3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667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pic>
        <p:nvPicPr>
          <p:cNvPr id="1027" name="Picture 12" descr="Small 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12827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3"/>
          <p:cNvSpPr>
            <a:spLocks noChangeArrowheads="1"/>
          </p:cNvSpPr>
          <p:nvPr/>
        </p:nvSpPr>
        <p:spPr bwMode="auto">
          <a:xfrm>
            <a:off x="457200" y="601980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chemeClr val="bg1"/>
                </a:solidFill>
                <a:latin typeface="Plan" pitchFamily="34" charset="0"/>
              </a:rPr>
              <a:t>Promising Futures, Community by Community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 advClick="0" advTm="7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19750"/>
            <a:ext cx="2217738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74638"/>
            <a:ext cx="6781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50" name="Picture 3" descr="03-24-10_B-Layer 6 copy"/>
          <p:cNvPicPr>
            <a:picLocks noChangeArrowheads="1"/>
          </p:cNvPicPr>
          <p:nvPr userDrawn="1">
            <p:custDataLst>
              <p:tags r:id="rId13"/>
            </p:custDataLst>
          </p:nvPr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68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5410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5410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82" name="Picture 10" descr="03-25-10_-Layer 27 copy 3"/>
          <p:cNvPicPr>
            <a:picLocks noChangeArrowheads="1"/>
          </p:cNvPicPr>
          <p:nvPr userDrawn="1">
            <p:custDataLst>
              <p:tags r:id="rId13"/>
            </p:custDataLst>
          </p:nvPr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228600"/>
            <a:ext cx="5162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03-25-10_-Layer 27 copy 2"/>
          <p:cNvPicPr>
            <a:picLocks noChangeArrowheads="1"/>
          </p:cNvPicPr>
          <p:nvPr userDrawn="1">
            <p:custDataLst>
              <p:tags r:id="rId14"/>
            </p:custDataLst>
          </p:nvPr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25" y="1143000"/>
            <a:ext cx="344487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03-25-10_-Layer 27 copy 5"/>
          <p:cNvPicPr>
            <a:picLocks noChangeArrowheads="1"/>
          </p:cNvPicPr>
          <p:nvPr userDrawn="1">
            <p:custDataLst>
              <p:tags r:id="rId15"/>
            </p:custDataLst>
          </p:nvPr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416"/>
          <a:stretch>
            <a:fillRect/>
          </a:stretch>
        </p:blipFill>
        <p:spPr bwMode="auto">
          <a:xfrm>
            <a:off x="3019425" y="2057400"/>
            <a:ext cx="61245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03-25-10_-Layer 27 copy 6"/>
          <p:cNvPicPr>
            <a:picLocks noChangeArrowheads="1"/>
          </p:cNvPicPr>
          <p:nvPr userDrawn="1">
            <p:custDataLst>
              <p:tags r:id="rId16"/>
            </p:custDataLst>
          </p:nvPr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25" y="2971800"/>
            <a:ext cx="344487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03-25-10_-Layer 27 copy"/>
          <p:cNvPicPr>
            <a:picLocks noChangeArrowheads="1"/>
          </p:cNvPicPr>
          <p:nvPr userDrawn="1">
            <p:custDataLst>
              <p:tags r:id="rId17"/>
            </p:custDataLst>
          </p:nvPr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3886200"/>
            <a:ext cx="60055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03-25-10_-Layer 27 copy 8"/>
          <p:cNvPicPr>
            <a:picLocks noChangeArrowheads="1"/>
          </p:cNvPicPr>
          <p:nvPr userDrawn="1">
            <p:custDataLst>
              <p:tags r:id="rId18"/>
            </p:custDataLst>
          </p:nvPr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800600"/>
            <a:ext cx="291623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4"/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19750"/>
            <a:ext cx="2217738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9" dur="2000" spd="-100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" dur="2000" spd="-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9" dur="2000" spd="-100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4" dur="2000" spd="-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9" dur="2000" spd="-100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4" dur="2000" spd="-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100" name="Picture 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19750"/>
            <a:ext cx="2217738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 advTm="7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8785BE-30D6-45E9-9828-9A90A2D6DF6D}" type="datetime1">
              <a:rPr lang="en-US" smtClean="0"/>
              <a:pPr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2" descr="Small 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12827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32" y="2209800"/>
            <a:ext cx="4789868" cy="2590800"/>
          </a:xfrm>
          <a:noFill/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FFFF99"/>
                </a:solidFill>
                <a:ea typeface="ＭＳ Ｐゴシック" pitchFamily="34" charset="-128"/>
              </a:rPr>
              <a:t>Community-run verbal autopsies followed by local action planning decreases maternal and child deaths in rural Bangladesh</a:t>
            </a:r>
          </a:p>
          <a:p>
            <a:pPr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 err="1">
                <a:solidFill>
                  <a:srgbClr val="FFFFCC"/>
                </a:solidFill>
                <a:ea typeface="ＭＳ Ｐゴシック" pitchFamily="34" charset="-128"/>
              </a:rPr>
              <a:t>Abdur</a:t>
            </a:r>
            <a:r>
              <a:rPr lang="en-US" sz="2000" dirty="0">
                <a:solidFill>
                  <a:srgbClr val="FFFFCC"/>
                </a:solidFill>
                <a:ea typeface="ＭＳ Ｐゴシック" pitchFamily="34" charset="-128"/>
              </a:rPr>
              <a:t> </a:t>
            </a:r>
            <a:r>
              <a:rPr lang="en-US" sz="2000" dirty="0" err="1">
                <a:solidFill>
                  <a:srgbClr val="FFFFCC"/>
                </a:solidFill>
                <a:ea typeface="ＭＳ Ｐゴシック" pitchFamily="34" charset="-128"/>
              </a:rPr>
              <a:t>Razzaqul</a:t>
            </a:r>
            <a:r>
              <a:rPr lang="en-US" sz="2000" dirty="0">
                <a:solidFill>
                  <a:srgbClr val="FFFFCC"/>
                </a:solidFill>
                <a:ea typeface="ＭＳ Ｐゴシック" pitchFamily="34" charset="-128"/>
              </a:rPr>
              <a:t> </a:t>
            </a:r>
            <a:r>
              <a:rPr lang="en-US" sz="2000" dirty="0" err="1">
                <a:solidFill>
                  <a:srgbClr val="FFFFCC"/>
                </a:solidFill>
                <a:ea typeface="ＭＳ Ｐゴシック" pitchFamily="34" charset="-128"/>
              </a:rPr>
              <a:t>Alam</a:t>
            </a:r>
            <a:r>
              <a:rPr lang="en-US" sz="2000" dirty="0">
                <a:solidFill>
                  <a:srgbClr val="FFFFCC"/>
                </a:solidFill>
                <a:ea typeface="ＭＳ Ｐゴシック" pitchFamily="34" charset="-128"/>
              </a:rPr>
              <a:t>, MBBS MPH, </a:t>
            </a:r>
            <a:endParaRPr lang="en-US" sz="2000" dirty="0" smtClean="0">
              <a:solidFill>
                <a:srgbClr val="FFFFCC"/>
              </a:solidFill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 err="1" smtClean="0">
                <a:solidFill>
                  <a:srgbClr val="FFFFCC"/>
                </a:solidFill>
                <a:ea typeface="ＭＳ Ｐゴシック" pitchFamily="34" charset="-128"/>
              </a:rPr>
              <a:t>Selina</a:t>
            </a:r>
            <a:r>
              <a:rPr lang="en-US" sz="2000" dirty="0" smtClean="0">
                <a:solidFill>
                  <a:srgbClr val="FFFFCC"/>
                </a:solidFill>
                <a:ea typeface="ＭＳ Ｐゴシック" pitchFamily="34" charset="-128"/>
              </a:rPr>
              <a:t> </a:t>
            </a:r>
            <a:r>
              <a:rPr lang="en-US" sz="2000" dirty="0">
                <a:solidFill>
                  <a:srgbClr val="FFFFCC"/>
                </a:solidFill>
                <a:ea typeface="ＭＳ Ｐゴシック" pitchFamily="34" charset="-128"/>
              </a:rPr>
              <a:t>Amin, MBBS MPH, </a:t>
            </a:r>
            <a:endParaRPr lang="en-US" sz="2000" dirty="0" smtClean="0">
              <a:solidFill>
                <a:srgbClr val="FFFFCC"/>
              </a:solidFill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FFFFCC"/>
                </a:solidFill>
                <a:ea typeface="ＭＳ Ｐゴシック" pitchFamily="34" charset="-128"/>
              </a:rPr>
              <a:t>SM </a:t>
            </a:r>
            <a:r>
              <a:rPr lang="en-US" sz="2000" dirty="0" err="1">
                <a:solidFill>
                  <a:srgbClr val="FFFFCC"/>
                </a:solidFill>
                <a:ea typeface="ＭＳ Ｐゴシック" pitchFamily="34" charset="-128"/>
              </a:rPr>
              <a:t>Shahidullah</a:t>
            </a:r>
            <a:r>
              <a:rPr lang="en-US" sz="2000" dirty="0">
                <a:solidFill>
                  <a:srgbClr val="FFFFCC"/>
                </a:solidFill>
                <a:ea typeface="ＭＳ Ｐゴシック" pitchFamily="34" charset="-128"/>
              </a:rPr>
              <a:t>, MBBS DIH MPH</a:t>
            </a:r>
          </a:p>
          <a:p>
            <a:pPr>
              <a:lnSpc>
                <a:spcPct val="80000"/>
              </a:lnSpc>
            </a:pPr>
            <a:r>
              <a:rPr lang="en-US" sz="2000" b="1" dirty="0">
                <a:solidFill>
                  <a:srgbClr val="FFFFCC"/>
                </a:solidFill>
                <a:ea typeface="ＭＳ Ｐゴシック" pitchFamily="34" charset="-128"/>
              </a:rPr>
              <a:t>Plan Bangladesh</a:t>
            </a:r>
          </a:p>
          <a:p>
            <a:pPr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481932"/>
            <a:ext cx="858592" cy="100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6084332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Promising Futures, Community by Community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317" b="91367" l="870" r="93043">
                        <a14:foregroundMark x1="12174" y1="79137" x2="78261" y2="80576"/>
                        <a14:foregroundMark x1="43478" y1="27338" x2="85217" y2="30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47800" cy="174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143000"/>
            <a:ext cx="7010400" cy="838200"/>
          </a:xfrm>
          <a:effectLst/>
        </p:spPr>
        <p:txBody>
          <a:bodyPr/>
          <a:lstStyle/>
          <a:p>
            <a:pPr algn="l"/>
            <a:r>
              <a:rPr lang="en-US" b="1" dirty="0" smtClean="0">
                <a:solidFill>
                  <a:srgbClr val="FFFF99"/>
                </a:solidFill>
              </a:rPr>
              <a:t>Presenter Disclosure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2133600"/>
            <a:ext cx="8229600" cy="1981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FFCC"/>
                </a:solidFill>
                <a:latin typeface="Arial" charset="0"/>
              </a:rPr>
              <a:t>    </a:t>
            </a:r>
            <a:r>
              <a:rPr lang="en-US" b="1" dirty="0" err="1">
                <a:solidFill>
                  <a:srgbClr val="FFFFCC"/>
                </a:solidFill>
                <a:latin typeface="Arial" charset="0"/>
              </a:rPr>
              <a:t>Abdur</a:t>
            </a:r>
            <a:r>
              <a:rPr lang="en-US" b="1" dirty="0">
                <a:solidFill>
                  <a:srgbClr val="FFFFCC"/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rgbClr val="FFFFCC"/>
                </a:solidFill>
                <a:latin typeface="Arial" charset="0"/>
              </a:rPr>
              <a:t>Razzaqul</a:t>
            </a:r>
            <a:r>
              <a:rPr lang="en-US" b="1" dirty="0">
                <a:solidFill>
                  <a:srgbClr val="FFFFCC"/>
                </a:solidFill>
                <a:latin typeface="Arial" charset="0"/>
              </a:rPr>
              <a:t> </a:t>
            </a:r>
            <a:r>
              <a:rPr lang="en-US" b="1" dirty="0" err="1" smtClean="0">
                <a:solidFill>
                  <a:srgbClr val="FFFFCC"/>
                </a:solidFill>
                <a:latin typeface="Arial" charset="0"/>
              </a:rPr>
              <a:t>Alam</a:t>
            </a:r>
            <a:endParaRPr lang="en-US" b="1" dirty="0" smtClean="0">
              <a:solidFill>
                <a:srgbClr val="FFFFCC"/>
              </a:solidFill>
              <a:latin typeface="Arial" charset="0"/>
            </a:endParaRPr>
          </a:p>
          <a:p>
            <a:pPr algn="ctr"/>
            <a:endParaRPr lang="en-US" b="1" dirty="0">
              <a:solidFill>
                <a:srgbClr val="FFFFCC"/>
              </a:solidFill>
              <a:latin typeface="Arial" charset="0"/>
            </a:endParaRPr>
          </a:p>
          <a:p>
            <a:r>
              <a:rPr lang="en-US" b="1" dirty="0" smtClean="0">
                <a:solidFill>
                  <a:srgbClr val="FFFFCC"/>
                </a:solidFill>
                <a:latin typeface="+mj-lt"/>
              </a:rPr>
              <a:t>The </a:t>
            </a:r>
            <a:r>
              <a:rPr lang="en-US" b="1" dirty="0">
                <a:solidFill>
                  <a:srgbClr val="FFFFCC"/>
                </a:solidFill>
                <a:latin typeface="+mj-lt"/>
              </a:rPr>
              <a:t>following personal financial relationships with commercial interests relevant to this presentation existed during the past 12 months:</a:t>
            </a:r>
          </a:p>
          <a:p>
            <a:endParaRPr lang="en-US" b="1" dirty="0">
              <a:solidFill>
                <a:srgbClr val="66CCFF"/>
              </a:solidFill>
              <a:latin typeface="Arial" charset="0"/>
            </a:endParaRPr>
          </a:p>
          <a:p>
            <a:pPr algn="ctr"/>
            <a:r>
              <a:rPr lang="en-US" dirty="0">
                <a:solidFill>
                  <a:srgbClr val="FFFFCC"/>
                </a:solidFill>
                <a:latin typeface="+mj-lt"/>
              </a:rPr>
              <a:t>No relationships to disclose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1143000"/>
            <a:ext cx="7010400" cy="762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FF99"/>
                </a:solidFill>
              </a:rPr>
              <a:t>Outline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133600"/>
            <a:ext cx="8086626" cy="2133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200" dirty="0">
                <a:solidFill>
                  <a:srgbClr val="FFFFCC"/>
                </a:solidFill>
                <a:latin typeface="+mj-lt"/>
              </a:rPr>
              <a:t>Introducing Plan </a:t>
            </a:r>
            <a:r>
              <a:rPr lang="en-US" sz="2200" dirty="0" smtClean="0">
                <a:solidFill>
                  <a:srgbClr val="FFFFCC"/>
                </a:solidFill>
                <a:latin typeface="+mj-lt"/>
              </a:rPr>
              <a:t>Bangladesh</a:t>
            </a:r>
            <a:endParaRPr lang="en-US" sz="22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>
                <a:solidFill>
                  <a:srgbClr val="FFFFCC"/>
                </a:solidFill>
                <a:latin typeface="+mj-lt"/>
              </a:rPr>
              <a:t>Maternal and child health situation of </a:t>
            </a:r>
            <a:r>
              <a:rPr lang="en-US" sz="2200" dirty="0" smtClean="0">
                <a:solidFill>
                  <a:srgbClr val="FFFFCC"/>
                </a:solidFill>
                <a:latin typeface="+mj-lt"/>
              </a:rPr>
              <a:t>Bangladesh</a:t>
            </a:r>
            <a:endParaRPr lang="en-US" sz="22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>
                <a:solidFill>
                  <a:srgbClr val="FFFFCC"/>
                </a:solidFill>
                <a:latin typeface="+mj-lt"/>
              </a:rPr>
              <a:t>Project intervention and </a:t>
            </a:r>
            <a:r>
              <a:rPr lang="en-US" sz="2200" dirty="0" smtClean="0">
                <a:solidFill>
                  <a:srgbClr val="FFFFCC"/>
                </a:solidFill>
                <a:latin typeface="+mj-lt"/>
              </a:rPr>
              <a:t>Verbal Autopsy </a:t>
            </a:r>
            <a:r>
              <a:rPr lang="en-US" sz="2200" dirty="0">
                <a:solidFill>
                  <a:srgbClr val="FFFFCC"/>
                </a:solidFill>
                <a:latin typeface="+mj-lt"/>
              </a:rPr>
              <a:t>(VA</a:t>
            </a:r>
            <a:r>
              <a:rPr lang="en-US" sz="2200" dirty="0" smtClean="0">
                <a:solidFill>
                  <a:srgbClr val="FFFFCC"/>
                </a:solidFill>
                <a:latin typeface="+mj-lt"/>
              </a:rPr>
              <a:t>)</a:t>
            </a:r>
            <a:endParaRPr lang="en-US" sz="22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>
                <a:solidFill>
                  <a:srgbClr val="FFFFCC"/>
                </a:solidFill>
                <a:latin typeface="+mj-lt"/>
              </a:rPr>
              <a:t>Objectives and process of VA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FFFFCC"/>
                </a:solidFill>
                <a:latin typeface="+mj-lt"/>
              </a:rPr>
              <a:t>Finding </a:t>
            </a:r>
            <a:r>
              <a:rPr lang="en-US" sz="2200" dirty="0">
                <a:solidFill>
                  <a:srgbClr val="FFFFCC"/>
                </a:solidFill>
                <a:latin typeface="+mj-lt"/>
              </a:rPr>
              <a:t>of VA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FFFFCC"/>
                </a:solidFill>
                <a:latin typeface="+mj-lt"/>
              </a:rPr>
              <a:t>Case </a:t>
            </a:r>
            <a:r>
              <a:rPr lang="en-US" sz="2200" dirty="0">
                <a:solidFill>
                  <a:srgbClr val="FFFFCC"/>
                </a:solidFill>
                <a:latin typeface="+mj-lt"/>
              </a:rPr>
              <a:t>study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FFFFCC"/>
                </a:solidFill>
                <a:latin typeface="+mj-lt"/>
              </a:rPr>
              <a:t>Social </a:t>
            </a:r>
            <a:r>
              <a:rPr lang="en-US" sz="2200" dirty="0">
                <a:solidFill>
                  <a:srgbClr val="FFFFCC"/>
                </a:solidFill>
                <a:latin typeface="+mj-lt"/>
              </a:rPr>
              <a:t>impact of VA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solidFill>
                  <a:srgbClr val="FFFFCC"/>
                </a:solidFill>
                <a:latin typeface="+mj-lt"/>
              </a:rPr>
              <a:t>Learning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solidFill>
                  <a:srgbClr val="FFFFCC"/>
                </a:solidFill>
                <a:latin typeface="+mj-lt"/>
              </a:rPr>
              <a:t>Conclusion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499655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799318" y="914400"/>
            <a:ext cx="7030357" cy="990600"/>
          </a:xfrm>
        </p:spPr>
        <p:txBody>
          <a:bodyPr anchor="b"/>
          <a:lstStyle/>
          <a:p>
            <a:pPr algn="l"/>
            <a:r>
              <a:rPr lang="en-US" b="1" dirty="0" smtClean="0">
                <a:solidFill>
                  <a:srgbClr val="FFFF99"/>
                </a:solidFill>
              </a:rPr>
              <a:t>Plan Bangladesh</a:t>
            </a:r>
            <a:endParaRPr lang="en-US" sz="4000" b="1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981200"/>
            <a:ext cx="57150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GB" sz="1800" dirty="0" smtClean="0">
              <a:solidFill>
                <a:srgbClr val="FFFFCC"/>
              </a:solidFill>
              <a:ea typeface="ＭＳ Ｐゴシック" pitchFamily="34" charset="-128"/>
            </a:endParaRP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Working since 1994</a:t>
            </a: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Program unit-Five (</a:t>
            </a:r>
            <a:r>
              <a:rPr lang="en-GB" dirty="0" err="1">
                <a:solidFill>
                  <a:srgbClr val="FFFFCC"/>
                </a:solidFill>
                <a:ea typeface="ＭＳ Ｐゴシック" pitchFamily="34" charset="-128"/>
              </a:rPr>
              <a:t>Lalmonirhat</a:t>
            </a: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, </a:t>
            </a:r>
            <a:r>
              <a:rPr lang="en-GB" dirty="0" err="1">
                <a:solidFill>
                  <a:srgbClr val="FFFFCC"/>
                </a:solidFill>
                <a:ea typeface="ＭＳ Ｐゴシック" pitchFamily="34" charset="-128"/>
              </a:rPr>
              <a:t>Nilphamari</a:t>
            </a: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, </a:t>
            </a:r>
            <a:r>
              <a:rPr lang="en-GB" dirty="0" err="1" smtClean="0">
                <a:solidFill>
                  <a:srgbClr val="FFFFCC"/>
                </a:solidFill>
                <a:ea typeface="ＭＳ Ｐゴシック" pitchFamily="34" charset="-128"/>
              </a:rPr>
              <a:t>Dinajpur</a:t>
            </a: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, </a:t>
            </a:r>
            <a:r>
              <a:rPr lang="en-GB" dirty="0" err="1">
                <a:solidFill>
                  <a:srgbClr val="FFFFCC"/>
                </a:solidFill>
                <a:ea typeface="ＭＳ Ｐゴシック" pitchFamily="34" charset="-128"/>
              </a:rPr>
              <a:t>Gazipur</a:t>
            </a: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, Dhaka) and </a:t>
            </a:r>
            <a:r>
              <a:rPr lang="en-GB" dirty="0" err="1">
                <a:solidFill>
                  <a:srgbClr val="FFFFCC"/>
                </a:solidFill>
                <a:ea typeface="ＭＳ Ｐゴシック" pitchFamily="34" charset="-128"/>
              </a:rPr>
              <a:t>Borguna</a:t>
            </a: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 </a:t>
            </a:r>
            <a:r>
              <a:rPr lang="en-GB" dirty="0" smtClean="0">
                <a:solidFill>
                  <a:srgbClr val="FFFFCC"/>
                </a:solidFill>
                <a:ea typeface="ＭＳ Ｐゴシック" pitchFamily="34" charset="-128"/>
              </a:rPr>
              <a:t> project offices</a:t>
            </a:r>
            <a:endParaRPr lang="en-GB" dirty="0">
              <a:solidFill>
                <a:srgbClr val="FFFFCC"/>
              </a:solidFill>
              <a:ea typeface="ＭＳ Ｐゴシック" pitchFamily="34" charset="-128"/>
            </a:endParaRP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Program approach: Child-</a:t>
            </a:r>
            <a:r>
              <a:rPr lang="en-GB" dirty="0" err="1">
                <a:solidFill>
                  <a:srgbClr val="FFFFCC"/>
                </a:solidFill>
                <a:ea typeface="ＭＳ Ｐゴシック" pitchFamily="34" charset="-128"/>
              </a:rPr>
              <a:t>Centered</a:t>
            </a: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 Community Development approach</a:t>
            </a: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dirty="0">
                <a:solidFill>
                  <a:srgbClr val="FFFFCC"/>
                </a:solidFill>
                <a:ea typeface="ＭＳ Ｐゴシック" pitchFamily="34" charset="-128"/>
              </a:rPr>
              <a:t>Core </a:t>
            </a:r>
            <a:r>
              <a:rPr lang="en-GB" dirty="0" smtClean="0">
                <a:solidFill>
                  <a:srgbClr val="FFFFCC"/>
                </a:solidFill>
                <a:ea typeface="ＭＳ Ｐゴシック" pitchFamily="34" charset="-128"/>
              </a:rPr>
              <a:t>program:</a:t>
            </a:r>
            <a:endParaRPr lang="en-GB" dirty="0">
              <a:solidFill>
                <a:srgbClr val="FFFFCC"/>
              </a:solidFill>
              <a:ea typeface="ＭＳ Ｐゴシック" pitchFamily="34" charset="-128"/>
            </a:endParaRPr>
          </a:p>
          <a:p>
            <a:pPr marL="685800"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FFCC"/>
                </a:solidFill>
                <a:ea typeface="ＭＳ Ｐゴシック" pitchFamily="34" charset="-128"/>
              </a:rPr>
              <a:t>Quality </a:t>
            </a:r>
            <a:r>
              <a:rPr lang="en-GB" sz="2000" dirty="0">
                <a:solidFill>
                  <a:srgbClr val="FFFFCC"/>
                </a:solidFill>
                <a:ea typeface="ＭＳ Ｐゴシック" pitchFamily="34" charset="-128"/>
              </a:rPr>
              <a:t>primary education program</a:t>
            </a:r>
          </a:p>
          <a:p>
            <a:pPr marL="685800"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FFCC"/>
                </a:solidFill>
                <a:ea typeface="ＭＳ Ｐゴシック" pitchFamily="34" charset="-128"/>
              </a:rPr>
              <a:t>Community </a:t>
            </a:r>
            <a:r>
              <a:rPr lang="en-GB" sz="2000" dirty="0">
                <a:solidFill>
                  <a:srgbClr val="FFFFCC"/>
                </a:solidFill>
                <a:ea typeface="ＭＳ Ｐゴシック" pitchFamily="34" charset="-128"/>
              </a:rPr>
              <a:t>managed health care </a:t>
            </a:r>
            <a:r>
              <a:rPr lang="en-GB" sz="2000" dirty="0" smtClean="0">
                <a:solidFill>
                  <a:srgbClr val="FFFFCC"/>
                </a:solidFill>
                <a:ea typeface="ＭＳ Ｐゴシック" pitchFamily="34" charset="-128"/>
              </a:rPr>
              <a:t>program</a:t>
            </a:r>
          </a:p>
          <a:p>
            <a:pPr marL="685800"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FFCC"/>
                </a:solidFill>
                <a:ea typeface="ＭＳ Ｐゴシック" pitchFamily="34" charset="-128"/>
              </a:rPr>
              <a:t>Protecting </a:t>
            </a:r>
            <a:r>
              <a:rPr lang="en-GB" sz="2000" dirty="0">
                <a:solidFill>
                  <a:srgbClr val="FFFFCC"/>
                </a:solidFill>
                <a:ea typeface="ＭＳ Ｐゴシック" pitchFamily="34" charset="-128"/>
              </a:rPr>
              <a:t>vulnerable children </a:t>
            </a:r>
            <a:r>
              <a:rPr lang="en-GB" sz="2000" dirty="0" smtClean="0">
                <a:solidFill>
                  <a:srgbClr val="FFFFCC"/>
                </a:solidFill>
                <a:ea typeface="ＭＳ Ｐゴシック" pitchFamily="34" charset="-128"/>
              </a:rPr>
              <a:t>program</a:t>
            </a:r>
          </a:p>
          <a:p>
            <a:pPr marL="685800"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FFCC"/>
                </a:solidFill>
                <a:ea typeface="ＭＳ Ｐゴシック" pitchFamily="34" charset="-128"/>
              </a:rPr>
              <a:t>Disaster </a:t>
            </a:r>
            <a:r>
              <a:rPr lang="en-GB" sz="2000" dirty="0">
                <a:solidFill>
                  <a:srgbClr val="FFFFCC"/>
                </a:solidFill>
                <a:ea typeface="ＭＳ Ｐゴシック" pitchFamily="34" charset="-128"/>
              </a:rPr>
              <a:t>Risk Management Program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GB" sz="1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GB" sz="1800" dirty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GB" sz="1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GB" sz="1800" dirty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GB" sz="1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GB" sz="18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</a:pPr>
            <a:endParaRPr lang="en-GB" sz="18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</a:pPr>
            <a:endParaRPr lang="en-GB" sz="1800" dirty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</a:pPr>
            <a:endParaRPr lang="en-GB" sz="18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</a:pPr>
            <a:endParaRPr lang="en-GB" sz="1800" b="1" dirty="0" smtClean="0">
              <a:ea typeface="ＭＳ Ｐゴシック" pitchFamily="34" charset="-128"/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43825"/>
            <a:ext cx="2743200" cy="368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10400" cy="1371601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99"/>
                </a:solidFill>
              </a:rPr>
              <a:t>Maternal and child health situation in Bangladesh</a:t>
            </a:r>
            <a:r>
              <a:rPr lang="en-US" dirty="0">
                <a:solidFill>
                  <a:srgbClr val="FFFF99"/>
                </a:solidFill>
              </a:rPr>
              <a:t/>
            </a:r>
            <a:br>
              <a:rPr lang="en-US" dirty="0">
                <a:solidFill>
                  <a:srgbClr val="FFFF99"/>
                </a:solidFill>
              </a:rPr>
            </a:br>
            <a:endParaRPr lang="en-US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2590800"/>
            <a:ext cx="8229600" cy="3543300"/>
          </a:xfrm>
        </p:spPr>
        <p:txBody>
          <a:bodyPr/>
          <a:lstStyle/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Total population 162 million (Asia’s fifth and the world’s eighth most populous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country)</a:t>
            </a: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Four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and more </a:t>
            </a:r>
            <a:r>
              <a:rPr lang="en-US" b="1" dirty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antenatal </a:t>
            </a:r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care visits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21%</a:t>
            </a: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Mother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and newborn receiving </a:t>
            </a:r>
            <a:r>
              <a:rPr lang="en-US" b="1" dirty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post-partum care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16.5%</a:t>
            </a: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Maternal mortality </a:t>
            </a:r>
            <a:r>
              <a:rPr lang="en-US" b="1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ratio – </a:t>
            </a:r>
            <a:r>
              <a:rPr lang="en-US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194*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per 100,000 </a:t>
            </a:r>
            <a:r>
              <a:rPr lang="en-US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live </a:t>
            </a:r>
            <a:r>
              <a:rPr lang="en-US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births </a:t>
            </a:r>
            <a:endParaRPr lang="en-US" dirty="0">
              <a:solidFill>
                <a:srgbClr val="FFFFCC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Infant </a:t>
            </a:r>
            <a:r>
              <a:rPr lang="en-US" b="1" dirty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mortality rate </a:t>
            </a:r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–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52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per 1000 live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births</a:t>
            </a: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Under </a:t>
            </a:r>
            <a:r>
              <a:rPr lang="en-US" b="1" dirty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5 mortality </a:t>
            </a:r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rate –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65 per 1000 live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births</a:t>
            </a: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Neonatal </a:t>
            </a:r>
            <a:r>
              <a:rPr lang="en-US" b="1" dirty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mortality </a:t>
            </a:r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rate –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37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per 1000 live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births</a:t>
            </a:r>
            <a:endParaRPr lang="en-US" dirty="0">
              <a:solidFill>
                <a:srgbClr val="FFFFCC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285750" indent="-285750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700" dirty="0"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55626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1" dirty="0" smtClean="0">
                <a:solidFill>
                  <a:schemeClr val="bg1"/>
                </a:solidFill>
              </a:rPr>
              <a:t>Source:*BMMS-2010 and BDHS-2007</a:t>
            </a:r>
            <a:endParaRPr lang="en-US" sz="1400" b="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7510" y="533400"/>
            <a:ext cx="6812516" cy="1600199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99"/>
                </a:solidFill>
              </a:rPr>
              <a:t>Project </a:t>
            </a:r>
            <a:r>
              <a:rPr lang="en-US" b="1" dirty="0" smtClean="0">
                <a:solidFill>
                  <a:srgbClr val="FFFF99"/>
                </a:solidFill>
              </a:rPr>
              <a:t>interventions </a:t>
            </a:r>
            <a:r>
              <a:rPr lang="en-US" b="1" dirty="0">
                <a:solidFill>
                  <a:srgbClr val="FFFF99"/>
                </a:solidFill>
              </a:rPr>
              <a:t>and </a:t>
            </a:r>
            <a:r>
              <a:rPr lang="en-US" b="1" dirty="0" smtClean="0">
                <a:solidFill>
                  <a:srgbClr val="FFFF99"/>
                </a:solidFill>
              </a:rPr>
              <a:t>Verbal Autopsy</a:t>
            </a:r>
            <a:endParaRPr lang="en-US" sz="40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133601"/>
            <a:ext cx="8610600" cy="1971555"/>
          </a:xfrm>
        </p:spPr>
        <p:txBody>
          <a:bodyPr numCol="2"/>
          <a:lstStyle/>
          <a:p>
            <a:pPr>
              <a:buFont typeface="Arial" pitchFamily="34" charset="0"/>
              <a:buChar char="•"/>
            </a:pPr>
            <a:r>
              <a:rPr lang="en-US" sz="2000" dirty="0">
                <a:solidFill>
                  <a:srgbClr val="FFFFCC"/>
                </a:solidFill>
                <a:latin typeface="+mj-lt"/>
              </a:rPr>
              <a:t>Courtyard </a:t>
            </a: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session</a:t>
            </a:r>
            <a:endParaRPr lang="en-US" sz="20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>
                <a:solidFill>
                  <a:srgbClr val="FFFFCC"/>
                </a:solidFill>
                <a:latin typeface="+mj-lt"/>
              </a:rPr>
              <a:t>Mother peer </a:t>
            </a: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education</a:t>
            </a:r>
            <a:endParaRPr lang="en-US" sz="20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Household visit</a:t>
            </a:r>
            <a:endParaRPr lang="en-US" sz="20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>
                <a:solidFill>
                  <a:srgbClr val="FFFFCC"/>
                </a:solidFill>
                <a:latin typeface="+mj-lt"/>
              </a:rPr>
              <a:t>Children </a:t>
            </a: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drama</a:t>
            </a:r>
            <a:endParaRPr lang="en-US" sz="20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>
                <a:solidFill>
                  <a:srgbClr val="FFFFCC"/>
                </a:solidFill>
                <a:latin typeface="+mj-lt"/>
              </a:rPr>
              <a:t>Video </a:t>
            </a: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show</a:t>
            </a:r>
            <a:endParaRPr lang="en-US" sz="2000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Issue-based nationals and </a:t>
            </a:r>
            <a:r>
              <a:rPr lang="en-US" sz="2000" dirty="0">
                <a:solidFill>
                  <a:srgbClr val="FFFFCC"/>
                </a:solidFill>
                <a:latin typeface="+mj-lt"/>
              </a:rPr>
              <a:t>international </a:t>
            </a: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days observation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CC"/>
                </a:solidFill>
                <a:latin typeface="+mj-lt"/>
              </a:rPr>
              <a:t>Verbal  Autopsy </a:t>
            </a:r>
            <a:r>
              <a:rPr lang="en-US" sz="2000" dirty="0">
                <a:solidFill>
                  <a:srgbClr val="FFFFCC"/>
                </a:solidFill>
                <a:latin typeface="+mj-lt"/>
              </a:rPr>
              <a:t>(VA)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806" y="3998668"/>
            <a:ext cx="2727405" cy="2135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961" y="6103194"/>
            <a:ext cx="2744003" cy="52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65" y="3999689"/>
            <a:ext cx="2767668" cy="213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65" y="6103193"/>
            <a:ext cx="2768422" cy="52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07" y="3999689"/>
            <a:ext cx="2743200" cy="214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07" y="6103195"/>
            <a:ext cx="2779806" cy="52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3912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  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97" y="2667000"/>
            <a:ext cx="8077200" cy="3276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Exploring social </a:t>
            </a:r>
            <a:r>
              <a:rPr lang="en-US" sz="28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cause</a:t>
            </a:r>
            <a:endParaRPr lang="en-US" sz="2800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Highlighting preventative measures </a:t>
            </a:r>
            <a:endParaRPr lang="en-US" sz="2800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Creating social movement </a:t>
            </a:r>
            <a:r>
              <a:rPr lang="en-US" sz="28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2800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avoiding recurrence of unwanted incidences </a:t>
            </a:r>
            <a:r>
              <a:rPr lang="en-US" sz="28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(i.e., deaths). </a:t>
            </a:r>
            <a:endParaRPr lang="en-US" sz="2800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457200"/>
            <a:ext cx="67912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99"/>
                </a:solidFill>
              </a:rPr>
              <a:t>Objectives of </a:t>
            </a:r>
            <a:r>
              <a:rPr lang="en-US" sz="4400" dirty="0" smtClean="0">
                <a:solidFill>
                  <a:srgbClr val="FFFF99"/>
                </a:solidFill>
              </a:rPr>
              <a:t>Verbal Autopsy</a:t>
            </a:r>
            <a:endParaRPr lang="en-US" sz="4400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14350"/>
            <a:ext cx="7010400" cy="15240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99"/>
                </a:solidFill>
              </a:rPr>
              <a:t>Process of </a:t>
            </a:r>
            <a:r>
              <a:rPr lang="en-US" b="1" dirty="0" smtClean="0">
                <a:solidFill>
                  <a:srgbClr val="FFFF99"/>
                </a:solidFill>
              </a:rPr>
              <a:t>Verbal Autopsy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38400"/>
            <a:ext cx="8122912" cy="3581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Obtaining verbal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consent from the deceased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family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Participants: Family members, adjacent neighbors, representatives of community-based organizations (CBOs), government representatives, and area project staff.  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4000" dirty="0" smtClean="0"/>
              <a:t>   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2209800"/>
            <a:ext cx="8229600" cy="1371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Facilitating the discussion session: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Selecting a chairperson for the session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Upholding cultural and religious values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Creating an environment for the caregiver  to speak in his/her own language about what happened to the deceased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Wrap-up the session by chairperson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Conclude the session with a prayer for the departed soul.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28800" y="1114425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FFFF99"/>
                </a:solidFill>
              </a:rPr>
              <a:t>Process of VA..cont.</a:t>
            </a:r>
            <a:r>
              <a:rPr lang="en-US" sz="4800" dirty="0" smtClean="0">
                <a:solidFill>
                  <a:srgbClr val="FFFF99"/>
                </a:solidFill>
              </a:rPr>
              <a:t> </a:t>
            </a:r>
            <a:endParaRPr lang="en-US" sz="4800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8580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99"/>
                </a:solidFill>
              </a:rPr>
              <a:t>Verbal Autopsy</a:t>
            </a:r>
            <a:r>
              <a:rPr lang="en-US" b="1" dirty="0" smtClean="0">
                <a:solidFill>
                  <a:srgbClr val="FFFF99"/>
                </a:solidFill>
              </a:rPr>
              <a:t>:</a:t>
            </a:r>
            <a:br>
              <a:rPr lang="en-US" b="1" dirty="0" smtClean="0">
                <a:solidFill>
                  <a:srgbClr val="FFFF99"/>
                </a:solidFill>
              </a:rPr>
            </a:br>
            <a:r>
              <a:rPr lang="en-US" sz="3200" b="1" dirty="0" smtClean="0">
                <a:solidFill>
                  <a:srgbClr val="FFFF99"/>
                </a:solidFill>
              </a:rPr>
              <a:t>Under </a:t>
            </a:r>
            <a:r>
              <a:rPr lang="en-US" sz="3200" b="1" dirty="0">
                <a:solidFill>
                  <a:srgbClr val="FFFF99"/>
                </a:solidFill>
              </a:rPr>
              <a:t>5 years </a:t>
            </a:r>
            <a:r>
              <a:rPr lang="en-US" sz="3200" b="1" dirty="0" smtClean="0">
                <a:solidFill>
                  <a:srgbClr val="FFFF99"/>
                </a:solidFill>
              </a:rPr>
              <a:t>child </a:t>
            </a:r>
            <a:r>
              <a:rPr lang="en-US" sz="3200" b="1" dirty="0">
                <a:solidFill>
                  <a:srgbClr val="FFFF99"/>
                </a:solidFill>
              </a:rPr>
              <a:t>death</a:t>
            </a:r>
            <a:br>
              <a:rPr lang="en-US" sz="3200" b="1" dirty="0">
                <a:solidFill>
                  <a:srgbClr val="FFFF99"/>
                </a:solidFill>
              </a:rPr>
            </a:br>
            <a:r>
              <a:rPr lang="en-US" sz="3200" b="1" dirty="0">
                <a:solidFill>
                  <a:srgbClr val="FFFF99"/>
                </a:solidFill>
              </a:rPr>
              <a:t>(</a:t>
            </a:r>
            <a:r>
              <a:rPr lang="en-US" sz="3200" b="1" dirty="0" smtClean="0">
                <a:solidFill>
                  <a:srgbClr val="FFFF99"/>
                </a:solidFill>
              </a:rPr>
              <a:t>2007-2008) n=554</a:t>
            </a:r>
            <a:endParaRPr lang="en-US" sz="32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657600"/>
          </a:xfrm>
        </p:spPr>
        <p:txBody>
          <a:bodyPr/>
          <a:lstStyle/>
          <a:p>
            <a:pPr marL="0" indent="0"/>
            <a:endParaRPr lang="en-US" dirty="0" smtClean="0">
              <a:ea typeface="ＭＳ Ｐゴシック" pitchFamily="34" charset="-128"/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89" y="1400175"/>
            <a:ext cx="7698623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05400" y="62484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1" dirty="0" smtClean="0">
                <a:solidFill>
                  <a:schemeClr val="bg1"/>
                </a:solidFill>
              </a:rPr>
              <a:t>Source: Plan-LAMB health project</a:t>
            </a:r>
            <a:endParaRPr lang="en-US" sz="1400" b="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33400"/>
            <a:ext cx="7010400" cy="884238"/>
          </a:xfrm>
        </p:spPr>
        <p:txBody>
          <a:bodyPr/>
          <a:lstStyle/>
          <a:p>
            <a:pPr algn="l"/>
            <a:r>
              <a:rPr lang="pt-BR" b="1" dirty="0">
                <a:solidFill>
                  <a:srgbClr val="FFFF99"/>
                </a:solidFill>
              </a:rPr>
              <a:t>Verbal </a:t>
            </a:r>
            <a:r>
              <a:rPr lang="pt-BR" b="1" dirty="0" smtClean="0">
                <a:solidFill>
                  <a:srgbClr val="FFFF99"/>
                </a:solidFill>
              </a:rPr>
              <a:t>Autopsies:</a:t>
            </a:r>
            <a:br>
              <a:rPr lang="pt-BR" b="1" dirty="0" smtClean="0">
                <a:solidFill>
                  <a:srgbClr val="FFFF99"/>
                </a:solidFill>
              </a:rPr>
            </a:br>
            <a:r>
              <a:rPr lang="pt-BR" sz="2800" b="1" dirty="0" smtClean="0">
                <a:solidFill>
                  <a:srgbClr val="FFFF99"/>
                </a:solidFill>
              </a:rPr>
              <a:t>Maternal Death (2006-2010) n=83</a:t>
            </a:r>
            <a:endParaRPr lang="en-US" sz="2800" b="1" dirty="0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1600" y="62484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1" dirty="0" smtClean="0">
                <a:solidFill>
                  <a:schemeClr val="bg1"/>
                </a:solidFill>
              </a:rPr>
              <a:t>Source: Plan-LAMB health project</a:t>
            </a:r>
            <a:endParaRPr lang="en-US" sz="1400" b="0" i="1" dirty="0">
              <a:solidFill>
                <a:schemeClr val="bg1"/>
              </a:solidFill>
            </a:endParaRPr>
          </a:p>
        </p:txBody>
      </p:sp>
      <p:graphicFrame>
        <p:nvGraphicFramePr>
          <p:cNvPr id="15" name="Chart 14"/>
          <p:cNvGraphicFramePr/>
          <p:nvPr/>
        </p:nvGraphicFramePr>
        <p:xfrm>
          <a:off x="1905000" y="1752600"/>
          <a:ext cx="5257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791226" cy="1828800"/>
          </a:xfrm>
        </p:spPr>
        <p:txBody>
          <a:bodyPr/>
          <a:lstStyle/>
          <a:p>
            <a:r>
              <a:rPr lang="en-US" b="1" dirty="0">
                <a:solidFill>
                  <a:srgbClr val="FFFF99"/>
                </a:solidFill>
              </a:rPr>
              <a:t>Case Study: </a:t>
            </a:r>
            <a:r>
              <a:rPr lang="en-US" b="1" dirty="0" smtClean="0">
                <a:solidFill>
                  <a:srgbClr val="FFFF99"/>
                </a:solidFill>
              </a:rPr>
              <a:t/>
            </a:r>
            <a:br>
              <a:rPr lang="en-US" b="1" dirty="0" smtClean="0">
                <a:solidFill>
                  <a:srgbClr val="FFFF99"/>
                </a:solidFill>
              </a:rPr>
            </a:br>
            <a:r>
              <a:rPr lang="en-US" sz="3200" b="1" dirty="0" smtClean="0">
                <a:solidFill>
                  <a:srgbClr val="FFFF99"/>
                </a:solidFill>
              </a:rPr>
              <a:t>Rima’s </a:t>
            </a:r>
            <a:r>
              <a:rPr lang="en-US" sz="3200" b="1" dirty="0">
                <a:solidFill>
                  <a:srgbClr val="FFFF99"/>
                </a:solidFill>
              </a:rPr>
              <a:t>death was </a:t>
            </a:r>
            <a:r>
              <a:rPr lang="en-US" sz="3200" b="1" dirty="0" smtClean="0">
                <a:solidFill>
                  <a:srgbClr val="FFFF99"/>
                </a:solidFill>
              </a:rPr>
              <a:t>a learning tool </a:t>
            </a:r>
            <a:r>
              <a:rPr lang="en-US" sz="3200" b="1" dirty="0">
                <a:solidFill>
                  <a:srgbClr val="FFFF99"/>
                </a:solidFill>
              </a:rPr>
              <a:t>for the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086" y="2362200"/>
            <a:ext cx="8610600" cy="4495800"/>
          </a:xfr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</a:pP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Rima, aged 2 years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has passed away before reaching her full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</a:pP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potentials. According to Rima’s parents she was fine till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February 2007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. On the morning of February 18, 2007 she was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attacked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with diarrhea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Through out the day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she passed stool about 8-9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times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She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was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reluctant to eat anything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Her father was not at home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that day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. Her mother fed her </a:t>
            </a:r>
            <a:r>
              <a:rPr lang="en-US" dirty="0" err="1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Suji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cereals) which she vomited. On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inquiry by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 Program Officer it was found that the oral rehydration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solution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(ORS) preparation technique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by the family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was not correct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Her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father returned in the evening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and took her to a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homeopathic Doctor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although the health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center </a:t>
            </a: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was nearer their house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858000" cy="14478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FF99"/>
                </a:solidFill>
              </a:rPr>
              <a:t>Immediate </a:t>
            </a:r>
            <a:r>
              <a:rPr lang="en-US" b="1" dirty="0">
                <a:solidFill>
                  <a:srgbClr val="FFFF99"/>
                </a:solidFill>
              </a:rPr>
              <a:t>initiatives </a:t>
            </a:r>
            <a:r>
              <a:rPr lang="en-US" b="1" dirty="0" smtClean="0">
                <a:solidFill>
                  <a:srgbClr val="FFFF99"/>
                </a:solidFill>
              </a:rPr>
              <a:t>for the community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426" y="2133600"/>
            <a:ext cx="8229600" cy="144534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A girl volunteered to demonstrate the technique of preparing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ORS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A boy showed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hand washing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technique with soap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after defecation and explained relationship between hand washing, nail trimming and diarrhea.</a:t>
            </a:r>
            <a:endParaRPr lang="en-US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Project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officer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demonstrated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the danger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signs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diarrhea.</a:t>
            </a:r>
            <a:endParaRPr lang="en-US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850" y="1181100"/>
            <a:ext cx="6934200" cy="762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FF99"/>
                </a:solidFill>
              </a:rPr>
              <a:t>Views from Participants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305800" cy="1752600"/>
          </a:xfrm>
        </p:spPr>
        <p:txBody>
          <a:bodyPr/>
          <a:lstStyle/>
          <a:p>
            <a:pPr marL="0" indent="0"/>
            <a:r>
              <a:rPr lang="en-US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Opinion of mother/family members after VA session</a:t>
            </a:r>
            <a:endParaRPr lang="en-US" b="1" dirty="0" smtClean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/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“We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could prevent the death through following the advice of community health workers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.”</a:t>
            </a:r>
            <a:endParaRPr lang="en-US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/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“Everyone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should know the correct techniques to prepare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ORS.”</a:t>
            </a:r>
          </a:p>
          <a:p>
            <a:r>
              <a:rPr lang="en-US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Opinion </a:t>
            </a:r>
            <a:r>
              <a:rPr lang="en-US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of CBO members after VA session </a:t>
            </a:r>
          </a:p>
          <a:p>
            <a:pPr marL="0" indent="0" algn="ctr"/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“We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should all know the danger sign of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diarrhea.”</a:t>
            </a:r>
            <a:endParaRPr lang="en-US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/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“Every </a:t>
            </a:r>
            <a:r>
              <a:rPr lang="en-US" dirty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family should have sanitary </a:t>
            </a:r>
            <a:r>
              <a:rPr lang="en-US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latrine.”</a:t>
            </a:r>
            <a:endParaRPr lang="en-US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FFFFCC"/>
              </a:solidFill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33400"/>
            <a:ext cx="6934200" cy="884238"/>
          </a:xfrm>
        </p:spPr>
        <p:txBody>
          <a:bodyPr/>
          <a:lstStyle/>
          <a:p>
            <a:r>
              <a:rPr lang="en-US" b="1" dirty="0">
                <a:solidFill>
                  <a:srgbClr val="FFFF99"/>
                </a:solidFill>
              </a:rPr>
              <a:t>Social and programmatic impact of Verbal Autopsy</a:t>
            </a:r>
            <a:br>
              <a:rPr lang="en-US" b="1" dirty="0">
                <a:solidFill>
                  <a:srgbClr val="FFFF99"/>
                </a:solidFill>
              </a:rPr>
            </a:b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2590800"/>
            <a:ext cx="8229600" cy="1371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+mj-lt"/>
              </a:rPr>
              <a:t>Community people became aware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of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their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roles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and responsibilities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 and the importance of individual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social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responsibility.</a:t>
            </a:r>
            <a:endParaRPr lang="en-US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+mj-lt"/>
              </a:rPr>
              <a:t>Duty bearers and right holders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became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responsive.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+mj-lt"/>
              </a:rPr>
              <a:t>Community movement evolved in a coordinated way.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+mj-lt"/>
              </a:rPr>
              <a:t>Program strategic gaps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were identified and were used to revisit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the program with specific strategic interventions. 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141412"/>
            <a:ext cx="7010400" cy="9906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99"/>
                </a:solidFill>
              </a:rPr>
              <a:t>Learning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28600" y="2209800"/>
            <a:ext cx="8001000" cy="39163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+mj-lt"/>
              </a:rPr>
              <a:t>Verbal autopsy is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a participatory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awareness raising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tool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that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gives a clear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understanding about the specific roles and responsibilities of each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community member and project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staff to prevent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maternal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and child death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.</a:t>
            </a:r>
          </a:p>
          <a:p>
            <a:endParaRPr lang="en-US" dirty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FFCC"/>
                </a:solidFill>
                <a:latin typeface="+mj-lt"/>
              </a:rPr>
              <a:t>No significant additional budget is required for this intervention. 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8270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17" y="5791200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147762"/>
            <a:ext cx="6858000" cy="6858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99"/>
                </a:solidFill>
              </a:rPr>
              <a:t>Conclusion</a:t>
            </a:r>
            <a:r>
              <a:rPr lang="en-US" dirty="0">
                <a:solidFill>
                  <a:srgbClr val="FFFFCC"/>
                </a:solidFill>
              </a:rPr>
              <a:t/>
            </a:r>
            <a:br>
              <a:rPr lang="en-US" dirty="0">
                <a:solidFill>
                  <a:srgbClr val="FFFFCC"/>
                </a:solidFill>
              </a:rPr>
            </a:br>
            <a:endParaRPr lang="en-US" dirty="0">
              <a:solidFill>
                <a:srgbClr val="FFFF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+mj-lt"/>
              </a:rPr>
              <a:t>Verbal Autopsy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is a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community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responsive awareness raising tool that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attracts the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community to participate actively in awareness raising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sessions </a:t>
            </a:r>
          </a:p>
          <a:p>
            <a:endParaRPr lang="en-US" dirty="0" smtClean="0">
              <a:solidFill>
                <a:srgbClr val="FFFFCC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CC"/>
                </a:solidFill>
                <a:latin typeface="+mj-lt"/>
              </a:rPr>
              <a:t>Plan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Bangladesh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is currently advocating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and lobbying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with a national-level programmer to incorporate Verbal Autopsy as a awareness raising </a:t>
            </a:r>
            <a:r>
              <a:rPr lang="en-US" smtClean="0">
                <a:solidFill>
                  <a:srgbClr val="FFFFCC"/>
                </a:solidFill>
                <a:latin typeface="+mj-lt"/>
              </a:rPr>
              <a:t>tool in </a:t>
            </a:r>
            <a:r>
              <a:rPr lang="en-US" dirty="0" smtClean="0">
                <a:solidFill>
                  <a:srgbClr val="FFFFCC"/>
                </a:solidFill>
                <a:latin typeface="+mj-lt"/>
              </a:rPr>
              <a:t>the national </a:t>
            </a:r>
            <a:r>
              <a:rPr lang="en-US" dirty="0">
                <a:solidFill>
                  <a:srgbClr val="FFFFCC"/>
                </a:solidFill>
                <a:latin typeface="+mj-lt"/>
              </a:rPr>
              <a:t>program along with the other tools.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8444875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590800"/>
            <a:ext cx="4419600" cy="1600327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pPr algn="l" eaLnBrk="1" hangingPunct="1"/>
            <a:endParaRPr lang="en-US" sz="3800" b="1" dirty="0" smtClean="0">
              <a:solidFill>
                <a:srgbClr val="FFCC00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it-IT" sz="1600" dirty="0" smtClean="0">
                <a:solidFill>
                  <a:srgbClr val="FFFFCC"/>
                </a:solidFill>
                <a:ea typeface="ＭＳ Ｐゴシック" pitchFamily="34" charset="-128"/>
              </a:rPr>
              <a:t>razzaqul.alam@plan-international.org</a:t>
            </a:r>
          </a:p>
          <a:p>
            <a:pPr>
              <a:lnSpc>
                <a:spcPct val="80000"/>
              </a:lnSpc>
            </a:pPr>
            <a:r>
              <a:rPr lang="it-IT" sz="1600" dirty="0" smtClean="0">
                <a:solidFill>
                  <a:srgbClr val="FFFFCC"/>
                </a:solidFill>
                <a:ea typeface="ＭＳ Ｐゴシック" pitchFamily="34" charset="-128"/>
              </a:rPr>
              <a:t>Mobile: +88-01715-008822</a:t>
            </a:r>
          </a:p>
          <a:p>
            <a:pPr>
              <a:lnSpc>
                <a:spcPct val="80000"/>
              </a:lnSpc>
            </a:pPr>
            <a:r>
              <a:rPr lang="it-IT" sz="1600" dirty="0" smtClean="0">
                <a:solidFill>
                  <a:srgbClr val="FFFFCC"/>
                </a:solidFill>
                <a:ea typeface="ＭＳ Ｐゴシック" pitchFamily="34" charset="-128"/>
              </a:rPr>
              <a:t>Skype:  razzaqul</a:t>
            </a:r>
          </a:p>
          <a:p>
            <a:pPr>
              <a:lnSpc>
                <a:spcPct val="80000"/>
              </a:lnSpc>
            </a:pPr>
            <a:endParaRPr lang="en-US" sz="1600" dirty="0" smtClean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208" y="5638801"/>
            <a:ext cx="58640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317" b="91367" l="870" r="93043">
                        <a14:foregroundMark x1="12174" y1="79137" x2="78261" y2="80576"/>
                        <a14:foregroundMark x1="43478" y1="27338" x2="85217" y2="30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47800" cy="174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084332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Promising Futures, Community by Community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990" y="1905000"/>
            <a:ext cx="3917822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3148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PNG\03-24-10_B-LAYER 6 COPY.PNG"/>
  <p:tag name="PSDSOURCE" val="C:\Documents and Settings\Administrator\Desktop\Wanda_TLC-WIP\Cote\"/>
  <p:tag name="PSDSOURCELAYER" val="Layer 6 cop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DOCUMENTS\_TLC\ERIC COTE\COLETTTE\PNG\03-25-10_-LAYER 27 COPY 3.PNG"/>
  <p:tag name="PSDSOURCE" val="C:\Users\Lori\Documents\_TLC\Eric Cote\colettte\"/>
  <p:tag name="PSDSOURCELAYER" val="Layer 27 copy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DOCUMENTS\_TLC\ERIC COTE\COLETTTE\PNG\03-25-10_-LAYER 27 COPY 2.PNG"/>
  <p:tag name="PSDSOURCE" val="C:\Users\Lori\Documents\_TLC\Eric Cote\colettte\"/>
  <p:tag name="PSDSOURCELAYER" val="Layer 27 copy 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DOCUMENTS\_TLC\ERIC COTE\COLETTTE\PNG\03-25-10_-LAYER 27 COPY 5.PNG"/>
  <p:tag name="PSDSOURCE" val="C:\Users\Lori\Documents\_TLC\Eric Cote\colettte\"/>
  <p:tag name="PSDSOURCELAYER" val="Layer 27 copy 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DOCUMENTS\_TLC\ERIC COTE\COLETTTE\PNG\03-25-10_-LAYER 27 COPY 6.PNG"/>
  <p:tag name="PSDSOURCE" val="C:\Users\Lori\Documents\_TLC\Eric Cote\colettte\"/>
  <p:tag name="PSDSOURCELAYER" val="Layer 27 copy 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DOCUMENTS\_TLC\ERIC COTE\COLETTTE\PNG\03-25-10_-LAYER 27 COPY.PNG"/>
  <p:tag name="PSDSOURCE" val="C:\Users\Lori\Documents\_TLC\Eric Cote\colettte\"/>
  <p:tag name="PSDSOURCELAYER" val="Layer 27 copy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DOCUMENTS\_TLC\ERIC COTE\COLETTTE\PNG\03-25-10_-LAYER 27 COPY 8.PNG"/>
  <p:tag name="PSDSOURCE" val="C:\Users\Lori\Documents\_TLC\Eric Cote\colettte\"/>
  <p:tag name="PSDSOURCELAYER" val="Layer 27 copy 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Plan"/>
        <a:ea typeface=""/>
        <a:cs typeface="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hatch">
  <a:themeElements>
    <a:clrScheme name="Custom 12">
      <a:dk1>
        <a:sysClr val="windowText" lastClr="000000"/>
      </a:dk1>
      <a:lt1>
        <a:sysClr val="window" lastClr="FFFFFF"/>
      </a:lt1>
      <a:dk2>
        <a:srgbClr val="005390"/>
      </a:dk2>
      <a:lt2>
        <a:srgbClr val="0070C0"/>
      </a:lt2>
      <a:accent1>
        <a:srgbClr val="0070C0"/>
      </a:accent1>
      <a:accent2>
        <a:srgbClr val="FFFF00"/>
      </a:accent2>
      <a:accent3>
        <a:srgbClr val="0070C0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1952</TotalTime>
  <Words>877</Words>
  <Application>Microsoft Office PowerPoint</Application>
  <PresentationFormat>On-screen Show (4:3)</PresentationFormat>
  <Paragraphs>125</Paragraphs>
  <Slides>18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Default Design</vt:lpstr>
      <vt:lpstr>Custom Design</vt:lpstr>
      <vt:lpstr>1_Custom Design</vt:lpstr>
      <vt:lpstr>2_Custom Design</vt:lpstr>
      <vt:lpstr>Thatch</vt:lpstr>
      <vt:lpstr>Slide 1</vt:lpstr>
      <vt:lpstr>Presenter Disclosure</vt:lpstr>
      <vt:lpstr>Outline</vt:lpstr>
      <vt:lpstr>Plan Bangladesh</vt:lpstr>
      <vt:lpstr>Maternal and child health situation in Bangladesh </vt:lpstr>
      <vt:lpstr>Project interventions and Verbal Autopsy</vt:lpstr>
      <vt:lpstr>   </vt:lpstr>
      <vt:lpstr>Process of Verbal Autopsy </vt:lpstr>
      <vt:lpstr>   </vt:lpstr>
      <vt:lpstr>Verbal Autopsy: Under 5 years child death (2007-2008) n=554</vt:lpstr>
      <vt:lpstr>Verbal Autopsies: Maternal Death (2006-2010) n=83</vt:lpstr>
      <vt:lpstr>Case Study:  Rima’s death was a learning tool for the community</vt:lpstr>
      <vt:lpstr>Immediate initiatives for the community</vt:lpstr>
      <vt:lpstr>Views from Participants</vt:lpstr>
      <vt:lpstr>Social and programmatic impact of Verbal Autopsy </vt:lpstr>
      <vt:lpstr>Learning </vt:lpstr>
      <vt:lpstr>Conclusion </vt:lpstr>
      <vt:lpstr>Thank you!</vt:lpstr>
    </vt:vector>
  </TitlesOfParts>
  <Company>Plan USA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 Wang</dc:creator>
  <cp:lastModifiedBy>Club Quarters</cp:lastModifiedBy>
  <cp:revision>160</cp:revision>
  <dcterms:created xsi:type="dcterms:W3CDTF">2011-06-17T19:58:36Z</dcterms:created>
  <dcterms:modified xsi:type="dcterms:W3CDTF">2011-10-30T21:27:20Z</dcterms:modified>
</cp:coreProperties>
</file>