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8" r:id="rId1"/>
    <p:sldMasterId id="2147483665" r:id="rId2"/>
    <p:sldMasterId id="2147483757" r:id="rId3"/>
    <p:sldMasterId id="2147483918" r:id="rId4"/>
    <p:sldMasterId id="2147483920" r:id="rId5"/>
  </p:sldMasterIdLst>
  <p:notesMasterIdLst>
    <p:notesMasterId r:id="rId33"/>
  </p:notesMasterIdLst>
  <p:handoutMasterIdLst>
    <p:handoutMasterId r:id="rId34"/>
  </p:handoutMasterIdLst>
  <p:sldIdLst>
    <p:sldId id="1761" r:id="rId6"/>
    <p:sldId id="1878" r:id="rId7"/>
    <p:sldId id="1832" r:id="rId8"/>
    <p:sldId id="1857" r:id="rId9"/>
    <p:sldId id="1856" r:id="rId10"/>
    <p:sldId id="1859" r:id="rId11"/>
    <p:sldId id="1858" r:id="rId12"/>
    <p:sldId id="1854" r:id="rId13"/>
    <p:sldId id="1860" r:id="rId14"/>
    <p:sldId id="1855" r:id="rId15"/>
    <p:sldId id="1853" r:id="rId16"/>
    <p:sldId id="1869" r:id="rId17"/>
    <p:sldId id="1870" r:id="rId18"/>
    <p:sldId id="1861" r:id="rId19"/>
    <p:sldId id="1863" r:id="rId20"/>
    <p:sldId id="1864" r:id="rId21"/>
    <p:sldId id="1865" r:id="rId22"/>
    <p:sldId id="1862" r:id="rId23"/>
    <p:sldId id="1866" r:id="rId24"/>
    <p:sldId id="1868" r:id="rId25"/>
    <p:sldId id="1873" r:id="rId26"/>
    <p:sldId id="1874" r:id="rId27"/>
    <p:sldId id="1875" r:id="rId28"/>
    <p:sldId id="1876" r:id="rId29"/>
    <p:sldId id="1877" r:id="rId30"/>
    <p:sldId id="1871" r:id="rId31"/>
    <p:sldId id="1872" r:id="rId32"/>
  </p:sldIdLst>
  <p:sldSz cx="10287000" cy="6858000" type="35mm"/>
  <p:notesSz cx="7010400" cy="9296400"/>
  <p:defaultTextStyle>
    <a:defPPr>
      <a:defRPr lang="en-US"/>
    </a:defPPr>
    <a:lvl1pPr algn="ctr" rtl="0" eaLnBrk="0" fontAlgn="base" hangingPunct="0">
      <a:spcBef>
        <a:spcPct val="0"/>
      </a:spcBef>
      <a:spcAft>
        <a:spcPct val="0"/>
      </a:spcAft>
      <a:defRPr sz="3200" b="1" kern="1200">
        <a:solidFill>
          <a:srgbClr val="FF0000"/>
        </a:solidFill>
        <a:latin typeface="Times New Roman" pitchFamily="18" charset="0"/>
        <a:ea typeface="ＭＳ Ｐゴシック" pitchFamily="1" charset="-128"/>
        <a:cs typeface="+mn-cs"/>
      </a:defRPr>
    </a:lvl1pPr>
    <a:lvl2pPr marL="457200" algn="ctr" rtl="0" eaLnBrk="0" fontAlgn="base" hangingPunct="0">
      <a:spcBef>
        <a:spcPct val="0"/>
      </a:spcBef>
      <a:spcAft>
        <a:spcPct val="0"/>
      </a:spcAft>
      <a:defRPr sz="3200" b="1" kern="1200">
        <a:solidFill>
          <a:srgbClr val="FF0000"/>
        </a:solidFill>
        <a:latin typeface="Times New Roman" pitchFamily="18" charset="0"/>
        <a:ea typeface="ＭＳ Ｐゴシック" pitchFamily="1" charset="-128"/>
        <a:cs typeface="+mn-cs"/>
      </a:defRPr>
    </a:lvl2pPr>
    <a:lvl3pPr marL="914400" algn="ctr" rtl="0" eaLnBrk="0" fontAlgn="base" hangingPunct="0">
      <a:spcBef>
        <a:spcPct val="0"/>
      </a:spcBef>
      <a:spcAft>
        <a:spcPct val="0"/>
      </a:spcAft>
      <a:defRPr sz="3200" b="1" kern="1200">
        <a:solidFill>
          <a:srgbClr val="FF0000"/>
        </a:solidFill>
        <a:latin typeface="Times New Roman" pitchFamily="18" charset="0"/>
        <a:ea typeface="ＭＳ Ｐゴシック" pitchFamily="1" charset="-128"/>
        <a:cs typeface="+mn-cs"/>
      </a:defRPr>
    </a:lvl3pPr>
    <a:lvl4pPr marL="1371600" algn="ctr" rtl="0" eaLnBrk="0" fontAlgn="base" hangingPunct="0">
      <a:spcBef>
        <a:spcPct val="0"/>
      </a:spcBef>
      <a:spcAft>
        <a:spcPct val="0"/>
      </a:spcAft>
      <a:defRPr sz="3200" b="1" kern="1200">
        <a:solidFill>
          <a:srgbClr val="FF0000"/>
        </a:solidFill>
        <a:latin typeface="Times New Roman" pitchFamily="18" charset="0"/>
        <a:ea typeface="ＭＳ Ｐゴシック" pitchFamily="1" charset="-128"/>
        <a:cs typeface="+mn-cs"/>
      </a:defRPr>
    </a:lvl4pPr>
    <a:lvl5pPr marL="1828800" algn="ctr" rtl="0" eaLnBrk="0" fontAlgn="base" hangingPunct="0">
      <a:spcBef>
        <a:spcPct val="0"/>
      </a:spcBef>
      <a:spcAft>
        <a:spcPct val="0"/>
      </a:spcAft>
      <a:defRPr sz="3200" b="1" kern="1200">
        <a:solidFill>
          <a:srgbClr val="FF0000"/>
        </a:solidFill>
        <a:latin typeface="Times New Roman" pitchFamily="18" charset="0"/>
        <a:ea typeface="ＭＳ Ｐゴシック" pitchFamily="1" charset="-128"/>
        <a:cs typeface="+mn-cs"/>
      </a:defRPr>
    </a:lvl5pPr>
    <a:lvl6pPr marL="2286000" algn="l" defTabSz="914400" rtl="0" eaLnBrk="1" latinLnBrk="0" hangingPunct="1">
      <a:defRPr sz="3200" b="1" kern="1200">
        <a:solidFill>
          <a:srgbClr val="FF0000"/>
        </a:solidFill>
        <a:latin typeface="Times New Roman" pitchFamily="18" charset="0"/>
        <a:ea typeface="ＭＳ Ｐゴシック" pitchFamily="1" charset="-128"/>
        <a:cs typeface="+mn-cs"/>
      </a:defRPr>
    </a:lvl6pPr>
    <a:lvl7pPr marL="2743200" algn="l" defTabSz="914400" rtl="0" eaLnBrk="1" latinLnBrk="0" hangingPunct="1">
      <a:defRPr sz="3200" b="1" kern="1200">
        <a:solidFill>
          <a:srgbClr val="FF0000"/>
        </a:solidFill>
        <a:latin typeface="Times New Roman" pitchFamily="18" charset="0"/>
        <a:ea typeface="ＭＳ Ｐゴシック" pitchFamily="1" charset="-128"/>
        <a:cs typeface="+mn-cs"/>
      </a:defRPr>
    </a:lvl7pPr>
    <a:lvl8pPr marL="3200400" algn="l" defTabSz="914400" rtl="0" eaLnBrk="1" latinLnBrk="0" hangingPunct="1">
      <a:defRPr sz="3200" b="1" kern="1200">
        <a:solidFill>
          <a:srgbClr val="FF0000"/>
        </a:solidFill>
        <a:latin typeface="Times New Roman" pitchFamily="18" charset="0"/>
        <a:ea typeface="ＭＳ Ｐゴシック" pitchFamily="1" charset="-128"/>
        <a:cs typeface="+mn-cs"/>
      </a:defRPr>
    </a:lvl8pPr>
    <a:lvl9pPr marL="3657600" algn="l" defTabSz="914400" rtl="0" eaLnBrk="1" latinLnBrk="0" hangingPunct="1">
      <a:defRPr sz="3200" b="1" kern="1200">
        <a:solidFill>
          <a:srgbClr val="FF0000"/>
        </a:solidFill>
        <a:latin typeface="Times New Roman" pitchFamily="18" charset="0"/>
        <a:ea typeface="ＭＳ Ｐゴシック" pitchFamily="1"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33CCFF"/>
    <a:srgbClr val="FF0000"/>
    <a:srgbClr val="FF9900"/>
    <a:srgbClr val="C0C0C0"/>
    <a:srgbClr val="008011"/>
    <a:srgbClr val="66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834" autoAdjust="0"/>
    <p:restoredTop sz="96902" autoAdjust="0"/>
  </p:normalViewPr>
  <p:slideViewPr>
    <p:cSldViewPr snapToGrid="0">
      <p:cViewPr varScale="1">
        <p:scale>
          <a:sx n="102" d="100"/>
          <a:sy n="102" d="100"/>
        </p:scale>
        <p:origin x="-96" y="-108"/>
      </p:cViewPr>
      <p:guideLst>
        <p:guide orient="horz" pos="2160"/>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9" d="100"/>
          <a:sy n="79" d="100"/>
        </p:scale>
        <p:origin x="-1794" y="-72"/>
      </p:cViewPr>
      <p:guideLst>
        <p:guide orient="horz" pos="2929"/>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barChart>
        <c:barDir val="col"/>
        <c:grouping val="clustered"/>
        <c:ser>
          <c:idx val="0"/>
          <c:order val="0"/>
          <c:tx>
            <c:strRef>
              <c:f>Sheet1!$B$1</c:f>
              <c:strCache>
                <c:ptCount val="1"/>
                <c:pt idx="0">
                  <c:v>Perpetrator-Punishment Scale</c:v>
                </c:pt>
              </c:strCache>
            </c:strRef>
          </c:tx>
          <c:cat>
            <c:strRef>
              <c:f>Sheet1!$A$2:$A$3</c:f>
              <c:strCache>
                <c:ptCount val="2"/>
                <c:pt idx="0">
                  <c:v>Substance Use Disorder</c:v>
                </c:pt>
                <c:pt idx="1">
                  <c:v>Substance Abuser</c:v>
                </c:pt>
              </c:strCache>
            </c:strRef>
          </c:cat>
          <c:val>
            <c:numRef>
              <c:f>Sheet1!$B$2:$B$3</c:f>
              <c:numCache>
                <c:formatCode>General</c:formatCode>
                <c:ptCount val="2"/>
                <c:pt idx="0">
                  <c:v>2.82</c:v>
                </c:pt>
                <c:pt idx="1">
                  <c:v>2.92</c:v>
                </c:pt>
              </c:numCache>
            </c:numRef>
          </c:val>
        </c:ser>
        <c:axId val="79571200"/>
        <c:axId val="79581184"/>
      </c:barChart>
      <c:catAx>
        <c:axId val="79571200"/>
        <c:scaling>
          <c:orientation val="minMax"/>
        </c:scaling>
        <c:axPos val="b"/>
        <c:tickLblPos val="nextTo"/>
        <c:crossAx val="79581184"/>
        <c:crosses val="autoZero"/>
        <c:auto val="1"/>
        <c:lblAlgn val="ctr"/>
        <c:lblOffset val="100"/>
      </c:catAx>
      <c:valAx>
        <c:axId val="79581184"/>
        <c:scaling>
          <c:orientation val="minMax"/>
          <c:max val="3"/>
          <c:min val="2"/>
        </c:scaling>
        <c:axPos val="l"/>
        <c:majorGridlines/>
        <c:numFmt formatCode="General" sourceLinked="1"/>
        <c:tickLblPos val="nextTo"/>
        <c:crossAx val="79571200"/>
        <c:crosses val="autoZero"/>
        <c:crossBetween val="between"/>
      </c:valAx>
    </c:plotArea>
    <c:legend>
      <c:legendPos val="r"/>
      <c:layout/>
    </c:legend>
    <c:plotVisOnly val="1"/>
  </c:chart>
  <c:spPr>
    <a:solidFill>
      <a:schemeClr val="bg1"/>
    </a:solidFill>
  </c:spPr>
  <c:txPr>
    <a:bodyPr/>
    <a:lstStyle/>
    <a:p>
      <a:pPr>
        <a:defRPr sz="1800"/>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hdr" sz="quarter"/>
          </p:nvPr>
        </p:nvSpPr>
        <p:spPr bwMode="auto">
          <a:xfrm>
            <a:off x="0" y="0"/>
            <a:ext cx="3038475" cy="466725"/>
          </a:xfrm>
          <a:prstGeom prst="rect">
            <a:avLst/>
          </a:prstGeom>
          <a:noFill/>
          <a:ln w="9525">
            <a:noFill/>
            <a:miter lim="800000"/>
            <a:headEnd/>
            <a:tailEnd/>
          </a:ln>
          <a:effectLst/>
        </p:spPr>
        <p:txBody>
          <a:bodyPr vert="horz" wrap="square" lIns="92478" tIns="46237" rIns="92478" bIns="46237" numCol="1" anchor="t" anchorCtr="0" compatLnSpc="1">
            <a:prstTxWarp prst="textNoShape">
              <a:avLst/>
            </a:prstTxWarp>
          </a:bodyPr>
          <a:lstStyle>
            <a:lvl1pPr algn="l" defTabSz="925513" eaLnBrk="1" hangingPunct="1">
              <a:defRPr sz="1200">
                <a:solidFill>
                  <a:schemeClr val="tx1"/>
                </a:solidFill>
              </a:defRPr>
            </a:lvl1pPr>
          </a:lstStyle>
          <a:p>
            <a:pPr>
              <a:defRPr/>
            </a:pPr>
            <a:endParaRPr lang="en-US"/>
          </a:p>
        </p:txBody>
      </p:sp>
      <p:sp>
        <p:nvSpPr>
          <p:cNvPr id="263171" name="Rectangle 3"/>
          <p:cNvSpPr>
            <a:spLocks noGrp="1" noChangeArrowheads="1"/>
          </p:cNvSpPr>
          <p:nvPr>
            <p:ph type="dt" sz="quarter" idx="1"/>
          </p:nvPr>
        </p:nvSpPr>
        <p:spPr bwMode="auto">
          <a:xfrm>
            <a:off x="3971925" y="0"/>
            <a:ext cx="3038475" cy="466725"/>
          </a:xfrm>
          <a:prstGeom prst="rect">
            <a:avLst/>
          </a:prstGeom>
          <a:noFill/>
          <a:ln w="9525">
            <a:noFill/>
            <a:miter lim="800000"/>
            <a:headEnd/>
            <a:tailEnd/>
          </a:ln>
          <a:effectLst/>
        </p:spPr>
        <p:txBody>
          <a:bodyPr vert="horz" wrap="square" lIns="92478" tIns="46237" rIns="92478" bIns="46237" numCol="1" anchor="t" anchorCtr="0" compatLnSpc="1">
            <a:prstTxWarp prst="textNoShape">
              <a:avLst/>
            </a:prstTxWarp>
          </a:bodyPr>
          <a:lstStyle>
            <a:lvl1pPr algn="r" defTabSz="925513" eaLnBrk="1" hangingPunct="1">
              <a:defRPr sz="1200">
                <a:solidFill>
                  <a:schemeClr val="tx1"/>
                </a:solidFill>
              </a:defRPr>
            </a:lvl1pPr>
          </a:lstStyle>
          <a:p>
            <a:pPr>
              <a:defRPr/>
            </a:pPr>
            <a:endParaRPr lang="en-US"/>
          </a:p>
        </p:txBody>
      </p:sp>
      <p:sp>
        <p:nvSpPr>
          <p:cNvPr id="263172" name="Rectangle 4"/>
          <p:cNvSpPr>
            <a:spLocks noGrp="1" noChangeArrowheads="1"/>
          </p:cNvSpPr>
          <p:nvPr>
            <p:ph type="ftr" sz="quarter" idx="2"/>
          </p:nvPr>
        </p:nvSpPr>
        <p:spPr bwMode="auto">
          <a:xfrm>
            <a:off x="0" y="8829675"/>
            <a:ext cx="3038475" cy="466725"/>
          </a:xfrm>
          <a:prstGeom prst="rect">
            <a:avLst/>
          </a:prstGeom>
          <a:noFill/>
          <a:ln w="9525">
            <a:noFill/>
            <a:miter lim="800000"/>
            <a:headEnd/>
            <a:tailEnd/>
          </a:ln>
          <a:effectLst/>
        </p:spPr>
        <p:txBody>
          <a:bodyPr vert="horz" wrap="square" lIns="92478" tIns="46237" rIns="92478" bIns="46237" numCol="1" anchor="b" anchorCtr="0" compatLnSpc="1">
            <a:prstTxWarp prst="textNoShape">
              <a:avLst/>
            </a:prstTxWarp>
          </a:bodyPr>
          <a:lstStyle>
            <a:lvl1pPr algn="l" defTabSz="925513" eaLnBrk="1" hangingPunct="1">
              <a:defRPr sz="1200">
                <a:solidFill>
                  <a:schemeClr val="tx1"/>
                </a:solidFill>
              </a:defRPr>
            </a:lvl1pPr>
          </a:lstStyle>
          <a:p>
            <a:pPr>
              <a:defRPr/>
            </a:pPr>
            <a:endParaRPr lang="en-US"/>
          </a:p>
        </p:txBody>
      </p:sp>
      <p:sp>
        <p:nvSpPr>
          <p:cNvPr id="263173" name="Rectangle 5"/>
          <p:cNvSpPr>
            <a:spLocks noGrp="1" noChangeArrowheads="1"/>
          </p:cNvSpPr>
          <p:nvPr>
            <p:ph type="sldNum" sz="quarter" idx="3"/>
          </p:nvPr>
        </p:nvSpPr>
        <p:spPr bwMode="auto">
          <a:xfrm>
            <a:off x="3971925" y="8829675"/>
            <a:ext cx="3038475" cy="466725"/>
          </a:xfrm>
          <a:prstGeom prst="rect">
            <a:avLst/>
          </a:prstGeom>
          <a:noFill/>
          <a:ln w="9525">
            <a:noFill/>
            <a:miter lim="800000"/>
            <a:headEnd/>
            <a:tailEnd/>
          </a:ln>
          <a:effectLst/>
        </p:spPr>
        <p:txBody>
          <a:bodyPr vert="horz" wrap="square" lIns="92478" tIns="46237" rIns="92478" bIns="46237" numCol="1" anchor="b" anchorCtr="0" compatLnSpc="1">
            <a:prstTxWarp prst="textNoShape">
              <a:avLst/>
            </a:prstTxWarp>
          </a:bodyPr>
          <a:lstStyle>
            <a:lvl1pPr algn="r" defTabSz="925513" eaLnBrk="1" hangingPunct="1">
              <a:defRPr sz="1200">
                <a:solidFill>
                  <a:schemeClr val="tx1"/>
                </a:solidFill>
              </a:defRPr>
            </a:lvl1pPr>
          </a:lstStyle>
          <a:p>
            <a:pPr>
              <a:defRPr/>
            </a:pPr>
            <a:fld id="{D0C0BC04-874B-4739-9942-80B486AC961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3038475" cy="466725"/>
          </a:xfrm>
          <a:prstGeom prst="rect">
            <a:avLst/>
          </a:prstGeom>
          <a:noFill/>
          <a:ln w="9525">
            <a:noFill/>
            <a:miter lim="800000"/>
            <a:headEnd/>
            <a:tailEnd/>
          </a:ln>
          <a:effectLst/>
        </p:spPr>
        <p:txBody>
          <a:bodyPr vert="horz" wrap="square" lIns="92478" tIns="46237" rIns="92478" bIns="46237" numCol="1" anchor="t" anchorCtr="0" compatLnSpc="1">
            <a:prstTxWarp prst="textNoShape">
              <a:avLst/>
            </a:prstTxWarp>
          </a:bodyPr>
          <a:lstStyle>
            <a:lvl1pPr algn="l" defTabSz="925513" eaLnBrk="1" hangingPunct="1">
              <a:defRPr sz="1200">
                <a:solidFill>
                  <a:schemeClr val="tx1"/>
                </a:solidFill>
              </a:defRPr>
            </a:lvl1pPr>
          </a:lstStyle>
          <a:p>
            <a:pPr>
              <a:defRPr/>
            </a:pPr>
            <a:endParaRPr lang="en-US"/>
          </a:p>
        </p:txBody>
      </p:sp>
      <p:sp>
        <p:nvSpPr>
          <p:cNvPr id="33795" name="Rectangle 3"/>
          <p:cNvSpPr>
            <a:spLocks noGrp="1" noChangeArrowheads="1"/>
          </p:cNvSpPr>
          <p:nvPr>
            <p:ph type="dt" idx="1"/>
          </p:nvPr>
        </p:nvSpPr>
        <p:spPr bwMode="auto">
          <a:xfrm>
            <a:off x="3971925" y="0"/>
            <a:ext cx="3038475" cy="466725"/>
          </a:xfrm>
          <a:prstGeom prst="rect">
            <a:avLst/>
          </a:prstGeom>
          <a:noFill/>
          <a:ln w="9525">
            <a:noFill/>
            <a:miter lim="800000"/>
            <a:headEnd/>
            <a:tailEnd/>
          </a:ln>
          <a:effectLst/>
        </p:spPr>
        <p:txBody>
          <a:bodyPr vert="horz" wrap="square" lIns="92478" tIns="46237" rIns="92478" bIns="46237" numCol="1" anchor="t" anchorCtr="0" compatLnSpc="1">
            <a:prstTxWarp prst="textNoShape">
              <a:avLst/>
            </a:prstTxWarp>
          </a:bodyPr>
          <a:lstStyle>
            <a:lvl1pPr algn="r" defTabSz="925513" eaLnBrk="1" hangingPunct="1">
              <a:defRPr sz="1200">
                <a:solidFill>
                  <a:schemeClr val="tx1"/>
                </a:solidFill>
              </a:defRPr>
            </a:lvl1pPr>
          </a:lstStyle>
          <a:p>
            <a:pPr>
              <a:defRPr/>
            </a:pPr>
            <a:endParaRPr lang="en-US"/>
          </a:p>
        </p:txBody>
      </p:sp>
      <p:sp>
        <p:nvSpPr>
          <p:cNvPr id="62468" name="Rectangle 4"/>
          <p:cNvSpPr>
            <a:spLocks noGrp="1" noRot="1" noChangeAspect="1" noChangeArrowheads="1" noTextEdit="1"/>
          </p:cNvSpPr>
          <p:nvPr>
            <p:ph type="sldImg" idx="2"/>
          </p:nvPr>
        </p:nvSpPr>
        <p:spPr bwMode="auto">
          <a:xfrm>
            <a:off x="890588" y="695325"/>
            <a:ext cx="5229225" cy="3487738"/>
          </a:xfrm>
          <a:prstGeom prst="rect">
            <a:avLst/>
          </a:prstGeom>
          <a:noFill/>
          <a:ln w="9525">
            <a:solidFill>
              <a:srgbClr val="000000"/>
            </a:solidFill>
            <a:miter lim="800000"/>
            <a:headEnd/>
            <a:tailEnd/>
          </a:ln>
        </p:spPr>
      </p:sp>
      <p:sp>
        <p:nvSpPr>
          <p:cNvPr id="33797" name="Rectangle 5"/>
          <p:cNvSpPr>
            <a:spLocks noGrp="1" noChangeArrowheads="1"/>
          </p:cNvSpPr>
          <p:nvPr>
            <p:ph type="body" sz="quarter" idx="3"/>
          </p:nvPr>
        </p:nvSpPr>
        <p:spPr bwMode="auto">
          <a:xfrm>
            <a:off x="935038" y="4416425"/>
            <a:ext cx="5140325" cy="4184650"/>
          </a:xfrm>
          <a:prstGeom prst="rect">
            <a:avLst/>
          </a:prstGeom>
          <a:noFill/>
          <a:ln w="9525">
            <a:noFill/>
            <a:miter lim="800000"/>
            <a:headEnd/>
            <a:tailEnd/>
          </a:ln>
          <a:effectLst/>
        </p:spPr>
        <p:txBody>
          <a:bodyPr vert="horz" wrap="square" lIns="92478" tIns="46237" rIns="92478" bIns="4623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3798" name="Rectangle 6"/>
          <p:cNvSpPr>
            <a:spLocks noGrp="1" noChangeArrowheads="1"/>
          </p:cNvSpPr>
          <p:nvPr>
            <p:ph type="ftr" sz="quarter" idx="4"/>
          </p:nvPr>
        </p:nvSpPr>
        <p:spPr bwMode="auto">
          <a:xfrm>
            <a:off x="0" y="8829675"/>
            <a:ext cx="3038475" cy="466725"/>
          </a:xfrm>
          <a:prstGeom prst="rect">
            <a:avLst/>
          </a:prstGeom>
          <a:noFill/>
          <a:ln w="9525">
            <a:noFill/>
            <a:miter lim="800000"/>
            <a:headEnd/>
            <a:tailEnd/>
          </a:ln>
          <a:effectLst/>
        </p:spPr>
        <p:txBody>
          <a:bodyPr vert="horz" wrap="square" lIns="92478" tIns="46237" rIns="92478" bIns="46237" numCol="1" anchor="b" anchorCtr="0" compatLnSpc="1">
            <a:prstTxWarp prst="textNoShape">
              <a:avLst/>
            </a:prstTxWarp>
          </a:bodyPr>
          <a:lstStyle>
            <a:lvl1pPr algn="l" defTabSz="925513" eaLnBrk="1" hangingPunct="1">
              <a:defRPr sz="1200">
                <a:solidFill>
                  <a:schemeClr val="tx1"/>
                </a:solidFill>
              </a:defRPr>
            </a:lvl1pPr>
          </a:lstStyle>
          <a:p>
            <a:pPr>
              <a:defRPr/>
            </a:pPr>
            <a:endParaRPr lang="en-US"/>
          </a:p>
        </p:txBody>
      </p:sp>
      <p:sp>
        <p:nvSpPr>
          <p:cNvPr id="33799" name="Rectangle 7"/>
          <p:cNvSpPr>
            <a:spLocks noGrp="1" noChangeArrowheads="1"/>
          </p:cNvSpPr>
          <p:nvPr>
            <p:ph type="sldNum" sz="quarter" idx="5"/>
          </p:nvPr>
        </p:nvSpPr>
        <p:spPr bwMode="auto">
          <a:xfrm>
            <a:off x="3971925" y="8829675"/>
            <a:ext cx="3038475" cy="466725"/>
          </a:xfrm>
          <a:prstGeom prst="rect">
            <a:avLst/>
          </a:prstGeom>
          <a:noFill/>
          <a:ln w="9525">
            <a:noFill/>
            <a:miter lim="800000"/>
            <a:headEnd/>
            <a:tailEnd/>
          </a:ln>
          <a:effectLst/>
        </p:spPr>
        <p:txBody>
          <a:bodyPr vert="horz" wrap="square" lIns="92478" tIns="46237" rIns="92478" bIns="46237" numCol="1" anchor="b" anchorCtr="0" compatLnSpc="1">
            <a:prstTxWarp prst="textNoShape">
              <a:avLst/>
            </a:prstTxWarp>
          </a:bodyPr>
          <a:lstStyle>
            <a:lvl1pPr algn="r" defTabSz="925513" eaLnBrk="1" hangingPunct="1">
              <a:defRPr sz="1200">
                <a:solidFill>
                  <a:schemeClr val="tx1"/>
                </a:solidFill>
              </a:defRPr>
            </a:lvl1pPr>
          </a:lstStyle>
          <a:p>
            <a:pPr>
              <a:defRPr/>
            </a:pPr>
            <a:fld id="{AFE36CE2-C575-4D3E-9BE0-F5AD22D7DFD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B73A6C96-03AD-46E9-AFF8-CA18D7C6F9D4}" type="slidenum">
              <a:rPr lang="en-US" smtClean="0"/>
              <a:pPr/>
              <a:t>1</a:t>
            </a:fld>
            <a:endParaRPr lang="en-US" smtClean="0"/>
          </a:p>
        </p:txBody>
      </p:sp>
      <p:sp>
        <p:nvSpPr>
          <p:cNvPr id="63491" name="Rectangle 2"/>
          <p:cNvSpPr>
            <a:spLocks noGrp="1" noRot="1" noChangeAspect="1" noChangeArrowheads="1" noTextEdit="1"/>
          </p:cNvSpPr>
          <p:nvPr>
            <p:ph type="sldImg"/>
          </p:nvPr>
        </p:nvSpPr>
        <p:spPr>
          <a:xfrm>
            <a:off x="900113" y="703263"/>
            <a:ext cx="5210175" cy="3473450"/>
          </a:xfrm>
          <a:ln/>
        </p:spPr>
      </p:sp>
      <p:sp>
        <p:nvSpPr>
          <p:cNvPr id="63492" name="Rectangle 3"/>
          <p:cNvSpPr>
            <a:spLocks noGrp="1" noChangeArrowheads="1"/>
          </p:cNvSpPr>
          <p:nvPr>
            <p:ph type="body" idx="1"/>
          </p:nvPr>
        </p:nvSpPr>
        <p:spPr>
          <a:xfrm>
            <a:off x="935038" y="4416425"/>
            <a:ext cx="5140325" cy="4183063"/>
          </a:xfrm>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xfrm>
            <a:off x="890588" y="696913"/>
            <a:ext cx="5229225" cy="3486150"/>
          </a:xfrm>
          <a:noFill/>
          <a:ln>
            <a:solidFill>
              <a:srgbClr val="000000"/>
            </a:solidFill>
            <a:miter lim="800000"/>
            <a:headEnd/>
            <a:tailEnd/>
          </a:ln>
        </p:spPr>
      </p:sp>
      <p:sp>
        <p:nvSpPr>
          <p:cNvPr id="51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1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6245C0D-1782-469D-8ED9-9D68A9716C1A}" type="slidenum">
              <a:rPr lang="en-US">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3</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4</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5</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6</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7</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8</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9</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10</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11</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12</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13</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14</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15</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16</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17</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18</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19</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20</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21</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22</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23</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24</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25</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26</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31285"/>
            <a:fld id="{BEA8F3E1-63FC-4479-A956-61E4D5F64037}" type="slidenum">
              <a:rPr lang="en-US">
                <a:solidFill>
                  <a:srgbClr val="000000"/>
                </a:solidFill>
                <a:ea typeface="+mn-ea"/>
              </a:rPr>
              <a:pPr defTabSz="931285"/>
              <a:t>27</a:t>
            </a:fld>
            <a:endParaRPr lang="en-US" dirty="0">
              <a:solidFill>
                <a:srgbClr val="000000"/>
              </a:solidFill>
              <a:ea typeface="+mn-ea"/>
            </a:endParaRPr>
          </a:p>
        </p:txBody>
      </p:sp>
      <p:sp>
        <p:nvSpPr>
          <p:cNvPr id="87043" name="Rectangle 2"/>
          <p:cNvSpPr>
            <a:spLocks noGrp="1" noRot="1" noChangeAspect="1" noChangeArrowheads="1" noTextEdit="1"/>
          </p:cNvSpPr>
          <p:nvPr>
            <p:ph type="sldImg"/>
          </p:nvPr>
        </p:nvSpPr>
        <p:spPr>
          <a:xfrm>
            <a:off x="904875" y="708025"/>
            <a:ext cx="5202238" cy="3468688"/>
          </a:xfrm>
          <a:ln/>
        </p:spPr>
      </p:sp>
      <p:sp>
        <p:nvSpPr>
          <p:cNvPr id="87044" name="Rectangle 3"/>
          <p:cNvSpPr>
            <a:spLocks noGrp="1" noChangeArrowheads="1"/>
          </p:cNvSpPr>
          <p:nvPr>
            <p:ph type="body" idx="1"/>
          </p:nvPr>
        </p:nvSpPr>
        <p:spPr>
          <a:xfrm>
            <a:off x="931475" y="4414303"/>
            <a:ext cx="5145829" cy="4181210"/>
          </a:xfrm>
          <a:noFill/>
          <a:ln/>
        </p:spPr>
        <p:txBody>
          <a:bodyPr lIns="91931" tIns="45965" rIns="91931" bIns="45965"/>
          <a:lstStyle/>
          <a:p>
            <a:pPr eaLnBrk="1" hangingPunct="1"/>
            <a:endParaRPr lang="en-US" b="1"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45"/>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sldNum" sz="quarter" idx="11"/>
          </p:nvPr>
        </p:nvSpPr>
        <p:spPr>
          <a:ln/>
        </p:spPr>
        <p:txBody>
          <a:bodyPr/>
          <a:lstStyle>
            <a:lvl1pPr>
              <a:defRPr/>
            </a:lvl1pPr>
          </a:lstStyle>
          <a:p>
            <a:pPr>
              <a:defRPr/>
            </a:pPr>
            <a:fld id="{18725097-7D48-4FA6-9334-D44CBC20E0F8}" type="slidenum">
              <a:rPr lang="en-US"/>
              <a:pPr>
                <a:defRPr/>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sldNum" sz="quarter" idx="11"/>
          </p:nvPr>
        </p:nvSpPr>
        <p:spPr>
          <a:ln/>
        </p:spPr>
        <p:txBody>
          <a:bodyPr/>
          <a:lstStyle>
            <a:lvl1pPr>
              <a:defRPr/>
            </a:lvl1pPr>
          </a:lstStyle>
          <a:p>
            <a:pPr>
              <a:defRPr/>
            </a:pPr>
            <a:fld id="{C40E1D13-6E0C-4BEF-B280-CA02B7D64D58}" type="slidenum">
              <a:rPr lang="en-US"/>
              <a:pPr>
                <a:defRPr/>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20"/>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sldNum" sz="quarter" idx="11"/>
          </p:nvPr>
        </p:nvSpPr>
        <p:spPr>
          <a:ln/>
        </p:spPr>
        <p:txBody>
          <a:bodyPr/>
          <a:lstStyle>
            <a:lvl1pPr>
              <a:defRPr/>
            </a:lvl1pPr>
          </a:lstStyle>
          <a:p>
            <a:pPr>
              <a:defRPr/>
            </a:pPr>
            <a:fld id="{448A631C-CDE3-4633-A427-6A23A4E6B17B}" type="slidenum">
              <a:rPr lang="en-US"/>
              <a:pPr>
                <a:defRPr/>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3" y="1600204"/>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600204"/>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sldNum" sz="quarter" idx="11"/>
          </p:nvPr>
        </p:nvSpPr>
        <p:spPr>
          <a:ln/>
        </p:spPr>
        <p:txBody>
          <a:bodyPr/>
          <a:lstStyle>
            <a:lvl1pPr>
              <a:defRPr/>
            </a:lvl1pPr>
          </a:lstStyle>
          <a:p>
            <a:pPr>
              <a:defRPr/>
            </a:pPr>
            <a:fld id="{81C99302-4204-4849-940D-A92CD5156736}" type="slidenum">
              <a:rPr lang="en-US"/>
              <a:pPr>
                <a:defRPr/>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sldNum" sz="quarter" idx="11"/>
          </p:nvPr>
        </p:nvSpPr>
        <p:spPr>
          <a:ln/>
        </p:spPr>
        <p:txBody>
          <a:bodyPr/>
          <a:lstStyle>
            <a:lvl1pPr>
              <a:defRPr/>
            </a:lvl1pPr>
          </a:lstStyle>
          <a:p>
            <a:pPr>
              <a:defRPr/>
            </a:pPr>
            <a:fld id="{106D7E71-3F02-43B4-99E9-BC06F2A51CD1}" type="slidenum">
              <a:rPr lang="en-US"/>
              <a:pPr>
                <a:defRPr/>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sldNum" sz="quarter" idx="11"/>
          </p:nvPr>
        </p:nvSpPr>
        <p:spPr>
          <a:ln/>
        </p:spPr>
        <p:txBody>
          <a:bodyPr/>
          <a:lstStyle>
            <a:lvl1pPr>
              <a:defRPr/>
            </a:lvl1pPr>
          </a:lstStyle>
          <a:p>
            <a:pPr>
              <a:defRPr/>
            </a:pPr>
            <a:fld id="{85444F88-099A-42B5-8B9D-695DA50B7C80}" type="slidenum">
              <a:rPr lang="en-US"/>
              <a:pPr>
                <a:defRPr/>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sldNum" sz="quarter" idx="11"/>
          </p:nvPr>
        </p:nvSpPr>
        <p:spPr>
          <a:ln/>
        </p:spPr>
        <p:txBody>
          <a:bodyPr/>
          <a:lstStyle>
            <a:lvl1pPr>
              <a:defRPr/>
            </a:lvl1pPr>
          </a:lstStyle>
          <a:p>
            <a:pPr>
              <a:defRPr/>
            </a:pPr>
            <a:fld id="{14DE02E3-466E-4826-A429-190778E04117}" type="slidenum">
              <a:rPr lang="en-US"/>
              <a:pPr>
                <a:defRPr/>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4"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52"/>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4" y="1435102"/>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sldNum" sz="quarter" idx="11"/>
          </p:nvPr>
        </p:nvSpPr>
        <p:spPr>
          <a:ln/>
        </p:spPr>
        <p:txBody>
          <a:bodyPr/>
          <a:lstStyle>
            <a:lvl1pPr>
              <a:defRPr/>
            </a:lvl1pPr>
          </a:lstStyle>
          <a:p>
            <a:pPr>
              <a:defRPr/>
            </a:pPr>
            <a:fld id="{F4EDCC24-5390-48AE-88FB-7EC51FF49392}" type="slidenum">
              <a:rPr lang="en-US"/>
              <a:pPr>
                <a:defRPr/>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sldNum" sz="quarter" idx="11"/>
          </p:nvPr>
        </p:nvSpPr>
        <p:spPr>
          <a:ln/>
        </p:spPr>
        <p:txBody>
          <a:bodyPr/>
          <a:lstStyle>
            <a:lvl1pPr>
              <a:defRPr/>
            </a:lvl1pPr>
          </a:lstStyle>
          <a:p>
            <a:pPr>
              <a:defRPr/>
            </a:pPr>
            <a:fld id="{67575437-D4B9-42A2-BCE1-E41A0E0DAA98}" type="slidenum">
              <a:rPr lang="en-US"/>
              <a:pPr>
                <a:defRPr/>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sldNum" sz="quarter" idx="11"/>
          </p:nvPr>
        </p:nvSpPr>
        <p:spPr>
          <a:ln/>
        </p:spPr>
        <p:txBody>
          <a:bodyPr/>
          <a:lstStyle>
            <a:lvl1pPr>
              <a:defRPr/>
            </a:lvl1pPr>
          </a:lstStyle>
          <a:p>
            <a:pPr>
              <a:defRPr/>
            </a:pPr>
            <a:fld id="{A749505F-14B7-4701-8E66-81C91EC99E4C}" type="slidenum">
              <a:rPr lang="en-US"/>
              <a:pPr>
                <a:defRPr/>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39"/>
            <a:ext cx="2314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1" y="274639"/>
            <a:ext cx="679132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sldNum" sz="quarter" idx="11"/>
          </p:nvPr>
        </p:nvSpPr>
        <p:spPr>
          <a:ln/>
        </p:spPr>
        <p:txBody>
          <a:bodyPr/>
          <a:lstStyle>
            <a:lvl1pPr>
              <a:defRPr/>
            </a:lvl1pPr>
          </a:lstStyle>
          <a:p>
            <a:pPr>
              <a:defRPr/>
            </a:pPr>
            <a:fld id="{09702BBB-065F-427B-A3EE-E89E0CABB67C}" type="slidenum">
              <a:rPr lang="en-US"/>
              <a:pPr>
                <a:defRPr/>
              </a:pPr>
              <a:t>‹#›</a:t>
            </a:fld>
            <a:endParaRPr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0283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3"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a:p>
            </p:txBody>
          </p:sp>
          <p:sp>
            <p:nvSpPr>
              <p:cNvPr id="9" name="Freeform 5"/>
              <p:cNvSpPr>
                <a:spLocks/>
              </p:cNvSpPr>
              <p:nvPr/>
            </p:nvSpPr>
            <p:spPr bwMode="hidden">
              <a:xfrm>
                <a:off x="4171"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n-US"/>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a:p>
            </p:txBody>
          </p:sp>
        </p:grpSp>
        <p:sp>
          <p:nvSpPr>
            <p:cNvPr id="6" name="Freeform 9"/>
            <p:cNvSpPr>
              <a:spLocks/>
            </p:cNvSpPr>
            <p:nvPr/>
          </p:nvSpPr>
          <p:spPr bwMode="hidden">
            <a:xfrm>
              <a:off x="3322" y="1341"/>
              <a:ext cx="1827"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p>
          </p:txBody>
        </p:sp>
      </p:grpSp>
      <p:sp>
        <p:nvSpPr>
          <p:cNvPr id="2651147" name="Rectangle 11"/>
          <p:cNvSpPr>
            <a:spLocks noGrp="1" noChangeArrowheads="1"/>
          </p:cNvSpPr>
          <p:nvPr>
            <p:ph type="ctrTitle" sz="quarter"/>
          </p:nvPr>
        </p:nvSpPr>
        <p:spPr>
          <a:xfrm>
            <a:off x="771525" y="1736727"/>
            <a:ext cx="8743950" cy="1920875"/>
          </a:xfrm>
        </p:spPr>
        <p:txBody>
          <a:bodyPr/>
          <a:lstStyle>
            <a:lvl1pPr>
              <a:defRPr sz="6000"/>
            </a:lvl1pPr>
          </a:lstStyle>
          <a:p>
            <a:r>
              <a:rPr lang="en-US"/>
              <a:t>Click to edit Master title style</a:t>
            </a:r>
          </a:p>
        </p:txBody>
      </p:sp>
      <p:sp>
        <p:nvSpPr>
          <p:cNvPr id="2651148" name="Rectangle 12"/>
          <p:cNvSpPr>
            <a:spLocks noGrp="1" noChangeArrowheads="1"/>
          </p:cNvSpPr>
          <p:nvPr>
            <p:ph type="subTitle" sz="quarter" idx="1"/>
          </p:nvPr>
        </p:nvSpPr>
        <p:spPr>
          <a:xfrm>
            <a:off x="1543050" y="3886200"/>
            <a:ext cx="72009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514350" y="6248400"/>
            <a:ext cx="2400300" cy="476250"/>
          </a:xfrm>
        </p:spPr>
        <p:txBody>
          <a:bodyPr/>
          <a:lstStyle>
            <a:lvl1pPr>
              <a:defRPr/>
            </a:lvl1pPr>
          </a:lstStyle>
          <a:p>
            <a:pPr>
              <a:defRPr/>
            </a:pPr>
            <a:endParaRPr lang="en-US"/>
          </a:p>
        </p:txBody>
      </p:sp>
      <p:sp>
        <p:nvSpPr>
          <p:cNvPr id="14" name="Rectangle 14"/>
          <p:cNvSpPr>
            <a:spLocks noGrp="1" noChangeArrowheads="1"/>
          </p:cNvSpPr>
          <p:nvPr>
            <p:ph type="ftr" sz="quarter" idx="11"/>
          </p:nvPr>
        </p:nvSpPr>
        <p:spPr>
          <a:xfrm>
            <a:off x="3514725" y="6251575"/>
            <a:ext cx="3257550" cy="476250"/>
          </a:xfrm>
        </p:spPr>
        <p:txBody>
          <a:bodyPr/>
          <a:lstStyle>
            <a:lvl1pPr>
              <a:defRPr/>
            </a:lvl1pPr>
          </a:lstStyle>
          <a:p>
            <a:pPr>
              <a:defRPr/>
            </a:pPr>
            <a:endParaRPr lang="en-US"/>
          </a:p>
        </p:txBody>
      </p:sp>
      <p:sp>
        <p:nvSpPr>
          <p:cNvPr id="15" name="Rectangle 15"/>
          <p:cNvSpPr>
            <a:spLocks noGrp="1" noChangeArrowheads="1"/>
          </p:cNvSpPr>
          <p:nvPr>
            <p:ph type="sldNum" sz="quarter" idx="12"/>
          </p:nvPr>
        </p:nvSpPr>
        <p:spPr>
          <a:xfrm>
            <a:off x="7372350" y="6254750"/>
            <a:ext cx="2400300" cy="476250"/>
          </a:xfrm>
        </p:spPr>
        <p:txBody>
          <a:bodyPr/>
          <a:lstStyle>
            <a:lvl1pPr>
              <a:defRPr/>
            </a:lvl1pPr>
          </a:lstStyle>
          <a:p>
            <a:pPr>
              <a:defRPr/>
            </a:pPr>
            <a:fld id="{2AF72B3D-28E0-43F0-AC73-CB93604D15DA}" type="slidenum">
              <a:rPr lang="en-US"/>
              <a:pPr>
                <a:defRPr/>
              </a:pPr>
              <a:t>‹#›</a:t>
            </a:fld>
            <a:endParaRPr lang="en-US"/>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25A7D7E9-7F50-4EFD-92FD-990ACB44193E}" type="slidenum">
              <a:rPr lang="en-US"/>
              <a:pPr>
                <a:defRPr/>
              </a:pPr>
              <a:t>‹#›</a:t>
            </a:fld>
            <a:endParaRPr lang="en-US"/>
          </a:p>
        </p:txBody>
      </p:sp>
      <p:sp>
        <p:nvSpPr>
          <p:cNvPr id="6" name="Rectangle 5"/>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20"/>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F15CD4B0-A874-4CAB-A31A-AF5C80830F78}" type="slidenum">
              <a:rPr lang="en-US"/>
              <a:pPr>
                <a:defRPr/>
              </a:pPr>
              <a:t>‹#›</a:t>
            </a:fld>
            <a:endParaRPr lang="en-US"/>
          </a:p>
        </p:txBody>
      </p:sp>
      <p:sp>
        <p:nvSpPr>
          <p:cNvPr id="6" name="Rectangle 5"/>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3" y="1600204"/>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600204"/>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591DF271-F49F-4FF2-AB93-223E2929A3F9}" type="slidenum">
              <a:rPr lang="en-US"/>
              <a:pPr>
                <a:defRPr/>
              </a:pPr>
              <a:t>‹#›</a:t>
            </a:fld>
            <a:endParaRPr lang="en-US"/>
          </a:p>
        </p:txBody>
      </p:sp>
      <p:sp>
        <p:nvSpPr>
          <p:cNvPr id="7" name="Rectangle 5"/>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05FCA8C4-EF63-4223-829A-2021F912244C}" type="slidenum">
              <a:rPr lang="en-US"/>
              <a:pPr>
                <a:defRPr/>
              </a:pPr>
              <a:t>‹#›</a:t>
            </a:fld>
            <a:endParaRPr lang="en-US"/>
          </a:p>
        </p:txBody>
      </p:sp>
      <p:sp>
        <p:nvSpPr>
          <p:cNvPr id="9" name="Rectangle 5"/>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065AA90D-67FB-4D12-A4EC-E0C8142D2676}" type="slidenum">
              <a:rPr lang="en-US"/>
              <a:pPr>
                <a:defRPr/>
              </a:pPr>
              <a:t>‹#›</a:t>
            </a:fld>
            <a:endParaRPr lang="en-US"/>
          </a:p>
        </p:txBody>
      </p:sp>
      <p:sp>
        <p:nvSpPr>
          <p:cNvPr id="5" name="Rectangle 5"/>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8EBFE60B-5EA4-44BD-BA3A-17E7C90DAE6C}" type="slidenum">
              <a:rPr lang="en-US"/>
              <a:pPr>
                <a:defRPr/>
              </a:pPr>
              <a:t>‹#›</a:t>
            </a:fld>
            <a:endParaRPr lang="en-US"/>
          </a:p>
        </p:txBody>
      </p:sp>
      <p:sp>
        <p:nvSpPr>
          <p:cNvPr id="4" name="Rectangle 5"/>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4"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52"/>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4" y="1435102"/>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F77C2966-FD8E-42AA-BF1C-BB43522516EF}" type="slidenum">
              <a:rPr lang="en-US"/>
              <a:pPr>
                <a:defRPr/>
              </a:pPr>
              <a:t>‹#›</a:t>
            </a:fld>
            <a:endParaRPr lang="en-US"/>
          </a:p>
        </p:txBody>
      </p:sp>
      <p:sp>
        <p:nvSpPr>
          <p:cNvPr id="7" name="Rectangle 5"/>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1624005D-88DA-4E13-9BB8-8D7DCFFE855A}" type="slidenum">
              <a:rPr lang="en-US"/>
              <a:pPr>
                <a:defRPr/>
              </a:pPr>
              <a:t>‹#›</a:t>
            </a:fld>
            <a:endParaRPr lang="en-US"/>
          </a:p>
        </p:txBody>
      </p:sp>
      <p:sp>
        <p:nvSpPr>
          <p:cNvPr id="7" name="Rectangle 5"/>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8A974EEE-902E-4F1A-9D4C-48677AF0355F}" type="slidenum">
              <a:rPr lang="en-US"/>
              <a:pPr>
                <a:defRPr/>
              </a:pPr>
              <a:t>‹#›</a:t>
            </a:fld>
            <a:endParaRPr lang="en-US"/>
          </a:p>
        </p:txBody>
      </p:sp>
      <p:sp>
        <p:nvSpPr>
          <p:cNvPr id="6" name="Rectangle 5"/>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39"/>
            <a:ext cx="2314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1" y="274639"/>
            <a:ext cx="679132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0FDB0160-7ABD-427D-9795-D039F0BBA664}" type="slidenum">
              <a:rPr lang="en-US"/>
              <a:pPr>
                <a:defRPr/>
              </a:pPr>
              <a:t>‹#›</a:t>
            </a:fld>
            <a:endParaRPr lang="en-US"/>
          </a:p>
        </p:txBody>
      </p:sp>
      <p:sp>
        <p:nvSpPr>
          <p:cNvPr id="6" name="Rectangle 5"/>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lgn="l" rtl="0" fontAlgn="base">
              <a:spcBef>
                <a:spcPct val="0"/>
              </a:spcBef>
              <a:spcAft>
                <a:spcPct val="0"/>
              </a:spcAft>
              <a:defRPr/>
            </a:pPr>
            <a:endParaRPr lang="en-US" sz="1400" kern="1200">
              <a:solidFill>
                <a:srgbClr val="FFFFFF"/>
              </a:solidFill>
              <a:latin typeface="Times New Roman" pitchFamily="18" charset="0"/>
              <a:ea typeface="+mn-ea"/>
              <a:cs typeface="+mn-cs"/>
            </a:endParaRPr>
          </a:p>
        </p:txBody>
      </p:sp>
      <p:sp>
        <p:nvSpPr>
          <p:cNvPr id="5" name="Rectangle 6"/>
          <p:cNvSpPr>
            <a:spLocks noGrp="1" noChangeArrowheads="1"/>
          </p:cNvSpPr>
          <p:nvPr>
            <p:ph type="sldNum" sz="quarter" idx="11"/>
          </p:nvPr>
        </p:nvSpPr>
        <p:spPr>
          <a:ln/>
        </p:spPr>
        <p:txBody>
          <a:bodyPr/>
          <a:lstStyle>
            <a:lvl1pPr>
              <a:defRPr/>
            </a:lvl1pPr>
          </a:lstStyle>
          <a:p>
            <a:pPr algn="r" rtl="0" fontAlgn="base">
              <a:spcBef>
                <a:spcPct val="0"/>
              </a:spcBef>
              <a:spcAft>
                <a:spcPct val="0"/>
              </a:spcAft>
              <a:defRPr/>
            </a:pPr>
            <a:fld id="{5A94D794-E981-4E5E-BF29-D5EC6439F17E}" type="slidenum">
              <a:rPr lang="en-US" sz="1400" kern="1200">
                <a:solidFill>
                  <a:srgbClr val="FFFFFF"/>
                </a:solidFill>
                <a:latin typeface="Times New Roman" pitchFamily="18" charset="0"/>
                <a:ea typeface="+mn-ea"/>
                <a:cs typeface="+mn-cs"/>
              </a:rPr>
              <a:pPr algn="r" rtl="0" fontAlgn="base">
                <a:spcBef>
                  <a:spcPct val="0"/>
                </a:spcBef>
                <a:spcAft>
                  <a:spcPct val="0"/>
                </a:spcAft>
                <a:defRPr/>
              </a:pPr>
              <a:t>‹#›</a:t>
            </a:fld>
            <a:endParaRPr lang="en-US" sz="1400" kern="1200">
              <a:solidFill>
                <a:srgbClr val="FFFFFF"/>
              </a:solidFill>
              <a:latin typeface="Times New Roman" pitchFamily="18" charset="0"/>
              <a:ea typeface="+mn-ea"/>
              <a:cs typeface="+mn-cs"/>
            </a:endParaRPr>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14350" y="277813"/>
            <a:ext cx="92583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0" y="1600202"/>
            <a:ext cx="92583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0" y="3941763"/>
            <a:ext cx="92583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37FCDCF5-7BAB-4066-8BDC-B7461373B534}" type="slidenum">
              <a:rPr lang="en-US">
                <a:solidFill>
                  <a:srgbClr val="FFFFFF"/>
                </a:solidFill>
              </a:rPr>
              <a:pPr>
                <a:defRPr/>
              </a:pPr>
              <a:t>‹#›</a:t>
            </a:fld>
            <a:endParaRPr lang="en-US">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514350" y="274638"/>
            <a:ext cx="9258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514350" y="1600204"/>
            <a:ext cx="92583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01956" name="Rectangle 4"/>
          <p:cNvSpPr>
            <a:spLocks noGrp="1" noChangeArrowheads="1"/>
          </p:cNvSpPr>
          <p:nvPr>
            <p:ph type="dt" sz="half" idx="2"/>
          </p:nvPr>
        </p:nvSpPr>
        <p:spPr bwMode="auto">
          <a:xfrm>
            <a:off x="514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solidFill>
                  <a:schemeClr val="tx1"/>
                </a:solidFill>
                <a:latin typeface="+mn-lt"/>
              </a:defRPr>
            </a:lvl1pPr>
          </a:lstStyle>
          <a:p>
            <a:pPr>
              <a:defRPr/>
            </a:pPr>
            <a:endParaRPr lang="en-US"/>
          </a:p>
        </p:txBody>
      </p:sp>
      <p:sp>
        <p:nvSpPr>
          <p:cNvPr id="2301957" name="Rectangle 5"/>
          <p:cNvSpPr>
            <a:spLocks noGrp="1" noChangeArrowheads="1"/>
          </p:cNvSpPr>
          <p:nvPr>
            <p:ph type="sldNum" sz="quarter" idx="4"/>
          </p:nvPr>
        </p:nvSpPr>
        <p:spPr bwMode="auto">
          <a:xfrm>
            <a:off x="7372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solidFill>
                  <a:schemeClr val="tx1"/>
                </a:solidFill>
                <a:latin typeface="+mn-lt"/>
              </a:defRPr>
            </a:lvl1pPr>
          </a:lstStyle>
          <a:p>
            <a:pPr>
              <a:defRPr/>
            </a:pPr>
            <a:fld id="{27AD0A32-514C-4B5F-95FB-9A5FE586974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ransition>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650114" name="Rectangle 2"/>
          <p:cNvSpPr>
            <a:spLocks noGrp="1" noChangeArrowheads="1"/>
          </p:cNvSpPr>
          <p:nvPr>
            <p:ph type="dt" sz="half" idx="2"/>
          </p:nvPr>
        </p:nvSpPr>
        <p:spPr bwMode="auto">
          <a:xfrm>
            <a:off x="514350" y="6251575"/>
            <a:ext cx="24003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solidFill>
                  <a:schemeClr val="tx1"/>
                </a:solidFill>
                <a:latin typeface="+mn-lt"/>
                <a:ea typeface="Osaka" pitchFamily="1" charset="-128"/>
              </a:defRPr>
            </a:lvl1pPr>
          </a:lstStyle>
          <a:p>
            <a:pPr>
              <a:defRPr/>
            </a:pPr>
            <a:endParaRPr lang="en-US"/>
          </a:p>
        </p:txBody>
      </p:sp>
      <p:sp>
        <p:nvSpPr>
          <p:cNvPr id="2650115" name="Rectangle 3"/>
          <p:cNvSpPr>
            <a:spLocks noGrp="1" noChangeArrowheads="1"/>
          </p:cNvSpPr>
          <p:nvPr>
            <p:ph type="sldNum" sz="quarter" idx="4"/>
          </p:nvPr>
        </p:nvSpPr>
        <p:spPr bwMode="auto">
          <a:xfrm>
            <a:off x="7372350" y="6248400"/>
            <a:ext cx="24003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mn-lt"/>
                <a:ea typeface="Osaka" pitchFamily="1" charset="-128"/>
              </a:defRPr>
            </a:lvl1pPr>
          </a:lstStyle>
          <a:p>
            <a:pPr>
              <a:defRPr/>
            </a:pPr>
            <a:fld id="{9633A9E9-8FF9-4E51-BDC6-06643792408B}" type="slidenum">
              <a:rPr lang="en-US"/>
              <a:pPr>
                <a:defRPr/>
              </a:pPr>
              <a:t>‹#›</a:t>
            </a:fld>
            <a:endParaRPr lang="en-US"/>
          </a:p>
        </p:txBody>
      </p:sp>
      <p:sp>
        <p:nvSpPr>
          <p:cNvPr id="2650116" name="Rectangle 4"/>
          <p:cNvSpPr>
            <a:spLocks noGrp="1" noRot="1" noChangeArrowheads="1"/>
          </p:cNvSpPr>
          <p:nvPr>
            <p:ph type="title"/>
          </p:nvPr>
        </p:nvSpPr>
        <p:spPr bwMode="auto">
          <a:xfrm>
            <a:off x="514350" y="274638"/>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650117" name="Rectangle 5"/>
          <p:cNvSpPr>
            <a:spLocks noGrp="1" noChangeArrowheads="1"/>
          </p:cNvSpPr>
          <p:nvPr>
            <p:ph type="ftr" sz="quarter" idx="3"/>
          </p:nvPr>
        </p:nvSpPr>
        <p:spPr bwMode="auto">
          <a:xfrm>
            <a:off x="3514725" y="6248400"/>
            <a:ext cx="325755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solidFill>
                  <a:schemeClr val="tx1"/>
                </a:solidFill>
                <a:latin typeface="+mn-lt"/>
                <a:ea typeface="Osaka" pitchFamily="1" charset="-128"/>
              </a:defRPr>
            </a:lvl1pPr>
          </a:lstStyle>
          <a:p>
            <a:pPr>
              <a:defRPr/>
            </a:pPr>
            <a:endParaRPr lang="en-US"/>
          </a:p>
        </p:txBody>
      </p:sp>
      <p:sp>
        <p:nvSpPr>
          <p:cNvPr id="2650118" name="Rectangle 6"/>
          <p:cNvSpPr>
            <a:spLocks noGrp="1" noChangeArrowheads="1"/>
          </p:cNvSpPr>
          <p:nvPr>
            <p:ph type="body" idx="1"/>
          </p:nvPr>
        </p:nvSpPr>
        <p:spPr bwMode="auto">
          <a:xfrm>
            <a:off x="514350" y="1600204"/>
            <a:ext cx="92583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898"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514350" y="274638"/>
            <a:ext cx="9258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219" name="Text Placeholder 2"/>
          <p:cNvSpPr>
            <a:spLocks noGrp="1"/>
          </p:cNvSpPr>
          <p:nvPr>
            <p:ph type="body" idx="1"/>
          </p:nvPr>
        </p:nvSpPr>
        <p:spPr bwMode="auto">
          <a:xfrm>
            <a:off x="514350" y="1600204"/>
            <a:ext cx="92583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14350" y="6356370"/>
            <a:ext cx="2400300" cy="365125"/>
          </a:xfrm>
          <a:prstGeom prst="rect">
            <a:avLst/>
          </a:prstGeom>
        </p:spPr>
        <p:txBody>
          <a:bodyPr vert="horz" wrap="square" lIns="91440" tIns="45720" rIns="91440" bIns="45720" numCol="1" anchor="ctr" anchorCtr="0" compatLnSpc="1">
            <a:prstTxWarp prst="textNoShape">
              <a:avLst/>
            </a:prstTxWarp>
          </a:bodyPr>
          <a:lstStyle>
            <a:lvl1pPr algn="l" eaLnBrk="1" hangingPunct="1">
              <a:lnSpc>
                <a:spcPct val="100000"/>
              </a:lnSpc>
              <a:defRPr sz="1200" b="0">
                <a:solidFill>
                  <a:srgbClr val="898989"/>
                </a:solidFill>
                <a:latin typeface="Calibri" pitchFamily="34" charset="0"/>
                <a:ea typeface="ＭＳ Ｐゴシック" charset="-128"/>
              </a:defRPr>
            </a:lvl1pPr>
          </a:lstStyle>
          <a:p>
            <a:pPr>
              <a:defRPr/>
            </a:pPr>
            <a:fld id="{126D1445-FE10-4512-A527-31E79DD470CC}" type="datetime1">
              <a:rPr lang="en-US"/>
              <a:pPr>
                <a:defRPr/>
              </a:pPr>
              <a:t>10/11/2011</a:t>
            </a:fld>
            <a:endParaRPr lang="en-US"/>
          </a:p>
        </p:txBody>
      </p:sp>
      <p:sp>
        <p:nvSpPr>
          <p:cNvPr id="5" name="Footer Placeholder 4"/>
          <p:cNvSpPr>
            <a:spLocks noGrp="1"/>
          </p:cNvSpPr>
          <p:nvPr>
            <p:ph type="ftr" sz="quarter" idx="3"/>
          </p:nvPr>
        </p:nvSpPr>
        <p:spPr>
          <a:xfrm>
            <a:off x="3514725" y="6356370"/>
            <a:ext cx="3257550" cy="365125"/>
          </a:xfrm>
          <a:prstGeom prst="rect">
            <a:avLst/>
          </a:prstGeom>
        </p:spPr>
        <p:txBody>
          <a:bodyPr vert="horz" wrap="square" lIns="91440" tIns="45720" rIns="91440" bIns="45720" numCol="1" anchor="ctr" anchorCtr="0" compatLnSpc="1">
            <a:prstTxWarp prst="textNoShape">
              <a:avLst/>
            </a:prstTxWarp>
          </a:bodyPr>
          <a:lstStyle>
            <a:lvl1pPr eaLnBrk="1" hangingPunct="1">
              <a:lnSpc>
                <a:spcPct val="100000"/>
              </a:lnSpc>
              <a:defRPr sz="1200" b="0">
                <a:solidFill>
                  <a:srgbClr val="898989"/>
                </a:solidFill>
                <a:latin typeface="Calibri" pitchFamily="34" charset="0"/>
                <a:ea typeface="ＭＳ Ｐゴシック" charset="-128"/>
              </a:defRPr>
            </a:lvl1pPr>
          </a:lstStyle>
          <a:p>
            <a:pPr>
              <a:defRPr/>
            </a:pPr>
            <a:endParaRPr lang="en-US"/>
          </a:p>
        </p:txBody>
      </p:sp>
      <p:sp>
        <p:nvSpPr>
          <p:cNvPr id="6" name="Slide Number Placeholder 5"/>
          <p:cNvSpPr>
            <a:spLocks noGrp="1"/>
          </p:cNvSpPr>
          <p:nvPr>
            <p:ph type="sldNum" sz="quarter" idx="4"/>
          </p:nvPr>
        </p:nvSpPr>
        <p:spPr>
          <a:xfrm>
            <a:off x="7372350" y="6356370"/>
            <a:ext cx="24003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lnSpc>
                <a:spcPct val="100000"/>
              </a:lnSpc>
              <a:defRPr sz="1200" b="0">
                <a:solidFill>
                  <a:srgbClr val="898989"/>
                </a:solidFill>
                <a:latin typeface="Calibri" pitchFamily="34" charset="0"/>
                <a:ea typeface="ＭＳ Ｐゴシック" charset="-128"/>
              </a:defRPr>
            </a:lvl1pPr>
          </a:lstStyle>
          <a:p>
            <a:pPr>
              <a:defRPr/>
            </a:pPr>
            <a:fld id="{370890DA-C2B2-4383-ACA8-886950D4E67A}" type="slidenum">
              <a:rPr lang="en-US"/>
              <a:pPr>
                <a:defRPr/>
              </a:pPr>
              <a:t>‹#›</a:t>
            </a:fld>
            <a:endParaRPr lang="en-US"/>
          </a:p>
        </p:txBody>
      </p:sp>
    </p:spTree>
  </p:cSld>
  <p:clrMap bg1="lt1" tx1="dk1" bg2="lt2" tx2="dk2" accent1="accent1" accent2="accent2" accent3="accent3" accent4="accent4" accent5="accent5" accent6="accent6" hlink="hlink" folHlink="folHlink"/>
  <p:transition>
    <p:fade/>
  </p:transition>
  <p:txStyles>
    <p:titleStyle>
      <a:lvl1pPr algn="ctr" defTabSz="457200" rtl="0" eaLnBrk="0" fontAlgn="base" hangingPunct="0">
        <a:spcBef>
          <a:spcPct val="0"/>
        </a:spcBef>
        <a:spcAft>
          <a:spcPct val="0"/>
        </a:spcAft>
        <a:defRPr sz="4400" kern="1200">
          <a:solidFill>
            <a:srgbClr val="FFFF00"/>
          </a:solidFill>
          <a:latin typeface="Arial" pitchFamily="34" charset="0"/>
          <a:ea typeface="ＭＳ Ｐゴシック" charset="-128"/>
          <a:cs typeface="Arial" pitchFamily="34" charset="0"/>
        </a:defRPr>
      </a:lvl1pPr>
      <a:lvl2pPr algn="ctr" defTabSz="457200" rtl="0" eaLnBrk="0" fontAlgn="base" hangingPunct="0">
        <a:spcBef>
          <a:spcPct val="0"/>
        </a:spcBef>
        <a:spcAft>
          <a:spcPct val="0"/>
        </a:spcAft>
        <a:defRPr sz="4400">
          <a:solidFill>
            <a:srgbClr val="FFFF00"/>
          </a:solidFill>
          <a:latin typeface="Arial" pitchFamily="34" charset="0"/>
          <a:ea typeface="ＭＳ Ｐゴシック" charset="-128"/>
          <a:cs typeface="Arial" pitchFamily="34" charset="0"/>
        </a:defRPr>
      </a:lvl2pPr>
      <a:lvl3pPr algn="ctr" defTabSz="457200" rtl="0" eaLnBrk="0" fontAlgn="base" hangingPunct="0">
        <a:spcBef>
          <a:spcPct val="0"/>
        </a:spcBef>
        <a:spcAft>
          <a:spcPct val="0"/>
        </a:spcAft>
        <a:defRPr sz="4400">
          <a:solidFill>
            <a:srgbClr val="FFFF00"/>
          </a:solidFill>
          <a:latin typeface="Arial" pitchFamily="34" charset="0"/>
          <a:ea typeface="ＭＳ Ｐゴシック" charset="-128"/>
          <a:cs typeface="Arial" pitchFamily="34" charset="0"/>
        </a:defRPr>
      </a:lvl3pPr>
      <a:lvl4pPr algn="ctr" defTabSz="457200" rtl="0" eaLnBrk="0" fontAlgn="base" hangingPunct="0">
        <a:spcBef>
          <a:spcPct val="0"/>
        </a:spcBef>
        <a:spcAft>
          <a:spcPct val="0"/>
        </a:spcAft>
        <a:defRPr sz="4400">
          <a:solidFill>
            <a:srgbClr val="FFFF00"/>
          </a:solidFill>
          <a:latin typeface="Arial" pitchFamily="34" charset="0"/>
          <a:ea typeface="ＭＳ Ｐゴシック" charset="-128"/>
          <a:cs typeface="Arial" pitchFamily="34" charset="0"/>
        </a:defRPr>
      </a:lvl4pPr>
      <a:lvl5pPr algn="ctr" defTabSz="457200" rtl="0" eaLnBrk="0" fontAlgn="base" hangingPunct="0">
        <a:spcBef>
          <a:spcPct val="0"/>
        </a:spcBef>
        <a:spcAft>
          <a:spcPct val="0"/>
        </a:spcAft>
        <a:defRPr sz="4400">
          <a:solidFill>
            <a:srgbClr val="FFFF00"/>
          </a:solidFill>
          <a:latin typeface="Arial" pitchFamily="34" charset="0"/>
          <a:ea typeface="ＭＳ Ｐゴシック"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rgbClr val="FFFF00"/>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bg1"/>
          </a:solidFill>
          <a:latin typeface="+mn-lt"/>
          <a:ea typeface="ＭＳ Ｐゴシック" charset="-128"/>
          <a:cs typeface="ＭＳ Ｐゴシック"/>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bg1"/>
          </a:solidFill>
          <a:latin typeface="+mn-lt"/>
          <a:ea typeface="ＭＳ Ｐゴシック" charset="-128"/>
          <a:cs typeface="ＭＳ Ｐゴシック"/>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bg1"/>
          </a:solidFill>
          <a:latin typeface="+mn-lt"/>
          <a:ea typeface="ＭＳ Ｐゴシック" charset="-128"/>
          <a:cs typeface="ＭＳ Ｐゴシック"/>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bg1"/>
          </a:solidFill>
          <a:latin typeface="+mn-lt"/>
          <a:ea typeface="ＭＳ Ｐゴシック"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771525" y="609600"/>
            <a:ext cx="87439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2771" name="Rectangle 3"/>
          <p:cNvSpPr>
            <a:spLocks noGrp="1" noChangeArrowheads="1"/>
          </p:cNvSpPr>
          <p:nvPr>
            <p:ph type="body" idx="1"/>
          </p:nvPr>
        </p:nvSpPr>
        <p:spPr bwMode="auto">
          <a:xfrm>
            <a:off x="771525" y="1981200"/>
            <a:ext cx="874395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rtl="0" fontAlgn="base">
              <a:spcBef>
                <a:spcPct val="0"/>
              </a:spcBef>
              <a:spcAft>
                <a:spcPct val="0"/>
              </a:spcAft>
              <a:defRPr/>
            </a:pPr>
            <a:endParaRPr lang="en-US" kern="1200">
              <a:solidFill>
                <a:srgbClr val="FFFFFF"/>
              </a:solidFill>
              <a:latin typeface="Times New Roman" pitchFamily="18" charset="0"/>
              <a:ea typeface="+mn-ea"/>
              <a:cs typeface="+mn-cs"/>
            </a:endParaRPr>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rtl="0" fontAlgn="base">
              <a:spcBef>
                <a:spcPct val="0"/>
              </a:spcBef>
              <a:spcAft>
                <a:spcPct val="0"/>
              </a:spcAft>
              <a:defRPr/>
            </a:pPr>
            <a:fld id="{66EDCCAD-7C84-4066-B9C2-3449FD18F375}" type="slidenum">
              <a:rPr lang="en-US" kern="1200">
                <a:solidFill>
                  <a:srgbClr val="FFFFFF"/>
                </a:solidFill>
                <a:latin typeface="Times New Roman" pitchFamily="18" charset="0"/>
                <a:ea typeface="+mn-ea"/>
                <a:cs typeface="+mn-cs"/>
              </a:rPr>
              <a:pPr rtl="0" fontAlgn="base">
                <a:spcBef>
                  <a:spcPct val="0"/>
                </a:spcBef>
                <a:spcAft>
                  <a:spcPct val="0"/>
                </a:spcAft>
                <a:defRPr/>
              </a:pPr>
              <a:t>‹#›</a:t>
            </a:fld>
            <a:endParaRPr lang="en-US" kern="1200">
              <a:solidFill>
                <a:srgbClr val="FFFFFF"/>
              </a:solidFill>
              <a:latin typeface="Times New Roman" pitchFamily="18" charset="0"/>
              <a:ea typeface="+mn-ea"/>
              <a:cs typeface="+mn-cs"/>
            </a:endParaRPr>
          </a:p>
        </p:txBody>
      </p:sp>
    </p:spTree>
  </p:cSld>
  <p:clrMap bg1="dk2" tx1="lt1" bg2="dk1" tx2="lt2" accent1="accent1" accent2="accent2" accent3="accent3" accent4="accent4" accent5="accent5" accent6="accent6" hlink="hlink" folHlink="folHlink"/>
  <p:sldLayoutIdLst>
    <p:sldLayoutId id="2147483919" r:id="rId1"/>
  </p:sldLayoutIdLst>
  <p:transition>
    <p:fade/>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787" y="0"/>
            <a:ext cx="10292357" cy="6851650"/>
            <a:chOff x="1" y="0"/>
            <a:chExt cx="5763" cy="4316"/>
          </a:xfrm>
        </p:grpSpPr>
        <p:sp>
          <p:nvSpPr>
            <p:cNvPr id="6963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3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3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grpSp>
          <p:nvGrpSpPr>
            <p:cNvPr id="3" name="Group 6"/>
            <p:cNvGrpSpPr>
              <a:grpSpLocks/>
            </p:cNvGrpSpPr>
            <p:nvPr/>
          </p:nvGrpSpPr>
          <p:grpSpPr bwMode="auto">
            <a:xfrm>
              <a:off x="288" y="0"/>
              <a:ext cx="5098" cy="4316"/>
              <a:chOff x="288" y="0"/>
              <a:chExt cx="5098" cy="4316"/>
            </a:xfrm>
          </p:grpSpPr>
          <p:sp>
            <p:nvSpPr>
              <p:cNvPr id="69639"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40"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41"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42"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43"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44"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45"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46"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47"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48"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49"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50"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51"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grpSp>
        <p:sp>
          <p:nvSpPr>
            <p:cNvPr id="69652"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53"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54"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55"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56"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57"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58"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59"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lgn="r">
                <a:defRPr/>
              </a:pPr>
              <a:endParaRPr lang="en-US" sz="1800" b="0">
                <a:solidFill>
                  <a:srgbClr val="FFFFFF"/>
                </a:solidFill>
                <a:latin typeface="Arial" charset="0"/>
                <a:ea typeface="+mn-ea"/>
              </a:endParaRPr>
            </a:p>
          </p:txBody>
        </p:sp>
        <p:sp>
          <p:nvSpPr>
            <p:cNvPr id="69660"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lgn="r">
                <a:defRPr/>
              </a:pPr>
              <a:endParaRPr lang="en-US" sz="1800" b="0">
                <a:solidFill>
                  <a:srgbClr val="FFFFFF"/>
                </a:solidFill>
                <a:latin typeface="Arial" charset="0"/>
                <a:ea typeface="+mn-ea"/>
              </a:endParaRPr>
            </a:p>
          </p:txBody>
        </p:sp>
        <p:sp>
          <p:nvSpPr>
            <p:cNvPr id="69661"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lgn="r">
                <a:defRPr/>
              </a:pPr>
              <a:endParaRPr lang="en-US" sz="1800" b="0">
                <a:solidFill>
                  <a:srgbClr val="FFFFFF"/>
                </a:solidFill>
                <a:latin typeface="Arial" charset="0"/>
                <a:ea typeface="+mn-ea"/>
              </a:endParaRPr>
            </a:p>
          </p:txBody>
        </p:sp>
        <p:sp>
          <p:nvSpPr>
            <p:cNvPr id="69662"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lgn="r">
                <a:defRPr/>
              </a:pPr>
              <a:endParaRPr lang="en-US" sz="1800" b="0">
                <a:solidFill>
                  <a:srgbClr val="FFFFFF"/>
                </a:solidFill>
                <a:latin typeface="Arial" charset="0"/>
                <a:ea typeface="+mn-ea"/>
              </a:endParaRPr>
            </a:p>
          </p:txBody>
        </p:sp>
        <p:grpSp>
          <p:nvGrpSpPr>
            <p:cNvPr id="4" name="Group 31"/>
            <p:cNvGrpSpPr>
              <a:grpSpLocks/>
            </p:cNvGrpSpPr>
            <p:nvPr/>
          </p:nvGrpSpPr>
          <p:grpSpPr bwMode="auto">
            <a:xfrm>
              <a:off x="1" y="392"/>
              <a:ext cx="5758" cy="1571"/>
              <a:chOff x="1" y="392"/>
              <a:chExt cx="5758" cy="1571"/>
            </a:xfrm>
          </p:grpSpPr>
          <p:sp>
            <p:nvSpPr>
              <p:cNvPr id="69664"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lgn="r">
                  <a:defRPr/>
                </a:pPr>
                <a:endParaRPr lang="en-US" sz="1800" b="0">
                  <a:solidFill>
                    <a:srgbClr val="FFFFFF"/>
                  </a:solidFill>
                  <a:latin typeface="Arial" charset="0"/>
                  <a:ea typeface="+mn-ea"/>
                </a:endParaRPr>
              </a:p>
            </p:txBody>
          </p:sp>
          <p:sp>
            <p:nvSpPr>
              <p:cNvPr id="69665"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lgn="r">
                  <a:defRPr/>
                </a:pPr>
                <a:endParaRPr lang="en-US" sz="1800" b="0">
                  <a:solidFill>
                    <a:srgbClr val="FFFFFF"/>
                  </a:solidFill>
                  <a:latin typeface="Arial" charset="0"/>
                  <a:ea typeface="+mn-ea"/>
                </a:endParaRPr>
              </a:p>
            </p:txBody>
          </p:sp>
          <p:sp>
            <p:nvSpPr>
              <p:cNvPr id="69666"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lgn="r">
                  <a:defRPr/>
                </a:pPr>
                <a:endParaRPr lang="en-US" sz="1800" b="0">
                  <a:solidFill>
                    <a:srgbClr val="FFFFFF"/>
                  </a:solidFill>
                  <a:latin typeface="Arial" charset="0"/>
                  <a:ea typeface="+mn-ea"/>
                </a:endParaRPr>
              </a:p>
            </p:txBody>
          </p:sp>
          <p:sp>
            <p:nvSpPr>
              <p:cNvPr id="69667"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lgn="r">
                  <a:defRPr/>
                </a:pPr>
                <a:endParaRPr lang="en-US" sz="1800" b="0">
                  <a:solidFill>
                    <a:srgbClr val="FFFFFF"/>
                  </a:solidFill>
                  <a:latin typeface="Arial" charset="0"/>
                  <a:ea typeface="+mn-ea"/>
                </a:endParaRPr>
              </a:p>
            </p:txBody>
          </p:sp>
          <p:sp>
            <p:nvSpPr>
              <p:cNvPr id="69668"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lgn="r">
                  <a:defRPr/>
                </a:pPr>
                <a:endParaRPr lang="en-US" sz="1800" b="0">
                  <a:solidFill>
                    <a:srgbClr val="FFFFFF"/>
                  </a:solidFill>
                  <a:latin typeface="Arial" charset="0"/>
                  <a:ea typeface="+mn-ea"/>
                </a:endParaRPr>
              </a:p>
            </p:txBody>
          </p:sp>
        </p:grpSp>
        <p:sp>
          <p:nvSpPr>
            <p:cNvPr id="69669"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lgn="r">
                <a:defRPr/>
              </a:pPr>
              <a:endParaRPr lang="en-US" sz="1800" b="0">
                <a:solidFill>
                  <a:srgbClr val="FFFFFF"/>
                </a:solidFill>
                <a:latin typeface="Arial" charset="0"/>
                <a:ea typeface="+mn-ea"/>
              </a:endParaRPr>
            </a:p>
          </p:txBody>
        </p:sp>
        <p:sp>
          <p:nvSpPr>
            <p:cNvPr id="69670"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lgn="r">
                <a:defRPr/>
              </a:pPr>
              <a:endParaRPr lang="en-US" sz="1800" b="0">
                <a:solidFill>
                  <a:srgbClr val="FFFFFF"/>
                </a:solidFill>
                <a:latin typeface="Arial" charset="0"/>
                <a:ea typeface="+mn-ea"/>
              </a:endParaRPr>
            </a:p>
          </p:txBody>
        </p:sp>
      </p:grpSp>
      <p:sp>
        <p:nvSpPr>
          <p:cNvPr id="69671" name="Rectangle 39"/>
          <p:cNvSpPr>
            <a:spLocks noGrp="1" noChangeArrowheads="1"/>
          </p:cNvSpPr>
          <p:nvPr>
            <p:ph type="title"/>
          </p:nvPr>
        </p:nvSpPr>
        <p:spPr bwMode="auto">
          <a:xfrm>
            <a:off x="514350" y="277813"/>
            <a:ext cx="92583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69672" name="Rectangle 40"/>
          <p:cNvSpPr>
            <a:spLocks noGrp="1" noChangeArrowheads="1"/>
          </p:cNvSpPr>
          <p:nvPr>
            <p:ph type="dt" sz="half" idx="2"/>
          </p:nvPr>
        </p:nvSpPr>
        <p:spPr bwMode="auto">
          <a:xfrm>
            <a:off x="514350" y="6243638"/>
            <a:ext cx="24003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smtClean="0">
                <a:effectLst>
                  <a:outerShdw blurRad="38100" dist="38100" dir="2700000" algn="tl">
                    <a:srgbClr val="000000"/>
                  </a:outerShdw>
                </a:effectLst>
                <a:latin typeface="+mn-lt"/>
              </a:defRPr>
            </a:lvl1pPr>
          </a:lstStyle>
          <a:p>
            <a:pPr>
              <a:defRPr/>
            </a:pPr>
            <a:endParaRPr lang="en-US" b="0">
              <a:solidFill>
                <a:srgbClr val="FFFFFF"/>
              </a:solidFill>
              <a:ea typeface="+mn-ea"/>
            </a:endParaRPr>
          </a:p>
        </p:txBody>
      </p:sp>
      <p:sp>
        <p:nvSpPr>
          <p:cNvPr id="69673" name="Rectangle 41"/>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smtClean="0">
                <a:effectLst>
                  <a:outerShdw blurRad="38100" dist="38100" dir="2700000" algn="tl">
                    <a:srgbClr val="000000"/>
                  </a:outerShdw>
                </a:effectLst>
                <a:latin typeface="+mn-lt"/>
              </a:defRPr>
            </a:lvl1pPr>
          </a:lstStyle>
          <a:p>
            <a:pPr>
              <a:defRPr/>
            </a:pPr>
            <a:endParaRPr lang="en-US" b="0">
              <a:solidFill>
                <a:srgbClr val="FFFFFF"/>
              </a:solidFill>
              <a:ea typeface="+mn-ea"/>
            </a:endParaRPr>
          </a:p>
        </p:txBody>
      </p:sp>
      <p:sp>
        <p:nvSpPr>
          <p:cNvPr id="69674" name="Rectangle 42"/>
          <p:cNvSpPr>
            <a:spLocks noGrp="1" noChangeArrowheads="1"/>
          </p:cNvSpPr>
          <p:nvPr>
            <p:ph type="sldNum" sz="quarter" idx="4"/>
          </p:nvPr>
        </p:nvSpPr>
        <p:spPr bwMode="auto">
          <a:xfrm>
            <a:off x="7372350" y="6243638"/>
            <a:ext cx="24003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effectLst>
                  <a:outerShdw blurRad="38100" dist="38100" dir="2700000" algn="tl">
                    <a:srgbClr val="000000"/>
                  </a:outerShdw>
                </a:effectLst>
                <a:latin typeface="+mn-lt"/>
              </a:defRPr>
            </a:lvl1pPr>
          </a:lstStyle>
          <a:p>
            <a:pPr algn="r">
              <a:defRPr/>
            </a:pPr>
            <a:fld id="{BE5DD27D-A301-4F60-B9C3-E227DF8095AC}" type="slidenum">
              <a:rPr lang="en-US" b="0">
                <a:solidFill>
                  <a:srgbClr val="FFFFFF"/>
                </a:solidFill>
                <a:ea typeface="+mn-ea"/>
              </a:rPr>
              <a:pPr algn="r">
                <a:defRPr/>
              </a:pPr>
              <a:t>‹#›</a:t>
            </a:fld>
            <a:endParaRPr lang="en-US" b="0">
              <a:solidFill>
                <a:srgbClr val="FFFFFF"/>
              </a:solidFill>
              <a:ea typeface="+mn-ea"/>
            </a:endParaRPr>
          </a:p>
        </p:txBody>
      </p:sp>
      <p:sp>
        <p:nvSpPr>
          <p:cNvPr id="69675" name="Rectangle 43"/>
          <p:cNvSpPr>
            <a:spLocks noGrp="1" noChangeArrowheads="1"/>
          </p:cNvSpPr>
          <p:nvPr>
            <p:ph type="body" idx="1"/>
          </p:nvPr>
        </p:nvSpPr>
        <p:spPr bwMode="auto">
          <a:xfrm>
            <a:off x="514350" y="1600201"/>
            <a:ext cx="92583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921" r:id="rId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58309" name="Text Box 5"/>
          <p:cNvSpPr txBox="1">
            <a:spLocks noChangeArrowheads="1"/>
          </p:cNvSpPr>
          <p:nvPr/>
        </p:nvSpPr>
        <p:spPr bwMode="auto">
          <a:xfrm>
            <a:off x="812800" y="5092065"/>
            <a:ext cx="8547100" cy="1446550"/>
          </a:xfrm>
          <a:prstGeom prst="rect">
            <a:avLst/>
          </a:prstGeom>
          <a:noFill/>
          <a:ln w="9525">
            <a:noFill/>
            <a:miter lim="800000"/>
            <a:headEnd/>
            <a:tailEnd/>
          </a:ln>
          <a:effectLst/>
        </p:spPr>
        <p:txBody>
          <a:bodyPr wrap="square">
            <a:spAutoFit/>
          </a:bodyPr>
          <a:lstStyle/>
          <a:p>
            <a:pPr>
              <a:defRPr/>
            </a:pPr>
            <a:r>
              <a:rPr lang="en-US" sz="2200" dirty="0">
                <a:solidFill>
                  <a:schemeClr val="tx1"/>
                </a:solidFill>
              </a:rPr>
              <a:t>Wilson M. Compton, M.D.,  </a:t>
            </a:r>
            <a:r>
              <a:rPr lang="en-US" sz="2200" dirty="0" smtClean="0">
                <a:solidFill>
                  <a:schemeClr val="tx1"/>
                </a:solidFill>
              </a:rPr>
              <a:t>M.P.E.</a:t>
            </a:r>
          </a:p>
          <a:p>
            <a:pPr>
              <a:defRPr/>
            </a:pPr>
            <a:r>
              <a:rPr lang="en-US" sz="2200" dirty="0" smtClean="0">
                <a:solidFill>
                  <a:schemeClr val="tx1"/>
                </a:solidFill>
              </a:rPr>
              <a:t>National </a:t>
            </a:r>
            <a:r>
              <a:rPr lang="en-US" sz="2200" dirty="0">
                <a:solidFill>
                  <a:schemeClr val="tx1"/>
                </a:solidFill>
              </a:rPr>
              <a:t>Institute on Drug </a:t>
            </a:r>
            <a:r>
              <a:rPr lang="en-US" sz="2200" dirty="0" smtClean="0">
                <a:solidFill>
                  <a:schemeClr val="tx1"/>
                </a:solidFill>
              </a:rPr>
              <a:t>Abuse</a:t>
            </a:r>
          </a:p>
          <a:p>
            <a:pPr>
              <a:defRPr/>
            </a:pPr>
            <a:r>
              <a:rPr lang="en-US" sz="2200" i="1" dirty="0" smtClean="0">
                <a:solidFill>
                  <a:schemeClr val="tx1"/>
                </a:solidFill>
              </a:rPr>
              <a:t>On Behalf of the DSM-5 Substance Related Disorders Work Group Terminology Subcommittee</a:t>
            </a:r>
            <a:endParaRPr lang="en-US" sz="2200" i="1" dirty="0">
              <a:solidFill>
                <a:schemeClr val="tx1"/>
              </a:solidFill>
            </a:endParaRPr>
          </a:p>
        </p:txBody>
      </p:sp>
      <p:sp>
        <p:nvSpPr>
          <p:cNvPr id="2658316" name="Rectangle 12"/>
          <p:cNvSpPr>
            <a:spLocks noChangeArrowheads="1"/>
          </p:cNvSpPr>
          <p:nvPr/>
        </p:nvSpPr>
        <p:spPr bwMode="auto">
          <a:xfrm>
            <a:off x="0" y="1353820"/>
            <a:ext cx="10287000" cy="3683000"/>
          </a:xfrm>
          <a:prstGeom prst="rect">
            <a:avLst/>
          </a:prstGeom>
          <a:gradFill rotWithShape="1">
            <a:gsLst>
              <a:gs pos="0">
                <a:schemeClr val="tx1"/>
              </a:gs>
              <a:gs pos="50000">
                <a:srgbClr val="FF0000"/>
              </a:gs>
              <a:gs pos="100000">
                <a:schemeClr val="tx1"/>
              </a:gs>
            </a:gsLst>
            <a:lin ang="5400000" scaled="1"/>
          </a:gradFill>
          <a:ln w="9525" algn="ctr">
            <a:noFill/>
            <a:miter lim="800000"/>
            <a:headEnd/>
            <a:tailEnd/>
          </a:ln>
          <a:effectLst/>
        </p:spPr>
        <p:txBody>
          <a:bodyPr wrap="none" anchor="ctr"/>
          <a:lstStyle/>
          <a:p>
            <a:pPr>
              <a:defRPr/>
            </a:pPr>
            <a:endParaRPr lang="en-US">
              <a:solidFill>
                <a:schemeClr val="tx1"/>
              </a:solidFill>
            </a:endParaRPr>
          </a:p>
        </p:txBody>
      </p:sp>
      <p:sp>
        <p:nvSpPr>
          <p:cNvPr id="35858" name="WordArt 14"/>
          <p:cNvSpPr>
            <a:spLocks noChangeArrowheads="1" noChangeShapeType="1" noTextEdit="1"/>
          </p:cNvSpPr>
          <p:nvPr/>
        </p:nvSpPr>
        <p:spPr bwMode="auto">
          <a:xfrm>
            <a:off x="2326481" y="3616960"/>
            <a:ext cx="5750719" cy="800024"/>
          </a:xfrm>
          <a:prstGeom prst="rect">
            <a:avLst/>
          </a:prstGeom>
        </p:spPr>
        <p:txBody>
          <a:bodyPr wrap="none" fromWordArt="1">
            <a:prstTxWarp prst="textPlain">
              <a:avLst>
                <a:gd name="adj" fmla="val 50000"/>
              </a:avLst>
            </a:prstTxWarp>
          </a:bodyPr>
          <a:lstStyle/>
          <a:p>
            <a:r>
              <a:rPr lang="en-US" sz="9600" i="1" kern="10" dirty="0" smtClean="0">
                <a:ln w="22225">
                  <a:solidFill>
                    <a:schemeClr val="bg1"/>
                  </a:solidFill>
                  <a:round/>
                  <a:headEnd/>
                  <a:tailEnd/>
                </a:ln>
                <a:solidFill>
                  <a:schemeClr val="tx1"/>
                </a:solidFill>
                <a:effectLst>
                  <a:outerShdw dist="104727" dir="842175" algn="ctr" rotWithShape="0">
                    <a:schemeClr val="tx1"/>
                  </a:outerShdw>
                </a:effectLst>
                <a:latin typeface="Times New Roman"/>
                <a:cs typeface="Times New Roman"/>
              </a:rPr>
              <a:t>What’s in a name?</a:t>
            </a:r>
            <a:endParaRPr lang="en-US" sz="9600" i="1" kern="10" dirty="0">
              <a:ln w="22225">
                <a:solidFill>
                  <a:schemeClr val="bg1"/>
                </a:solidFill>
                <a:round/>
                <a:headEnd/>
                <a:tailEnd/>
              </a:ln>
              <a:solidFill>
                <a:schemeClr val="tx1"/>
              </a:solidFill>
              <a:effectLst>
                <a:outerShdw dist="104727" dir="842175" algn="ctr" rotWithShape="0">
                  <a:schemeClr val="tx1"/>
                </a:outerShdw>
              </a:effectLst>
              <a:latin typeface="Times New Roman"/>
              <a:cs typeface="Times New Roman"/>
            </a:endParaRPr>
          </a:p>
        </p:txBody>
      </p:sp>
      <p:sp>
        <p:nvSpPr>
          <p:cNvPr id="23" name="WordArt 14"/>
          <p:cNvSpPr>
            <a:spLocks noChangeArrowheads="1" noChangeShapeType="1" noTextEdit="1"/>
          </p:cNvSpPr>
          <p:nvPr/>
        </p:nvSpPr>
        <p:spPr bwMode="auto">
          <a:xfrm>
            <a:off x="294480" y="1734820"/>
            <a:ext cx="9675020" cy="1638300"/>
          </a:xfrm>
          <a:prstGeom prst="rect">
            <a:avLst/>
          </a:prstGeom>
        </p:spPr>
        <p:txBody>
          <a:bodyPr wrap="none" fromWordArt="1">
            <a:prstTxWarp prst="textPlain">
              <a:avLst>
                <a:gd name="adj" fmla="val 50000"/>
              </a:avLst>
            </a:prstTxWarp>
          </a:bodyPr>
          <a:lstStyle/>
          <a:p>
            <a:r>
              <a:rPr lang="en-US" sz="9600" kern="10" dirty="0" smtClean="0">
                <a:ln w="22225">
                  <a:solidFill>
                    <a:schemeClr val="bg1"/>
                  </a:solidFill>
                  <a:round/>
                  <a:headEnd/>
                  <a:tailEnd/>
                </a:ln>
                <a:solidFill>
                  <a:schemeClr val="tx1"/>
                </a:solidFill>
                <a:effectLst>
                  <a:outerShdw dist="104727" dir="842175" algn="ctr" rotWithShape="0">
                    <a:schemeClr val="tx1"/>
                  </a:outerShdw>
                </a:effectLst>
                <a:latin typeface="Times New Roman"/>
                <a:cs typeface="Times New Roman"/>
              </a:rPr>
              <a:t>The Terminology of DSM-5 </a:t>
            </a:r>
          </a:p>
          <a:p>
            <a:r>
              <a:rPr lang="en-US" sz="9600" kern="10" dirty="0" smtClean="0">
                <a:ln w="22225">
                  <a:solidFill>
                    <a:schemeClr val="bg1"/>
                  </a:solidFill>
                  <a:round/>
                  <a:headEnd/>
                  <a:tailEnd/>
                </a:ln>
                <a:solidFill>
                  <a:schemeClr val="tx1"/>
                </a:solidFill>
                <a:effectLst>
                  <a:outerShdw dist="104727" dir="842175" algn="ctr" rotWithShape="0">
                    <a:schemeClr val="tx1"/>
                  </a:outerShdw>
                </a:effectLst>
                <a:latin typeface="Times New Roman"/>
                <a:cs typeface="Times New Roman"/>
              </a:rPr>
              <a:t>Substance Disorders</a:t>
            </a:r>
            <a:endParaRPr lang="en-US" sz="9600" kern="10" dirty="0">
              <a:ln w="22225">
                <a:solidFill>
                  <a:schemeClr val="bg1"/>
                </a:solidFill>
                <a:round/>
                <a:headEnd/>
                <a:tailEnd/>
              </a:ln>
              <a:solidFill>
                <a:schemeClr val="tx1"/>
              </a:solidFill>
              <a:effectLst>
                <a:outerShdw dist="104727" dir="842175" algn="ctr" rotWithShape="0">
                  <a:schemeClr val="tx1"/>
                </a:outerShdw>
              </a:effectLst>
              <a:latin typeface="Times New Roman"/>
              <a:cs typeface="Times New Roman"/>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858"/>
                                        </p:tgtEl>
                                        <p:attrNameLst>
                                          <p:attrName>style.visibility</p:attrName>
                                        </p:attrNameLst>
                                      </p:cBhvr>
                                      <p:to>
                                        <p:strVal val="visible"/>
                                      </p:to>
                                    </p:set>
                                    <p:animEffect transition="in" filter="dissolve">
                                      <p:cBhvr>
                                        <p:cTn id="7" dur="500"/>
                                        <p:tgtEl>
                                          <p:spTgt spid="35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Grp="1" noChangeArrowheads="1"/>
          </p:cNvSpPr>
          <p:nvPr>
            <p:ph type="title"/>
          </p:nvPr>
        </p:nvSpPr>
        <p:spPr>
          <a:xfrm>
            <a:off x="514350" y="277816"/>
            <a:ext cx="9258300" cy="788987"/>
          </a:xfrm>
          <a:effectLst/>
        </p:spPr>
        <p:txBody>
          <a:bodyPr/>
          <a:lstStyle/>
          <a:p>
            <a:pPr eaLnBrk="1" hangingPunct="1">
              <a:defRPr/>
            </a:pPr>
            <a:r>
              <a:rPr lang="en-US" sz="3200" b="1" dirty="0" smtClean="0">
                <a:solidFill>
                  <a:srgbClr val="000000"/>
                </a:solidFill>
                <a:effectLst/>
              </a:rPr>
              <a:t>Presenter Disclosures</a:t>
            </a:r>
          </a:p>
        </p:txBody>
      </p:sp>
      <p:sp>
        <p:nvSpPr>
          <p:cNvPr id="6151" name="Rectangle 7"/>
          <p:cNvSpPr>
            <a:spLocks noGrp="1" noChangeArrowheads="1"/>
          </p:cNvSpPr>
          <p:nvPr>
            <p:ph type="body" sz="half" idx="2"/>
          </p:nvPr>
        </p:nvSpPr>
        <p:spPr>
          <a:xfrm>
            <a:off x="171450" y="2057400"/>
            <a:ext cx="9772650" cy="1143000"/>
          </a:xfrm>
          <a:effectLst/>
        </p:spPr>
        <p:txBody>
          <a:bodyPr/>
          <a:lstStyle/>
          <a:p>
            <a:pPr eaLnBrk="1" hangingPunct="1">
              <a:spcBef>
                <a:spcPct val="0"/>
              </a:spcBef>
              <a:buFont typeface="Wingdings" pitchFamily="2" charset="2"/>
              <a:buNone/>
              <a:defRPr/>
            </a:pPr>
            <a:r>
              <a:rPr lang="en-US" sz="2400" b="1" dirty="0" smtClean="0">
                <a:solidFill>
                  <a:srgbClr val="000000"/>
                </a:solidFill>
                <a:effectLst/>
                <a:latin typeface="Arial" charset="0"/>
              </a:rPr>
              <a:t>	The following personal financial relationships with commercial interests relevant to this presentation existed during the past 12 months:</a:t>
            </a:r>
            <a:endParaRPr lang="en-US" sz="2400" dirty="0" smtClean="0">
              <a:solidFill>
                <a:srgbClr val="000000"/>
              </a:solidFill>
              <a:effectLst/>
            </a:endParaRPr>
          </a:p>
        </p:txBody>
      </p:sp>
      <p:sp>
        <p:nvSpPr>
          <p:cNvPr id="3076" name="Text Box 10"/>
          <p:cNvSpPr txBox="1">
            <a:spLocks noChangeArrowheads="1"/>
          </p:cNvSpPr>
          <p:nvPr/>
        </p:nvSpPr>
        <p:spPr bwMode="auto">
          <a:xfrm>
            <a:off x="771525" y="1712913"/>
            <a:ext cx="8829675" cy="366712"/>
          </a:xfrm>
          <a:prstGeom prst="rect">
            <a:avLst/>
          </a:prstGeom>
          <a:noFill/>
          <a:ln w="9525">
            <a:noFill/>
            <a:miter lim="800000"/>
            <a:headEnd/>
            <a:tailEnd/>
          </a:ln>
          <a:effectLst/>
        </p:spPr>
        <p:txBody>
          <a:bodyPr>
            <a:spAutoFit/>
          </a:bodyPr>
          <a:lstStyle/>
          <a:p>
            <a:pPr algn="r"/>
            <a:endParaRPr lang="en-US" sz="1800" b="0" smtClean="0">
              <a:solidFill>
                <a:srgbClr val="000000"/>
              </a:solidFill>
              <a:latin typeface="Arial" charset="0"/>
              <a:ea typeface="+mn-ea"/>
            </a:endParaRPr>
          </a:p>
        </p:txBody>
      </p:sp>
      <p:sp>
        <p:nvSpPr>
          <p:cNvPr id="3077" name="Text Box 11"/>
          <p:cNvSpPr txBox="1">
            <a:spLocks noChangeArrowheads="1"/>
          </p:cNvSpPr>
          <p:nvPr/>
        </p:nvSpPr>
        <p:spPr bwMode="auto">
          <a:xfrm>
            <a:off x="771525" y="1789113"/>
            <a:ext cx="8915400" cy="366712"/>
          </a:xfrm>
          <a:prstGeom prst="rect">
            <a:avLst/>
          </a:prstGeom>
          <a:noFill/>
          <a:ln w="9525">
            <a:noFill/>
            <a:miter lim="800000"/>
            <a:headEnd/>
            <a:tailEnd/>
          </a:ln>
          <a:effectLst/>
        </p:spPr>
        <p:txBody>
          <a:bodyPr>
            <a:spAutoFit/>
          </a:bodyPr>
          <a:lstStyle/>
          <a:p>
            <a:pPr algn="r"/>
            <a:endParaRPr lang="en-US" sz="1800" b="0" smtClean="0">
              <a:solidFill>
                <a:srgbClr val="000000"/>
              </a:solidFill>
              <a:latin typeface="Arial" charset="0"/>
              <a:ea typeface="+mn-ea"/>
            </a:endParaRPr>
          </a:p>
        </p:txBody>
      </p:sp>
      <p:sp>
        <p:nvSpPr>
          <p:cNvPr id="3078" name="Text Box 12"/>
          <p:cNvSpPr txBox="1">
            <a:spLocks noChangeArrowheads="1"/>
          </p:cNvSpPr>
          <p:nvPr/>
        </p:nvSpPr>
        <p:spPr bwMode="auto">
          <a:xfrm>
            <a:off x="776052" y="1295400"/>
            <a:ext cx="8915400" cy="457200"/>
          </a:xfrm>
          <a:prstGeom prst="rect">
            <a:avLst/>
          </a:prstGeom>
          <a:noFill/>
          <a:ln w="9525">
            <a:noFill/>
            <a:miter lim="800000"/>
            <a:headEnd/>
            <a:tailEnd/>
          </a:ln>
          <a:effectLst/>
        </p:spPr>
        <p:txBody>
          <a:bodyPr>
            <a:spAutoFit/>
          </a:bodyPr>
          <a:lstStyle/>
          <a:p>
            <a:r>
              <a:rPr lang="en-US" sz="2400" dirty="0" smtClean="0">
                <a:solidFill>
                  <a:srgbClr val="000000"/>
                </a:solidFill>
                <a:latin typeface="Arial" charset="0"/>
                <a:ea typeface="+mn-ea"/>
              </a:rPr>
              <a:t>Wilson M. Compton, M.D.</a:t>
            </a:r>
            <a:endParaRPr lang="en-US" sz="2400" b="0" dirty="0" smtClean="0">
              <a:solidFill>
                <a:srgbClr val="000000"/>
              </a:solidFill>
              <a:latin typeface="Arial" charset="0"/>
              <a:ea typeface="+mn-ea"/>
            </a:endParaRPr>
          </a:p>
        </p:txBody>
      </p:sp>
      <p:sp>
        <p:nvSpPr>
          <p:cNvPr id="3079" name="Text Box 13"/>
          <p:cNvSpPr txBox="1">
            <a:spLocks noChangeArrowheads="1"/>
          </p:cNvSpPr>
          <p:nvPr/>
        </p:nvSpPr>
        <p:spPr bwMode="auto">
          <a:xfrm>
            <a:off x="257175" y="3276603"/>
            <a:ext cx="9772650" cy="1077913"/>
          </a:xfrm>
          <a:prstGeom prst="rect">
            <a:avLst/>
          </a:prstGeom>
          <a:noFill/>
          <a:ln w="9525">
            <a:noFill/>
            <a:miter lim="800000"/>
            <a:headEnd/>
            <a:tailEnd/>
          </a:ln>
          <a:effectLst/>
        </p:spPr>
        <p:txBody>
          <a:bodyPr>
            <a:spAutoFit/>
          </a:bodyPr>
          <a:lstStyle/>
          <a:p>
            <a:pPr algn="l"/>
            <a:r>
              <a:rPr lang="en-US" dirty="0" smtClean="0">
                <a:solidFill>
                  <a:srgbClr val="000000"/>
                </a:solidFill>
                <a:latin typeface="Arial" charset="0"/>
                <a:ea typeface="+mn-ea"/>
              </a:rPr>
              <a:t>	None.  No relationships to disclose.</a:t>
            </a:r>
          </a:p>
          <a:p>
            <a:pPr algn="l"/>
            <a:endParaRPr lang="en-US" dirty="0" smtClean="0">
              <a:solidFill>
                <a:srgbClr val="000000"/>
              </a:solidFill>
              <a:latin typeface="Arial" charset="0"/>
              <a:ea typeface="+mn-ea"/>
            </a:endParaRPr>
          </a:p>
        </p:txBody>
      </p:sp>
      <p:sp>
        <p:nvSpPr>
          <p:cNvPr id="3080" name="Text Box 14"/>
          <p:cNvSpPr txBox="1">
            <a:spLocks noChangeArrowheads="1"/>
          </p:cNvSpPr>
          <p:nvPr/>
        </p:nvSpPr>
        <p:spPr bwMode="auto">
          <a:xfrm>
            <a:off x="514350" y="3617913"/>
            <a:ext cx="9172575" cy="366712"/>
          </a:xfrm>
          <a:prstGeom prst="rect">
            <a:avLst/>
          </a:prstGeom>
          <a:noFill/>
          <a:ln w="9525">
            <a:noFill/>
            <a:miter lim="800000"/>
            <a:headEnd/>
            <a:tailEnd/>
          </a:ln>
          <a:effectLst/>
        </p:spPr>
        <p:txBody>
          <a:bodyPr>
            <a:spAutoFit/>
          </a:bodyPr>
          <a:lstStyle/>
          <a:p>
            <a:pPr algn="r"/>
            <a:endParaRPr lang="en-US" sz="1800" b="0" smtClean="0">
              <a:solidFill>
                <a:srgbClr val="000000"/>
              </a:solidFill>
              <a:latin typeface="Arial" charset="0"/>
              <a:ea typeface="+mn-e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rgbClr val="000000"/>
                </a:solidFill>
                <a:latin typeface="Corbel" pitchFamily="34" charset="0"/>
                <a:ea typeface="+mn-ea"/>
                <a:cs typeface="+mn-cs"/>
              </a:rPr>
              <a:pPr algn="r" rtl="0" fontAlgn="base">
                <a:spcBef>
                  <a:spcPct val="0"/>
                </a:spcBef>
                <a:spcAft>
                  <a:spcPct val="0"/>
                </a:spcAft>
              </a:pPr>
              <a:t>3</a:t>
            </a:fld>
            <a:endParaRPr lang="en-US" sz="1400" kern="1200">
              <a:solidFill>
                <a:srgbClr val="000000"/>
              </a:solidFill>
              <a:latin typeface="Corbel" pitchFamily="34" charset="0"/>
              <a:ea typeface="+mn-ea"/>
              <a:cs typeface="+mn-cs"/>
            </a:endParaRPr>
          </a:p>
        </p:txBody>
      </p:sp>
      <p:sp>
        <p:nvSpPr>
          <p:cNvPr id="1375234" name="Rectangle 2"/>
          <p:cNvSpPr>
            <a:spLocks noChangeArrowheads="1"/>
          </p:cNvSpPr>
          <p:nvPr/>
        </p:nvSpPr>
        <p:spPr bwMode="auto">
          <a:xfrm>
            <a:off x="0" y="0"/>
            <a:ext cx="10287000" cy="13716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smtClean="0">
                <a:solidFill>
                  <a:srgbClr val="000000"/>
                </a:solidFill>
                <a:latin typeface="Corbel" pitchFamily="34" charset="0"/>
                <a:ea typeface="+mn-ea"/>
              </a:rPr>
              <a:t>T</a:t>
            </a:r>
            <a:r>
              <a:rPr lang="en-US" sz="4000" dirty="0" smtClean="0">
                <a:solidFill>
                  <a:srgbClr val="000000"/>
                </a:solidFill>
                <a:latin typeface="Corbel" pitchFamily="34" charset="0"/>
              </a:rPr>
              <a:t>erminology of DSM-5 Substance Disorders</a:t>
            </a:r>
          </a:p>
          <a:p>
            <a:pPr defTabSz="452438">
              <a:lnSpc>
                <a:spcPct val="90000"/>
              </a:lnSpc>
              <a:buSzPct val="90000"/>
              <a:defRPr/>
            </a:pPr>
            <a:r>
              <a:rPr lang="en-US" sz="4000" dirty="0" smtClean="0">
                <a:solidFill>
                  <a:srgbClr val="000000"/>
                </a:solidFill>
                <a:latin typeface="Corbel" pitchFamily="34" charset="0"/>
              </a:rPr>
              <a:t>Goals for Talk:</a:t>
            </a:r>
          </a:p>
        </p:txBody>
      </p:sp>
      <p:sp>
        <p:nvSpPr>
          <p:cNvPr id="43012" name="Line 3"/>
          <p:cNvSpPr>
            <a:spLocks noChangeShapeType="1"/>
          </p:cNvSpPr>
          <p:nvPr/>
        </p:nvSpPr>
        <p:spPr bwMode="auto">
          <a:xfrm>
            <a:off x="0" y="1638300"/>
            <a:ext cx="10287000" cy="0"/>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rgbClr val="000000"/>
              </a:solidFill>
              <a:latin typeface="Corbel" pitchFamily="34" charset="0"/>
              <a:ea typeface="+mn-ea"/>
              <a:cs typeface="+mn-cs"/>
            </a:endParaRPr>
          </a:p>
        </p:txBody>
      </p:sp>
      <p:sp>
        <p:nvSpPr>
          <p:cNvPr id="1375236" name="Rectangle 4"/>
          <p:cNvSpPr>
            <a:spLocks noChangeArrowheads="1"/>
          </p:cNvSpPr>
          <p:nvPr/>
        </p:nvSpPr>
        <p:spPr bwMode="auto">
          <a:xfrm>
            <a:off x="1543050" y="2489200"/>
            <a:ext cx="7200900" cy="1739900"/>
          </a:xfrm>
          <a:prstGeom prst="rect">
            <a:avLst/>
          </a:prstGeom>
          <a:noFill/>
          <a:ln w="9525">
            <a:noFill/>
            <a:miter lim="800000"/>
            <a:headEnd/>
            <a:tailEnd/>
          </a:ln>
          <a:effectLst/>
        </p:spPr>
        <p:txBody>
          <a:bodyPr lIns="0" tIns="0" rIns="0" bIns="0" anchor="b"/>
          <a:lstStyle/>
          <a:p>
            <a:pPr marL="742950" indent="-742950" algn="l" defTabSz="452438" rtl="0" fontAlgn="base">
              <a:lnSpc>
                <a:spcPct val="90000"/>
              </a:lnSpc>
              <a:spcBef>
                <a:spcPct val="0"/>
              </a:spcBef>
              <a:spcAft>
                <a:spcPct val="0"/>
              </a:spcAft>
              <a:buSzPct val="90000"/>
              <a:buFont typeface="Monotype Sorts" pitchFamily="2" charset="2"/>
              <a:buAutoNum type="arabicParenR"/>
              <a:defRPr/>
            </a:pPr>
            <a:r>
              <a:rPr lang="en-US" sz="4400" i="1" dirty="0" smtClean="0">
                <a:solidFill>
                  <a:srgbClr val="000000"/>
                </a:solidFill>
                <a:latin typeface="Corbel" pitchFamily="34" charset="0"/>
                <a:ea typeface="+mn-ea"/>
              </a:rPr>
              <a:t>Provide i</a:t>
            </a:r>
            <a:r>
              <a:rPr lang="en-US" sz="4400" b="1" i="1" kern="1200" dirty="0" smtClean="0">
                <a:solidFill>
                  <a:srgbClr val="000000"/>
                </a:solidFill>
                <a:latin typeface="Corbel" pitchFamily="34" charset="0"/>
                <a:ea typeface="+mn-ea"/>
                <a:cs typeface="+mn-cs"/>
              </a:rPr>
              <a:t>nformation, and</a:t>
            </a:r>
          </a:p>
          <a:p>
            <a:pPr marL="742950" indent="-742950" algn="l" defTabSz="452438" rtl="0" fontAlgn="base">
              <a:lnSpc>
                <a:spcPct val="90000"/>
              </a:lnSpc>
              <a:spcBef>
                <a:spcPct val="0"/>
              </a:spcBef>
              <a:spcAft>
                <a:spcPct val="0"/>
              </a:spcAft>
              <a:buSzPct val="90000"/>
              <a:buFont typeface="Monotype Sorts" pitchFamily="2" charset="2"/>
              <a:buAutoNum type="arabicParenR"/>
              <a:defRPr/>
            </a:pPr>
            <a:endParaRPr lang="en-US" sz="4400" b="1" i="1" kern="1200" dirty="0" smtClean="0">
              <a:solidFill>
                <a:srgbClr val="000000"/>
              </a:solidFill>
              <a:latin typeface="Corbel" pitchFamily="34" charset="0"/>
              <a:ea typeface="+mn-ea"/>
              <a:cs typeface="+mn-cs"/>
            </a:endParaRPr>
          </a:p>
          <a:p>
            <a:pPr marL="742950" indent="-742950" algn="l" defTabSz="452438" rtl="0" fontAlgn="base">
              <a:lnSpc>
                <a:spcPct val="90000"/>
              </a:lnSpc>
              <a:spcBef>
                <a:spcPct val="0"/>
              </a:spcBef>
              <a:spcAft>
                <a:spcPct val="0"/>
              </a:spcAft>
              <a:buSzPct val="90000"/>
              <a:buFont typeface="Monotype Sorts" pitchFamily="2" charset="2"/>
              <a:buAutoNum type="arabicParenR"/>
              <a:defRPr/>
            </a:pPr>
            <a:r>
              <a:rPr lang="en-US" sz="4400" i="1" dirty="0" smtClean="0">
                <a:solidFill>
                  <a:srgbClr val="000000"/>
                </a:solidFill>
                <a:latin typeface="Corbel" pitchFamily="34" charset="0"/>
                <a:ea typeface="+mn-ea"/>
              </a:rPr>
              <a:t>Obtain feedback</a:t>
            </a:r>
            <a:endParaRPr lang="en-US" sz="4400" b="1" kern="1200" dirty="0">
              <a:solidFill>
                <a:srgbClr val="000000"/>
              </a:solidFill>
              <a:latin typeface="Corbel" pitchFamily="34" charset="0"/>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75236">
                                            <p:txEl>
                                              <p:pRg st="0" end="0"/>
                                            </p:txEl>
                                          </p:spTgt>
                                        </p:tgtEl>
                                        <p:attrNameLst>
                                          <p:attrName>style.visibility</p:attrName>
                                        </p:attrNameLst>
                                      </p:cBhvr>
                                      <p:to>
                                        <p:strVal val="visible"/>
                                      </p:to>
                                    </p:set>
                                    <p:animEffect transition="in" filter="dissolve">
                                      <p:cBhvr>
                                        <p:cTn id="7" dur="500"/>
                                        <p:tgtEl>
                                          <p:spTgt spid="1375236">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75236">
                                            <p:txEl>
                                              <p:pRg st="2" end="2"/>
                                            </p:txEl>
                                          </p:spTgt>
                                        </p:tgtEl>
                                        <p:attrNameLst>
                                          <p:attrName>style.visibility</p:attrName>
                                        </p:attrNameLst>
                                      </p:cBhvr>
                                      <p:to>
                                        <p:strVal val="visible"/>
                                      </p:to>
                                    </p:set>
                                    <p:animEffect transition="in" filter="dissolve">
                                      <p:cBhvr>
                                        <p:cTn id="11" dur="500"/>
                                        <p:tgtEl>
                                          <p:spTgt spid="13752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4</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482600" y="330200"/>
            <a:ext cx="9258300" cy="8763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smtClean="0">
                <a:solidFill>
                  <a:schemeClr val="bg2"/>
                </a:solidFill>
                <a:latin typeface="Corbel" pitchFamily="34" charset="0"/>
                <a:ea typeface="+mn-ea"/>
              </a:rPr>
              <a:t>Questions:</a:t>
            </a:r>
            <a:endParaRPr lang="en-US" sz="4000" dirty="0" smtClean="0">
              <a:solidFill>
                <a:schemeClr val="bg2"/>
              </a:solidFill>
              <a:latin typeface="Corbel" pitchFamily="34" charset="0"/>
            </a:endParaRPr>
          </a:p>
        </p:txBody>
      </p:sp>
      <p:sp>
        <p:nvSpPr>
          <p:cNvPr id="43012"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488950" y="1638300"/>
            <a:ext cx="9455150" cy="3492500"/>
          </a:xfrm>
          <a:prstGeom prst="rect">
            <a:avLst/>
          </a:prstGeom>
          <a:noFill/>
          <a:ln w="9525">
            <a:noFill/>
            <a:miter lim="800000"/>
            <a:headEnd/>
            <a:tailEnd/>
          </a:ln>
          <a:effectLst/>
        </p:spPr>
        <p:txBody>
          <a:bodyPr lIns="0" tIns="0" rIns="0" bIns="0" anchor="b"/>
          <a:lstStyle/>
          <a:p>
            <a:pPr>
              <a:spcBef>
                <a:spcPts val="3000"/>
              </a:spcBef>
            </a:pPr>
            <a:endParaRPr lang="en-US" sz="3600" dirty="0" smtClean="0">
              <a:solidFill>
                <a:schemeClr val="bg2"/>
              </a:solidFill>
              <a:latin typeface="Corbel" pitchFamily="34" charset="0"/>
            </a:endParaRPr>
          </a:p>
          <a:p>
            <a:pPr>
              <a:spcBef>
                <a:spcPts val="3000"/>
              </a:spcBef>
            </a:pPr>
            <a:r>
              <a:rPr lang="en-US" sz="3600" dirty="0" smtClean="0">
                <a:solidFill>
                  <a:schemeClr val="bg2"/>
                </a:solidFill>
                <a:latin typeface="Corbel" pitchFamily="34" charset="0"/>
              </a:rPr>
              <a:t>In general, what terminology should DSM-5 use for this area of psychopathology?</a:t>
            </a:r>
          </a:p>
          <a:p>
            <a:pPr>
              <a:spcBef>
                <a:spcPts val="3000"/>
              </a:spcBef>
            </a:pPr>
            <a:r>
              <a:rPr lang="en-US" sz="3600" dirty="0" smtClean="0">
                <a:solidFill>
                  <a:schemeClr val="bg2"/>
                </a:solidFill>
                <a:latin typeface="Corbel" pitchFamily="34" charset="0"/>
              </a:rPr>
              <a:t>What should the chapter be named?  </a:t>
            </a:r>
          </a:p>
          <a:p>
            <a:pPr>
              <a:spcBef>
                <a:spcPts val="3000"/>
              </a:spcBef>
            </a:pPr>
            <a:r>
              <a:rPr lang="en-US" sz="3600" dirty="0" smtClean="0">
                <a:solidFill>
                  <a:schemeClr val="bg2"/>
                </a:solidFill>
                <a:latin typeface="Corbel" pitchFamily="34" charset="0"/>
              </a:rPr>
              <a:t>What should the primary disorders be named?</a:t>
            </a:r>
            <a:endParaRPr lang="en-US" sz="3600" i="1" dirty="0" smtClean="0">
              <a:solidFill>
                <a:schemeClr val="bg2"/>
              </a:solidFill>
              <a:latin typeface="Corbe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75236">
                                            <p:txEl>
                                              <p:pRg st="1" end="1"/>
                                            </p:txEl>
                                          </p:spTgt>
                                        </p:tgtEl>
                                        <p:attrNameLst>
                                          <p:attrName>style.visibility</p:attrName>
                                        </p:attrNameLst>
                                      </p:cBhvr>
                                      <p:to>
                                        <p:strVal val="visible"/>
                                      </p:to>
                                    </p:set>
                                    <p:animEffect transition="in" filter="dissolve">
                                      <p:cBhvr>
                                        <p:cTn id="7" dur="500"/>
                                        <p:tgtEl>
                                          <p:spTgt spid="1375236">
                                            <p:txEl>
                                              <p:pRg st="1" end="1"/>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75236">
                                            <p:txEl>
                                              <p:pRg st="2" end="2"/>
                                            </p:txEl>
                                          </p:spTgt>
                                        </p:tgtEl>
                                        <p:attrNameLst>
                                          <p:attrName>style.visibility</p:attrName>
                                        </p:attrNameLst>
                                      </p:cBhvr>
                                      <p:to>
                                        <p:strVal val="visible"/>
                                      </p:to>
                                    </p:set>
                                    <p:animEffect transition="in" filter="dissolve">
                                      <p:cBhvr>
                                        <p:cTn id="11" dur="500"/>
                                        <p:tgtEl>
                                          <p:spTgt spid="1375236">
                                            <p:txEl>
                                              <p:pRg st="2" end="2"/>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375236">
                                            <p:txEl>
                                              <p:pRg st="3" end="3"/>
                                            </p:txEl>
                                          </p:spTgt>
                                        </p:tgtEl>
                                        <p:attrNameLst>
                                          <p:attrName>style.visibility</p:attrName>
                                        </p:attrNameLst>
                                      </p:cBhvr>
                                      <p:to>
                                        <p:strVal val="visible"/>
                                      </p:to>
                                    </p:set>
                                    <p:animEffect transition="in" filter="dissolve">
                                      <p:cBhvr>
                                        <p:cTn id="15" dur="500"/>
                                        <p:tgtEl>
                                          <p:spTgt spid="13752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5</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482600" y="330200"/>
            <a:ext cx="9258300" cy="8763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smtClean="0">
                <a:solidFill>
                  <a:schemeClr val="bg2"/>
                </a:solidFill>
                <a:latin typeface="Corbel" pitchFamily="34" charset="0"/>
                <a:ea typeface="+mn-ea"/>
              </a:rPr>
              <a:t>DSM III, III-R and IV</a:t>
            </a:r>
            <a:endParaRPr lang="en-US" sz="4000" dirty="0" smtClean="0">
              <a:solidFill>
                <a:schemeClr val="bg2"/>
              </a:solidFill>
              <a:latin typeface="Corbel" pitchFamily="34" charset="0"/>
            </a:endParaRPr>
          </a:p>
        </p:txBody>
      </p:sp>
      <p:sp>
        <p:nvSpPr>
          <p:cNvPr id="43012"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361950" y="1651000"/>
            <a:ext cx="9582150" cy="4432300"/>
          </a:xfrm>
          <a:prstGeom prst="rect">
            <a:avLst/>
          </a:prstGeom>
          <a:noFill/>
          <a:ln w="9525">
            <a:noFill/>
            <a:miter lim="800000"/>
            <a:headEnd/>
            <a:tailEnd/>
          </a:ln>
          <a:effectLst/>
        </p:spPr>
        <p:txBody>
          <a:bodyPr lIns="0" tIns="0" rIns="0" bIns="0" anchor="t"/>
          <a:lstStyle/>
          <a:p>
            <a:pPr>
              <a:spcBef>
                <a:spcPts val="600"/>
              </a:spcBef>
            </a:pPr>
            <a:endParaRPr lang="en-US" sz="3600" dirty="0" smtClean="0">
              <a:solidFill>
                <a:schemeClr val="bg2"/>
              </a:solidFill>
              <a:latin typeface="Corbel" pitchFamily="34" charset="0"/>
            </a:endParaRPr>
          </a:p>
          <a:p>
            <a:pPr>
              <a:spcBef>
                <a:spcPts val="600"/>
              </a:spcBef>
            </a:pPr>
            <a:r>
              <a:rPr lang="en-US" sz="3600" dirty="0" smtClean="0">
                <a:solidFill>
                  <a:schemeClr val="bg2"/>
                </a:solidFill>
                <a:latin typeface="Corbel" pitchFamily="34" charset="0"/>
              </a:rPr>
              <a:t>Chapter Heading: </a:t>
            </a:r>
          </a:p>
          <a:p>
            <a:pPr>
              <a:spcBef>
                <a:spcPts val="600"/>
              </a:spcBef>
            </a:pPr>
            <a:r>
              <a:rPr lang="en-US" sz="3600" i="1" dirty="0" smtClean="0">
                <a:solidFill>
                  <a:schemeClr val="bg2"/>
                </a:solidFill>
                <a:latin typeface="Corbel" pitchFamily="34" charset="0"/>
              </a:rPr>
              <a:t>Substance Use Disorders / Substance Related Disorders</a:t>
            </a:r>
          </a:p>
        </p:txBody>
      </p:sp>
      <p:sp>
        <p:nvSpPr>
          <p:cNvPr id="6" name="Rectangle 4"/>
          <p:cNvSpPr>
            <a:spLocks noChangeArrowheads="1"/>
          </p:cNvSpPr>
          <p:nvPr/>
        </p:nvSpPr>
        <p:spPr bwMode="auto">
          <a:xfrm>
            <a:off x="436860" y="1772404"/>
            <a:ext cx="9582150" cy="4432300"/>
          </a:xfrm>
          <a:prstGeom prst="rect">
            <a:avLst/>
          </a:prstGeom>
          <a:noFill/>
          <a:ln w="9525">
            <a:noFill/>
            <a:miter lim="800000"/>
            <a:headEnd/>
            <a:tailEnd/>
          </a:ln>
          <a:effectLst/>
        </p:spPr>
        <p:txBody>
          <a:bodyPr lIns="0" tIns="0" rIns="0" bIns="0" anchor="b"/>
          <a:lstStyle/>
          <a:p>
            <a:pPr>
              <a:spcBef>
                <a:spcPts val="600"/>
              </a:spcBef>
            </a:pPr>
            <a:endParaRPr lang="en-US" sz="3600" dirty="0" smtClean="0">
              <a:solidFill>
                <a:schemeClr val="bg2"/>
              </a:solidFill>
              <a:latin typeface="Corbel" pitchFamily="34" charset="0"/>
            </a:endParaRPr>
          </a:p>
          <a:p>
            <a:pPr>
              <a:spcBef>
                <a:spcPts val="600"/>
              </a:spcBef>
            </a:pPr>
            <a:r>
              <a:rPr lang="en-US" sz="3600" dirty="0" smtClean="0">
                <a:solidFill>
                  <a:schemeClr val="bg2"/>
                </a:solidFill>
                <a:latin typeface="Corbel" pitchFamily="34" charset="0"/>
              </a:rPr>
              <a:t>Primary Disorders:  </a:t>
            </a:r>
          </a:p>
          <a:p>
            <a:pPr>
              <a:spcBef>
                <a:spcPts val="600"/>
              </a:spcBef>
            </a:pPr>
            <a:r>
              <a:rPr lang="en-US" sz="3600" i="1" dirty="0" smtClean="0">
                <a:solidFill>
                  <a:schemeClr val="bg2"/>
                </a:solidFill>
                <a:latin typeface="Corbel" pitchFamily="34" charset="0"/>
              </a:rPr>
              <a:t>Abuse </a:t>
            </a:r>
          </a:p>
          <a:p>
            <a:pPr>
              <a:spcBef>
                <a:spcPts val="600"/>
              </a:spcBef>
            </a:pPr>
            <a:r>
              <a:rPr lang="en-US" sz="3600" i="1" dirty="0" smtClean="0">
                <a:solidFill>
                  <a:schemeClr val="bg2"/>
                </a:solidFill>
                <a:latin typeface="Corbel" pitchFamily="34" charset="0"/>
              </a:rPr>
              <a:t>Dependence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75236"/>
                                        </p:tgtEl>
                                        <p:attrNameLst>
                                          <p:attrName>style.visibility</p:attrName>
                                        </p:attrNameLst>
                                      </p:cBhvr>
                                      <p:to>
                                        <p:strVal val="visible"/>
                                      </p:to>
                                    </p:set>
                                    <p:animEffect transition="in" filter="dissolve">
                                      <p:cBhvr>
                                        <p:cTn id="7" dur="500"/>
                                        <p:tgtEl>
                                          <p:spTgt spid="137523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6</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482600" y="152400"/>
            <a:ext cx="9258300" cy="8763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smtClean="0">
                <a:solidFill>
                  <a:schemeClr val="bg2"/>
                </a:solidFill>
                <a:latin typeface="Corbel" pitchFamily="34" charset="0"/>
                <a:ea typeface="+mn-ea"/>
              </a:rPr>
              <a:t>Terminology Subcommittee Members:</a:t>
            </a:r>
            <a:endParaRPr lang="en-US" sz="4000" dirty="0" smtClean="0">
              <a:solidFill>
                <a:schemeClr val="bg2"/>
              </a:solidFill>
              <a:latin typeface="Corbel" pitchFamily="34" charset="0"/>
            </a:endParaRPr>
          </a:p>
        </p:txBody>
      </p:sp>
      <p:sp>
        <p:nvSpPr>
          <p:cNvPr id="43012" name="Line 3"/>
          <p:cNvSpPr>
            <a:spLocks noChangeShapeType="1"/>
          </p:cNvSpPr>
          <p:nvPr/>
        </p:nvSpPr>
        <p:spPr bwMode="auto">
          <a:xfrm flipV="1">
            <a:off x="0" y="11810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450850" y="3009900"/>
            <a:ext cx="9455150" cy="3492500"/>
          </a:xfrm>
          <a:prstGeom prst="rect">
            <a:avLst/>
          </a:prstGeom>
          <a:noFill/>
          <a:ln w="9525">
            <a:noFill/>
            <a:miter lim="800000"/>
            <a:headEnd/>
            <a:tailEnd/>
          </a:ln>
          <a:effectLst/>
        </p:spPr>
        <p:txBody>
          <a:bodyPr lIns="0" tIns="0" rIns="0" bIns="0" anchor="b"/>
          <a:lstStyle/>
          <a:p>
            <a:pPr>
              <a:spcBef>
                <a:spcPts val="1200"/>
              </a:spcBef>
            </a:pPr>
            <a:endParaRPr lang="en-US" sz="2800" dirty="0" smtClean="0">
              <a:solidFill>
                <a:schemeClr val="bg2"/>
              </a:solidFill>
              <a:latin typeface="Corbel" pitchFamily="34" charset="0"/>
            </a:endParaRPr>
          </a:p>
          <a:p>
            <a:pPr>
              <a:spcBef>
                <a:spcPts val="1200"/>
              </a:spcBef>
            </a:pPr>
            <a:r>
              <a:rPr lang="en-US" sz="2800" dirty="0" smtClean="0">
                <a:solidFill>
                  <a:schemeClr val="bg2"/>
                </a:solidFill>
                <a:latin typeface="Corbel" pitchFamily="34" charset="0"/>
              </a:rPr>
              <a:t>Marc Auriacombe, M.D.</a:t>
            </a:r>
          </a:p>
          <a:p>
            <a:pPr>
              <a:spcBef>
                <a:spcPts val="1200"/>
              </a:spcBef>
            </a:pPr>
            <a:r>
              <a:rPr lang="en-US" sz="2800" dirty="0" smtClean="0">
                <a:solidFill>
                  <a:schemeClr val="bg2"/>
                </a:solidFill>
                <a:latin typeface="Corbel" pitchFamily="34" charset="0"/>
              </a:rPr>
              <a:t>Alan J. </a:t>
            </a:r>
            <a:r>
              <a:rPr lang="en-US" sz="2800" dirty="0" err="1" smtClean="0">
                <a:solidFill>
                  <a:schemeClr val="bg2"/>
                </a:solidFill>
                <a:latin typeface="Corbel" pitchFamily="34" charset="0"/>
              </a:rPr>
              <a:t>Budney</a:t>
            </a:r>
            <a:r>
              <a:rPr lang="en-US" sz="2800" dirty="0" smtClean="0">
                <a:solidFill>
                  <a:schemeClr val="bg2"/>
                </a:solidFill>
                <a:latin typeface="Corbel" pitchFamily="34" charset="0"/>
              </a:rPr>
              <a:t>, Ph.D.</a:t>
            </a:r>
          </a:p>
          <a:p>
            <a:pPr>
              <a:spcBef>
                <a:spcPts val="1200"/>
              </a:spcBef>
            </a:pPr>
            <a:r>
              <a:rPr lang="en-US" sz="2800" dirty="0" smtClean="0">
                <a:solidFill>
                  <a:schemeClr val="bg2"/>
                </a:solidFill>
                <a:latin typeface="Corbel" pitchFamily="34" charset="0"/>
              </a:rPr>
              <a:t>Wilson M. Compton, M.D.</a:t>
            </a:r>
          </a:p>
          <a:p>
            <a:pPr>
              <a:spcBef>
                <a:spcPts val="1200"/>
              </a:spcBef>
            </a:pPr>
            <a:r>
              <a:rPr lang="en-US" sz="2800" dirty="0" smtClean="0">
                <a:solidFill>
                  <a:schemeClr val="bg2"/>
                </a:solidFill>
                <a:latin typeface="Corbel" pitchFamily="34" charset="0"/>
              </a:rPr>
              <a:t>Thomas J. Crowley, M.D.</a:t>
            </a:r>
          </a:p>
          <a:p>
            <a:pPr>
              <a:spcBef>
                <a:spcPts val="1200"/>
              </a:spcBef>
            </a:pPr>
            <a:r>
              <a:rPr lang="en-US" sz="2800" dirty="0" smtClean="0">
                <a:solidFill>
                  <a:schemeClr val="bg2"/>
                </a:solidFill>
                <a:latin typeface="Corbel" pitchFamily="34" charset="0"/>
              </a:rPr>
              <a:t>Bridget F. Grant, Ph.D., Ph.D.</a:t>
            </a:r>
          </a:p>
          <a:p>
            <a:pPr>
              <a:spcBef>
                <a:spcPts val="1200"/>
              </a:spcBef>
            </a:pPr>
            <a:r>
              <a:rPr lang="en-US" sz="2800" dirty="0" smtClean="0">
                <a:solidFill>
                  <a:schemeClr val="bg2"/>
                </a:solidFill>
                <a:latin typeface="Corbel" pitchFamily="34" charset="0"/>
              </a:rPr>
              <a:t>Deborah S. Hasin, Ph.D.</a:t>
            </a:r>
          </a:p>
          <a:p>
            <a:pPr>
              <a:spcBef>
                <a:spcPts val="1200"/>
              </a:spcBef>
            </a:pPr>
            <a:r>
              <a:rPr lang="en-US" sz="2800" dirty="0" smtClean="0">
                <a:solidFill>
                  <a:schemeClr val="bg2"/>
                </a:solidFill>
                <a:latin typeface="Corbel" pitchFamily="34" charset="0"/>
              </a:rPr>
              <a:t>Walter Ling, M.D.</a:t>
            </a:r>
          </a:p>
          <a:p>
            <a:pPr>
              <a:spcBef>
                <a:spcPts val="1200"/>
              </a:spcBef>
            </a:pPr>
            <a:r>
              <a:rPr lang="en-US" sz="2800" dirty="0" smtClean="0">
                <a:solidFill>
                  <a:schemeClr val="bg2"/>
                </a:solidFill>
                <a:latin typeface="Corbel" pitchFamily="34" charset="0"/>
              </a:rPr>
              <a:t>Charles P. O’Brien, M.D.</a:t>
            </a:r>
          </a:p>
          <a:p>
            <a:pPr>
              <a:spcBef>
                <a:spcPts val="1200"/>
              </a:spcBef>
            </a:pPr>
            <a:r>
              <a:rPr lang="en-US" sz="2800" dirty="0" smtClean="0">
                <a:solidFill>
                  <a:schemeClr val="bg2"/>
                </a:solidFill>
                <a:latin typeface="Corbel" pitchFamily="34" charset="0"/>
              </a:rPr>
              <a:t>Nancy </a:t>
            </a:r>
            <a:r>
              <a:rPr lang="en-US" sz="2800" dirty="0" err="1" smtClean="0">
                <a:solidFill>
                  <a:schemeClr val="bg2"/>
                </a:solidFill>
                <a:latin typeface="Corbel" pitchFamily="34" charset="0"/>
              </a:rPr>
              <a:t>Petry</a:t>
            </a:r>
            <a:r>
              <a:rPr lang="en-US" sz="2800" dirty="0" smtClean="0">
                <a:solidFill>
                  <a:schemeClr val="bg2"/>
                </a:solidFill>
                <a:latin typeface="Corbel" pitchFamily="34" charset="0"/>
              </a:rPr>
              <a:t>, Ph.D.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75236">
                                            <p:txEl>
                                              <p:pRg st="1" end="1"/>
                                            </p:txEl>
                                          </p:spTgt>
                                        </p:tgtEl>
                                        <p:attrNameLst>
                                          <p:attrName>style.visibility</p:attrName>
                                        </p:attrNameLst>
                                      </p:cBhvr>
                                      <p:to>
                                        <p:strVal val="visible"/>
                                      </p:to>
                                    </p:set>
                                    <p:animEffect transition="in" filter="dissolve">
                                      <p:cBhvr>
                                        <p:cTn id="7" dur="500"/>
                                        <p:tgtEl>
                                          <p:spTgt spid="1375236">
                                            <p:txEl>
                                              <p:pRg st="1" end="1"/>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75236">
                                            <p:txEl>
                                              <p:pRg st="2" end="2"/>
                                            </p:txEl>
                                          </p:spTgt>
                                        </p:tgtEl>
                                        <p:attrNameLst>
                                          <p:attrName>style.visibility</p:attrName>
                                        </p:attrNameLst>
                                      </p:cBhvr>
                                      <p:to>
                                        <p:strVal val="visible"/>
                                      </p:to>
                                    </p:set>
                                    <p:animEffect transition="in" filter="dissolve">
                                      <p:cBhvr>
                                        <p:cTn id="11" dur="500"/>
                                        <p:tgtEl>
                                          <p:spTgt spid="1375236">
                                            <p:txEl>
                                              <p:pRg st="2" end="2"/>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375236">
                                            <p:txEl>
                                              <p:pRg st="3" end="3"/>
                                            </p:txEl>
                                          </p:spTgt>
                                        </p:tgtEl>
                                        <p:attrNameLst>
                                          <p:attrName>style.visibility</p:attrName>
                                        </p:attrNameLst>
                                      </p:cBhvr>
                                      <p:to>
                                        <p:strVal val="visible"/>
                                      </p:to>
                                    </p:set>
                                    <p:animEffect transition="in" filter="dissolve">
                                      <p:cBhvr>
                                        <p:cTn id="15" dur="500"/>
                                        <p:tgtEl>
                                          <p:spTgt spid="1375236">
                                            <p:txEl>
                                              <p:pRg st="3" end="3"/>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375236">
                                            <p:txEl>
                                              <p:pRg st="4" end="4"/>
                                            </p:txEl>
                                          </p:spTgt>
                                        </p:tgtEl>
                                        <p:attrNameLst>
                                          <p:attrName>style.visibility</p:attrName>
                                        </p:attrNameLst>
                                      </p:cBhvr>
                                      <p:to>
                                        <p:strVal val="visible"/>
                                      </p:to>
                                    </p:set>
                                    <p:animEffect transition="in" filter="dissolve">
                                      <p:cBhvr>
                                        <p:cTn id="19" dur="500"/>
                                        <p:tgtEl>
                                          <p:spTgt spid="1375236">
                                            <p:txEl>
                                              <p:pRg st="4" end="4"/>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1375236">
                                            <p:txEl>
                                              <p:pRg st="5" end="5"/>
                                            </p:txEl>
                                          </p:spTgt>
                                        </p:tgtEl>
                                        <p:attrNameLst>
                                          <p:attrName>style.visibility</p:attrName>
                                        </p:attrNameLst>
                                      </p:cBhvr>
                                      <p:to>
                                        <p:strVal val="visible"/>
                                      </p:to>
                                    </p:set>
                                    <p:animEffect transition="in" filter="dissolve">
                                      <p:cBhvr>
                                        <p:cTn id="23" dur="500"/>
                                        <p:tgtEl>
                                          <p:spTgt spid="1375236">
                                            <p:txEl>
                                              <p:pRg st="5" end="5"/>
                                            </p:txEl>
                                          </p:spTgt>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1375236">
                                            <p:txEl>
                                              <p:pRg st="6" end="6"/>
                                            </p:txEl>
                                          </p:spTgt>
                                        </p:tgtEl>
                                        <p:attrNameLst>
                                          <p:attrName>style.visibility</p:attrName>
                                        </p:attrNameLst>
                                      </p:cBhvr>
                                      <p:to>
                                        <p:strVal val="visible"/>
                                      </p:to>
                                    </p:set>
                                    <p:animEffect transition="in" filter="dissolve">
                                      <p:cBhvr>
                                        <p:cTn id="27" dur="500"/>
                                        <p:tgtEl>
                                          <p:spTgt spid="1375236">
                                            <p:txEl>
                                              <p:pRg st="6" end="6"/>
                                            </p:txEl>
                                          </p:spTgt>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1375236">
                                            <p:txEl>
                                              <p:pRg st="7" end="7"/>
                                            </p:txEl>
                                          </p:spTgt>
                                        </p:tgtEl>
                                        <p:attrNameLst>
                                          <p:attrName>style.visibility</p:attrName>
                                        </p:attrNameLst>
                                      </p:cBhvr>
                                      <p:to>
                                        <p:strVal val="visible"/>
                                      </p:to>
                                    </p:set>
                                    <p:animEffect transition="in" filter="dissolve">
                                      <p:cBhvr>
                                        <p:cTn id="31" dur="500"/>
                                        <p:tgtEl>
                                          <p:spTgt spid="1375236">
                                            <p:txEl>
                                              <p:pRg st="7" end="7"/>
                                            </p:txEl>
                                          </p:spTgt>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1375236">
                                            <p:txEl>
                                              <p:pRg st="8" end="8"/>
                                            </p:txEl>
                                          </p:spTgt>
                                        </p:tgtEl>
                                        <p:attrNameLst>
                                          <p:attrName>style.visibility</p:attrName>
                                        </p:attrNameLst>
                                      </p:cBhvr>
                                      <p:to>
                                        <p:strVal val="visible"/>
                                      </p:to>
                                    </p:set>
                                    <p:animEffect transition="in" filter="dissolve">
                                      <p:cBhvr>
                                        <p:cTn id="35" dur="500"/>
                                        <p:tgtEl>
                                          <p:spTgt spid="1375236">
                                            <p:txEl>
                                              <p:pRg st="8" end="8"/>
                                            </p:txEl>
                                          </p:spTgt>
                                        </p:tgtEl>
                                      </p:cBhvr>
                                    </p:animEffect>
                                  </p:childTnLst>
                                </p:cTn>
                              </p:par>
                            </p:childTnLst>
                          </p:cTn>
                        </p:par>
                        <p:par>
                          <p:cTn id="36" fill="hold">
                            <p:stCondLst>
                              <p:cond delay="4000"/>
                            </p:stCondLst>
                            <p:childTnLst>
                              <p:par>
                                <p:cTn id="37" presetID="9" presetClass="entr" presetSubtype="0" fill="hold" grpId="0" nodeType="afterEffect">
                                  <p:stCondLst>
                                    <p:cond delay="0"/>
                                  </p:stCondLst>
                                  <p:childTnLst>
                                    <p:set>
                                      <p:cBhvr>
                                        <p:cTn id="38" dur="1" fill="hold">
                                          <p:stCondLst>
                                            <p:cond delay="0"/>
                                          </p:stCondLst>
                                        </p:cTn>
                                        <p:tgtEl>
                                          <p:spTgt spid="1375236">
                                            <p:txEl>
                                              <p:pRg st="9" end="9"/>
                                            </p:txEl>
                                          </p:spTgt>
                                        </p:tgtEl>
                                        <p:attrNameLst>
                                          <p:attrName>style.visibility</p:attrName>
                                        </p:attrNameLst>
                                      </p:cBhvr>
                                      <p:to>
                                        <p:strVal val="visible"/>
                                      </p:to>
                                    </p:set>
                                    <p:animEffect transition="in" filter="dissolve">
                                      <p:cBhvr>
                                        <p:cTn id="39" dur="500"/>
                                        <p:tgtEl>
                                          <p:spTgt spid="137523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7</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482600" y="330200"/>
            <a:ext cx="9258300" cy="8763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smtClean="0">
                <a:solidFill>
                  <a:schemeClr val="bg2"/>
                </a:solidFill>
                <a:latin typeface="Corbel" pitchFamily="34" charset="0"/>
                <a:ea typeface="+mn-ea"/>
              </a:rPr>
              <a:t>Background Assumptions:</a:t>
            </a:r>
            <a:endParaRPr lang="en-US" sz="4000" dirty="0" smtClean="0">
              <a:solidFill>
                <a:schemeClr val="bg2"/>
              </a:solidFill>
              <a:latin typeface="Corbel" pitchFamily="34" charset="0"/>
            </a:endParaRPr>
          </a:p>
        </p:txBody>
      </p:sp>
      <p:sp>
        <p:nvSpPr>
          <p:cNvPr id="43012"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488950" y="1955800"/>
            <a:ext cx="9455150" cy="3492500"/>
          </a:xfrm>
          <a:prstGeom prst="rect">
            <a:avLst/>
          </a:prstGeom>
          <a:noFill/>
          <a:ln w="9525">
            <a:noFill/>
            <a:miter lim="800000"/>
            <a:headEnd/>
            <a:tailEnd/>
          </a:ln>
          <a:effectLst/>
        </p:spPr>
        <p:txBody>
          <a:bodyPr lIns="0" tIns="0" rIns="0" bIns="0" anchor="b"/>
          <a:lstStyle/>
          <a:p>
            <a:pPr>
              <a:spcBef>
                <a:spcPts val="3000"/>
              </a:spcBef>
            </a:pPr>
            <a:endParaRPr lang="en-US" sz="3600" dirty="0" smtClean="0">
              <a:solidFill>
                <a:schemeClr val="bg2"/>
              </a:solidFill>
              <a:latin typeface="Corbel" pitchFamily="34" charset="0"/>
            </a:endParaRPr>
          </a:p>
          <a:p>
            <a:pPr>
              <a:spcBef>
                <a:spcPts val="3000"/>
              </a:spcBef>
            </a:pPr>
            <a:r>
              <a:rPr lang="en-US" sz="3600" dirty="0" smtClean="0">
                <a:solidFill>
                  <a:schemeClr val="bg2"/>
                </a:solidFill>
                <a:latin typeface="Corbel" pitchFamily="34" charset="0"/>
              </a:rPr>
              <a:t>Abuse/Dependence dichotomy eliminated in favor of a unified set of criteria.</a:t>
            </a:r>
          </a:p>
          <a:p>
            <a:pPr>
              <a:spcBef>
                <a:spcPts val="3000"/>
              </a:spcBef>
            </a:pPr>
            <a:r>
              <a:rPr lang="en-US" sz="3600" dirty="0" smtClean="0">
                <a:solidFill>
                  <a:schemeClr val="bg2"/>
                </a:solidFill>
                <a:latin typeface="Corbel" pitchFamily="34" charset="0"/>
              </a:rPr>
              <a:t>Gambling disorders moved to this section.</a:t>
            </a:r>
          </a:p>
          <a:p>
            <a:pPr>
              <a:spcBef>
                <a:spcPts val="3000"/>
              </a:spcBef>
            </a:pPr>
            <a:r>
              <a:rPr lang="en-US" sz="3600" dirty="0" smtClean="0">
                <a:solidFill>
                  <a:schemeClr val="bg2"/>
                </a:solidFill>
                <a:latin typeface="Corbel" pitchFamily="34" charset="0"/>
              </a:rPr>
              <a:t>Substance induced disorders (i.e. intoxication, withdrawal, mental illnesses) included.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75236">
                                            <p:txEl>
                                              <p:pRg st="1" end="1"/>
                                            </p:txEl>
                                          </p:spTgt>
                                        </p:tgtEl>
                                        <p:attrNameLst>
                                          <p:attrName>style.visibility</p:attrName>
                                        </p:attrNameLst>
                                      </p:cBhvr>
                                      <p:to>
                                        <p:strVal val="visible"/>
                                      </p:to>
                                    </p:set>
                                    <p:animEffect transition="in" filter="dissolve">
                                      <p:cBhvr>
                                        <p:cTn id="7" dur="500"/>
                                        <p:tgtEl>
                                          <p:spTgt spid="137523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75236">
                                            <p:txEl>
                                              <p:pRg st="2" end="2"/>
                                            </p:txEl>
                                          </p:spTgt>
                                        </p:tgtEl>
                                        <p:attrNameLst>
                                          <p:attrName>style.visibility</p:attrName>
                                        </p:attrNameLst>
                                      </p:cBhvr>
                                      <p:to>
                                        <p:strVal val="visible"/>
                                      </p:to>
                                    </p:set>
                                    <p:animEffect transition="in" filter="dissolve">
                                      <p:cBhvr>
                                        <p:cTn id="12" dur="500"/>
                                        <p:tgtEl>
                                          <p:spTgt spid="137523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75236">
                                            <p:txEl>
                                              <p:pRg st="3" end="3"/>
                                            </p:txEl>
                                          </p:spTgt>
                                        </p:tgtEl>
                                        <p:attrNameLst>
                                          <p:attrName>style.visibility</p:attrName>
                                        </p:attrNameLst>
                                      </p:cBhvr>
                                      <p:to>
                                        <p:strVal val="visible"/>
                                      </p:to>
                                    </p:set>
                                    <p:animEffect transition="in" filter="dissolve">
                                      <p:cBhvr>
                                        <p:cTn id="17" dur="500"/>
                                        <p:tgtEl>
                                          <p:spTgt spid="13752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8</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482600" y="330200"/>
            <a:ext cx="9258300" cy="8763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smtClean="0">
                <a:solidFill>
                  <a:schemeClr val="bg2"/>
                </a:solidFill>
                <a:latin typeface="Corbel" pitchFamily="34" charset="0"/>
                <a:ea typeface="+mn-ea"/>
              </a:rPr>
              <a:t>Examples of Naming in the </a:t>
            </a:r>
          </a:p>
          <a:p>
            <a:pPr defTabSz="452438">
              <a:lnSpc>
                <a:spcPct val="90000"/>
              </a:lnSpc>
              <a:buSzPct val="90000"/>
              <a:defRPr/>
            </a:pPr>
            <a:r>
              <a:rPr lang="en-US" sz="4000" dirty="0" smtClean="0">
                <a:solidFill>
                  <a:schemeClr val="bg2"/>
                </a:solidFill>
                <a:latin typeface="Corbel" pitchFamily="34" charset="0"/>
                <a:ea typeface="+mn-ea"/>
              </a:rPr>
              <a:t>Alcohol and Drug Field</a:t>
            </a:r>
            <a:endParaRPr lang="en-US" sz="4000" dirty="0" smtClean="0">
              <a:solidFill>
                <a:schemeClr val="bg2"/>
              </a:solidFill>
              <a:latin typeface="Corbel" pitchFamily="34" charset="0"/>
            </a:endParaRPr>
          </a:p>
        </p:txBody>
      </p:sp>
      <p:sp>
        <p:nvSpPr>
          <p:cNvPr id="43012"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361950" y="1930400"/>
            <a:ext cx="4768850" cy="4432300"/>
          </a:xfrm>
          <a:prstGeom prst="rect">
            <a:avLst/>
          </a:prstGeom>
          <a:noFill/>
          <a:ln w="9525">
            <a:noFill/>
            <a:miter lim="800000"/>
            <a:headEnd/>
            <a:tailEnd/>
          </a:ln>
          <a:effectLst/>
        </p:spPr>
        <p:txBody>
          <a:bodyPr lIns="0" tIns="0" rIns="0" bIns="0" anchor="b"/>
          <a:lstStyle/>
          <a:p>
            <a:pPr algn="l">
              <a:spcBef>
                <a:spcPts val="600"/>
              </a:spcBef>
            </a:pPr>
            <a:r>
              <a:rPr lang="en-US" sz="3600" dirty="0" smtClean="0">
                <a:solidFill>
                  <a:schemeClr val="bg2"/>
                </a:solidFill>
                <a:latin typeface="Corbel" pitchFamily="34" charset="0"/>
              </a:rPr>
              <a:t>Abuse</a:t>
            </a:r>
          </a:p>
          <a:p>
            <a:pPr algn="l">
              <a:spcBef>
                <a:spcPts val="600"/>
              </a:spcBef>
            </a:pPr>
            <a:r>
              <a:rPr lang="en-US" sz="3600" dirty="0" smtClean="0">
                <a:solidFill>
                  <a:schemeClr val="bg2"/>
                </a:solidFill>
                <a:latin typeface="Corbel" pitchFamily="34" charset="0"/>
              </a:rPr>
              <a:t>Addiction</a:t>
            </a:r>
          </a:p>
          <a:p>
            <a:pPr algn="l">
              <a:spcBef>
                <a:spcPts val="600"/>
              </a:spcBef>
            </a:pPr>
            <a:r>
              <a:rPr lang="en-US" sz="3600" dirty="0" smtClean="0">
                <a:solidFill>
                  <a:schemeClr val="bg2"/>
                </a:solidFill>
                <a:latin typeface="Corbel" pitchFamily="34" charset="0"/>
              </a:rPr>
              <a:t>Alcoholism</a:t>
            </a:r>
          </a:p>
          <a:p>
            <a:pPr algn="l">
              <a:spcBef>
                <a:spcPts val="600"/>
              </a:spcBef>
            </a:pPr>
            <a:r>
              <a:rPr lang="en-US" sz="3600" dirty="0" smtClean="0">
                <a:solidFill>
                  <a:schemeClr val="bg2"/>
                </a:solidFill>
                <a:latin typeface="Corbel" pitchFamily="34" charset="0"/>
              </a:rPr>
              <a:t>Chemical</a:t>
            </a:r>
          </a:p>
          <a:p>
            <a:pPr algn="l">
              <a:spcBef>
                <a:spcPts val="600"/>
              </a:spcBef>
            </a:pPr>
            <a:r>
              <a:rPr lang="en-US" sz="3600" dirty="0" smtClean="0">
                <a:solidFill>
                  <a:schemeClr val="bg2"/>
                </a:solidFill>
                <a:latin typeface="Corbel" pitchFamily="34" charset="0"/>
              </a:rPr>
              <a:t>Dependence</a:t>
            </a:r>
          </a:p>
          <a:p>
            <a:pPr algn="l">
              <a:spcBef>
                <a:spcPts val="600"/>
              </a:spcBef>
            </a:pPr>
            <a:r>
              <a:rPr lang="en-US" sz="3600" dirty="0" smtClean="0">
                <a:solidFill>
                  <a:schemeClr val="bg2"/>
                </a:solidFill>
                <a:latin typeface="Corbel" pitchFamily="34" charset="0"/>
              </a:rPr>
              <a:t>Dependence Syndrome</a:t>
            </a:r>
          </a:p>
          <a:p>
            <a:pPr algn="l">
              <a:spcBef>
                <a:spcPts val="600"/>
              </a:spcBef>
            </a:pPr>
            <a:r>
              <a:rPr lang="en-US" sz="3600" dirty="0" smtClean="0">
                <a:solidFill>
                  <a:schemeClr val="bg2"/>
                </a:solidFill>
                <a:latin typeface="Corbel" pitchFamily="34" charset="0"/>
              </a:rPr>
              <a:t>Dipsomania</a:t>
            </a:r>
          </a:p>
          <a:p>
            <a:pPr algn="l">
              <a:spcBef>
                <a:spcPts val="600"/>
              </a:spcBef>
            </a:pPr>
            <a:r>
              <a:rPr lang="en-US" sz="3600" dirty="0" smtClean="0">
                <a:solidFill>
                  <a:schemeClr val="bg2"/>
                </a:solidFill>
                <a:latin typeface="Corbel" pitchFamily="34" charset="0"/>
              </a:rPr>
              <a:t>Drug</a:t>
            </a:r>
          </a:p>
        </p:txBody>
      </p:sp>
      <p:sp>
        <p:nvSpPr>
          <p:cNvPr id="6" name="Rectangle 4"/>
          <p:cNvSpPr>
            <a:spLocks noChangeArrowheads="1"/>
          </p:cNvSpPr>
          <p:nvPr/>
        </p:nvSpPr>
        <p:spPr bwMode="auto">
          <a:xfrm>
            <a:off x="5219700" y="2501900"/>
            <a:ext cx="4953000" cy="3886200"/>
          </a:xfrm>
          <a:prstGeom prst="rect">
            <a:avLst/>
          </a:prstGeom>
          <a:noFill/>
          <a:ln w="9525">
            <a:noFill/>
            <a:miter lim="800000"/>
            <a:headEnd/>
            <a:tailEnd/>
          </a:ln>
          <a:effectLst/>
        </p:spPr>
        <p:txBody>
          <a:bodyPr lIns="0" tIns="0" rIns="0" bIns="0" anchor="b"/>
          <a:lstStyle/>
          <a:p>
            <a:pPr algn="l">
              <a:spcBef>
                <a:spcPts val="600"/>
              </a:spcBef>
            </a:pPr>
            <a:r>
              <a:rPr lang="en-US" sz="3600" dirty="0" smtClean="0">
                <a:solidFill>
                  <a:schemeClr val="bg2"/>
                </a:solidFill>
                <a:latin typeface="Corbel" pitchFamily="34" charset="0"/>
              </a:rPr>
              <a:t>Habituation</a:t>
            </a:r>
          </a:p>
          <a:p>
            <a:pPr algn="l">
              <a:spcBef>
                <a:spcPts val="600"/>
              </a:spcBef>
            </a:pPr>
            <a:r>
              <a:rPr lang="en-US" sz="3600" dirty="0" smtClean="0">
                <a:solidFill>
                  <a:schemeClr val="bg2"/>
                </a:solidFill>
                <a:latin typeface="Corbel" pitchFamily="34" charset="0"/>
              </a:rPr>
              <a:t>Harmful Use</a:t>
            </a:r>
          </a:p>
          <a:p>
            <a:pPr algn="l">
              <a:spcBef>
                <a:spcPts val="600"/>
              </a:spcBef>
            </a:pPr>
            <a:r>
              <a:rPr lang="en-US" sz="3600" dirty="0" smtClean="0">
                <a:solidFill>
                  <a:schemeClr val="bg2"/>
                </a:solidFill>
                <a:latin typeface="Corbel" pitchFamily="34" charset="0"/>
              </a:rPr>
              <a:t>Inebriety</a:t>
            </a:r>
          </a:p>
          <a:p>
            <a:pPr algn="l">
              <a:spcBef>
                <a:spcPts val="600"/>
              </a:spcBef>
            </a:pPr>
            <a:r>
              <a:rPr lang="en-US" sz="3600" dirty="0" smtClean="0">
                <a:solidFill>
                  <a:schemeClr val="bg2"/>
                </a:solidFill>
                <a:latin typeface="Corbel" pitchFamily="34" charset="0"/>
              </a:rPr>
              <a:t>Misuse</a:t>
            </a:r>
          </a:p>
          <a:p>
            <a:pPr algn="l">
              <a:spcBef>
                <a:spcPts val="600"/>
              </a:spcBef>
            </a:pPr>
            <a:r>
              <a:rPr lang="en-US" sz="3600" dirty="0" err="1" smtClean="0">
                <a:solidFill>
                  <a:schemeClr val="bg2"/>
                </a:solidFill>
                <a:latin typeface="Corbel" pitchFamily="34" charset="0"/>
              </a:rPr>
              <a:t>Narcomania</a:t>
            </a:r>
            <a:endParaRPr lang="en-US" sz="3600" dirty="0" smtClean="0">
              <a:solidFill>
                <a:schemeClr val="bg2"/>
              </a:solidFill>
              <a:latin typeface="Corbel" pitchFamily="34" charset="0"/>
            </a:endParaRPr>
          </a:p>
          <a:p>
            <a:pPr algn="l">
              <a:spcBef>
                <a:spcPts val="600"/>
              </a:spcBef>
            </a:pPr>
            <a:r>
              <a:rPr lang="en-US" sz="3600" dirty="0" smtClean="0">
                <a:solidFill>
                  <a:schemeClr val="bg2"/>
                </a:solidFill>
                <a:latin typeface="Corbel" pitchFamily="34" charset="0"/>
              </a:rPr>
              <a:t>Psychoactive Substance</a:t>
            </a:r>
          </a:p>
          <a:p>
            <a:pPr algn="l">
              <a:spcBef>
                <a:spcPts val="600"/>
              </a:spcBef>
            </a:pPr>
            <a:r>
              <a:rPr lang="en-US" sz="3600" dirty="0" err="1" smtClean="0">
                <a:solidFill>
                  <a:schemeClr val="bg2"/>
                </a:solidFill>
                <a:latin typeface="Corbel" pitchFamily="34" charset="0"/>
              </a:rPr>
              <a:t>Pseudoaddiction</a:t>
            </a:r>
            <a:endParaRPr lang="en-US" sz="3600" dirty="0" smtClean="0">
              <a:solidFill>
                <a:schemeClr val="bg2"/>
              </a:solidFill>
              <a:latin typeface="Corbel" pitchFamily="34" charset="0"/>
            </a:endParaRPr>
          </a:p>
          <a:p>
            <a:pPr algn="l">
              <a:spcBef>
                <a:spcPts val="600"/>
              </a:spcBef>
            </a:pPr>
            <a:r>
              <a:rPr lang="en-US" sz="3600" dirty="0" smtClean="0">
                <a:solidFill>
                  <a:schemeClr val="bg2"/>
                </a:solidFill>
                <a:latin typeface="Corbel" pitchFamily="34" charset="0"/>
              </a:rPr>
              <a:t>Substance</a:t>
            </a:r>
            <a:endParaRPr lang="en-US" sz="3600" b="1" kern="1200" dirty="0">
              <a:solidFill>
                <a:schemeClr val="bg2"/>
              </a:solidFill>
              <a:latin typeface="Corbel" pitchFamily="34" charset="0"/>
              <a:ea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75236">
                                            <p:txEl>
                                              <p:pRg st="0" end="0"/>
                                            </p:txEl>
                                          </p:spTgt>
                                        </p:tgtEl>
                                        <p:attrNameLst>
                                          <p:attrName>style.visibility</p:attrName>
                                        </p:attrNameLst>
                                      </p:cBhvr>
                                      <p:to>
                                        <p:strVal val="visible"/>
                                      </p:to>
                                    </p:set>
                                    <p:animEffect transition="in" filter="dissolve">
                                      <p:cBhvr>
                                        <p:cTn id="7" dur="500"/>
                                        <p:tgtEl>
                                          <p:spTgt spid="1375236">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75236">
                                            <p:txEl>
                                              <p:pRg st="1" end="1"/>
                                            </p:txEl>
                                          </p:spTgt>
                                        </p:tgtEl>
                                        <p:attrNameLst>
                                          <p:attrName>style.visibility</p:attrName>
                                        </p:attrNameLst>
                                      </p:cBhvr>
                                      <p:to>
                                        <p:strVal val="visible"/>
                                      </p:to>
                                    </p:set>
                                    <p:animEffect transition="in" filter="dissolve">
                                      <p:cBhvr>
                                        <p:cTn id="11" dur="500"/>
                                        <p:tgtEl>
                                          <p:spTgt spid="1375236">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375236">
                                            <p:txEl>
                                              <p:pRg st="2" end="2"/>
                                            </p:txEl>
                                          </p:spTgt>
                                        </p:tgtEl>
                                        <p:attrNameLst>
                                          <p:attrName>style.visibility</p:attrName>
                                        </p:attrNameLst>
                                      </p:cBhvr>
                                      <p:to>
                                        <p:strVal val="visible"/>
                                      </p:to>
                                    </p:set>
                                    <p:animEffect transition="in" filter="dissolve">
                                      <p:cBhvr>
                                        <p:cTn id="15" dur="500"/>
                                        <p:tgtEl>
                                          <p:spTgt spid="1375236">
                                            <p:txEl>
                                              <p:pRg st="2" end="2"/>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375236">
                                            <p:txEl>
                                              <p:pRg st="3" end="3"/>
                                            </p:txEl>
                                          </p:spTgt>
                                        </p:tgtEl>
                                        <p:attrNameLst>
                                          <p:attrName>style.visibility</p:attrName>
                                        </p:attrNameLst>
                                      </p:cBhvr>
                                      <p:to>
                                        <p:strVal val="visible"/>
                                      </p:to>
                                    </p:set>
                                    <p:animEffect transition="in" filter="dissolve">
                                      <p:cBhvr>
                                        <p:cTn id="19" dur="500"/>
                                        <p:tgtEl>
                                          <p:spTgt spid="1375236">
                                            <p:txEl>
                                              <p:pRg st="3" end="3"/>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1375236">
                                            <p:txEl>
                                              <p:pRg st="4" end="4"/>
                                            </p:txEl>
                                          </p:spTgt>
                                        </p:tgtEl>
                                        <p:attrNameLst>
                                          <p:attrName>style.visibility</p:attrName>
                                        </p:attrNameLst>
                                      </p:cBhvr>
                                      <p:to>
                                        <p:strVal val="visible"/>
                                      </p:to>
                                    </p:set>
                                    <p:animEffect transition="in" filter="dissolve">
                                      <p:cBhvr>
                                        <p:cTn id="23" dur="500"/>
                                        <p:tgtEl>
                                          <p:spTgt spid="1375236">
                                            <p:txEl>
                                              <p:pRg st="4" end="4"/>
                                            </p:txEl>
                                          </p:spTgt>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1375236">
                                            <p:txEl>
                                              <p:pRg st="5" end="5"/>
                                            </p:txEl>
                                          </p:spTgt>
                                        </p:tgtEl>
                                        <p:attrNameLst>
                                          <p:attrName>style.visibility</p:attrName>
                                        </p:attrNameLst>
                                      </p:cBhvr>
                                      <p:to>
                                        <p:strVal val="visible"/>
                                      </p:to>
                                    </p:set>
                                    <p:animEffect transition="in" filter="dissolve">
                                      <p:cBhvr>
                                        <p:cTn id="27" dur="500"/>
                                        <p:tgtEl>
                                          <p:spTgt spid="1375236">
                                            <p:txEl>
                                              <p:pRg st="5" end="5"/>
                                            </p:txEl>
                                          </p:spTgt>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1375236">
                                            <p:txEl>
                                              <p:pRg st="6" end="6"/>
                                            </p:txEl>
                                          </p:spTgt>
                                        </p:tgtEl>
                                        <p:attrNameLst>
                                          <p:attrName>style.visibility</p:attrName>
                                        </p:attrNameLst>
                                      </p:cBhvr>
                                      <p:to>
                                        <p:strVal val="visible"/>
                                      </p:to>
                                    </p:set>
                                    <p:animEffect transition="in" filter="dissolve">
                                      <p:cBhvr>
                                        <p:cTn id="31" dur="500"/>
                                        <p:tgtEl>
                                          <p:spTgt spid="1375236">
                                            <p:txEl>
                                              <p:pRg st="6" end="6"/>
                                            </p:txEl>
                                          </p:spTgt>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1375236">
                                            <p:txEl>
                                              <p:pRg st="7" end="7"/>
                                            </p:txEl>
                                          </p:spTgt>
                                        </p:tgtEl>
                                        <p:attrNameLst>
                                          <p:attrName>style.visibility</p:attrName>
                                        </p:attrNameLst>
                                      </p:cBhvr>
                                      <p:to>
                                        <p:strVal val="visible"/>
                                      </p:to>
                                    </p:set>
                                    <p:animEffect transition="in" filter="dissolve">
                                      <p:cBhvr>
                                        <p:cTn id="35" dur="500"/>
                                        <p:tgtEl>
                                          <p:spTgt spid="1375236">
                                            <p:txEl>
                                              <p:pRg st="7" end="7"/>
                                            </p:txEl>
                                          </p:spTgt>
                                        </p:tgtEl>
                                      </p:cBhvr>
                                    </p:animEffect>
                                  </p:childTnLst>
                                </p:cTn>
                              </p:par>
                            </p:childTnLst>
                          </p:cTn>
                        </p:par>
                        <p:par>
                          <p:cTn id="36" fill="hold">
                            <p:stCondLst>
                              <p:cond delay="4000"/>
                            </p:stCondLst>
                            <p:childTnLst>
                              <p:par>
                                <p:cTn id="37" presetID="9" presetClass="entr" presetSubtype="0" fill="hold" grpId="0" nodeType="after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dissolve">
                                      <p:cBhvr>
                                        <p:cTn id="39" dur="500"/>
                                        <p:tgtEl>
                                          <p:spTgt spid="6">
                                            <p:txEl>
                                              <p:pRg st="0" end="0"/>
                                            </p:txEl>
                                          </p:spTgt>
                                        </p:tgtEl>
                                      </p:cBhvr>
                                    </p:animEffect>
                                  </p:childTnLst>
                                </p:cTn>
                              </p:par>
                            </p:childTnLst>
                          </p:cTn>
                        </p:par>
                        <p:par>
                          <p:cTn id="40" fill="hold">
                            <p:stCondLst>
                              <p:cond delay="4500"/>
                            </p:stCondLst>
                            <p:childTnLst>
                              <p:par>
                                <p:cTn id="41" presetID="9" presetClass="entr" presetSubtype="0" fill="hold" grpId="0" nodeType="after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animEffect transition="in" filter="dissolve">
                                      <p:cBhvr>
                                        <p:cTn id="43" dur="500"/>
                                        <p:tgtEl>
                                          <p:spTgt spid="6">
                                            <p:txEl>
                                              <p:pRg st="1" end="1"/>
                                            </p:txEl>
                                          </p:spTgt>
                                        </p:tgtEl>
                                      </p:cBhvr>
                                    </p:animEffect>
                                  </p:childTnLst>
                                </p:cTn>
                              </p:par>
                            </p:childTnLst>
                          </p:cTn>
                        </p:par>
                        <p:par>
                          <p:cTn id="44" fill="hold">
                            <p:stCondLst>
                              <p:cond delay="5000"/>
                            </p:stCondLst>
                            <p:childTnLst>
                              <p:par>
                                <p:cTn id="45" presetID="9" presetClass="entr" presetSubtype="0" fill="hold" grpId="0" nodeType="afterEffect">
                                  <p:stCondLst>
                                    <p:cond delay="0"/>
                                  </p:stCondLst>
                                  <p:childTnLst>
                                    <p:set>
                                      <p:cBhvr>
                                        <p:cTn id="46" dur="1" fill="hold">
                                          <p:stCondLst>
                                            <p:cond delay="0"/>
                                          </p:stCondLst>
                                        </p:cTn>
                                        <p:tgtEl>
                                          <p:spTgt spid="6">
                                            <p:txEl>
                                              <p:pRg st="2" end="2"/>
                                            </p:txEl>
                                          </p:spTgt>
                                        </p:tgtEl>
                                        <p:attrNameLst>
                                          <p:attrName>style.visibility</p:attrName>
                                        </p:attrNameLst>
                                      </p:cBhvr>
                                      <p:to>
                                        <p:strVal val="visible"/>
                                      </p:to>
                                    </p:set>
                                    <p:animEffect transition="in" filter="dissolve">
                                      <p:cBhvr>
                                        <p:cTn id="47" dur="500"/>
                                        <p:tgtEl>
                                          <p:spTgt spid="6">
                                            <p:txEl>
                                              <p:pRg st="2" end="2"/>
                                            </p:txEl>
                                          </p:spTgt>
                                        </p:tgtEl>
                                      </p:cBhvr>
                                    </p:animEffect>
                                  </p:childTnLst>
                                </p:cTn>
                              </p:par>
                            </p:childTnLst>
                          </p:cTn>
                        </p:par>
                        <p:par>
                          <p:cTn id="48" fill="hold">
                            <p:stCondLst>
                              <p:cond delay="5500"/>
                            </p:stCondLst>
                            <p:childTnLst>
                              <p:par>
                                <p:cTn id="49" presetID="9" presetClass="entr" presetSubtype="0" fill="hold" grpId="0" nodeType="afterEffect">
                                  <p:stCondLst>
                                    <p:cond delay="0"/>
                                  </p:stCondLst>
                                  <p:childTnLst>
                                    <p:set>
                                      <p:cBhvr>
                                        <p:cTn id="50" dur="1" fill="hold">
                                          <p:stCondLst>
                                            <p:cond delay="0"/>
                                          </p:stCondLst>
                                        </p:cTn>
                                        <p:tgtEl>
                                          <p:spTgt spid="6">
                                            <p:txEl>
                                              <p:pRg st="3" end="3"/>
                                            </p:txEl>
                                          </p:spTgt>
                                        </p:tgtEl>
                                        <p:attrNameLst>
                                          <p:attrName>style.visibility</p:attrName>
                                        </p:attrNameLst>
                                      </p:cBhvr>
                                      <p:to>
                                        <p:strVal val="visible"/>
                                      </p:to>
                                    </p:set>
                                    <p:animEffect transition="in" filter="dissolve">
                                      <p:cBhvr>
                                        <p:cTn id="51" dur="500"/>
                                        <p:tgtEl>
                                          <p:spTgt spid="6">
                                            <p:txEl>
                                              <p:pRg st="3" end="3"/>
                                            </p:txEl>
                                          </p:spTgt>
                                        </p:tgtEl>
                                      </p:cBhvr>
                                    </p:animEffect>
                                  </p:childTnLst>
                                </p:cTn>
                              </p:par>
                            </p:childTnLst>
                          </p:cTn>
                        </p:par>
                        <p:par>
                          <p:cTn id="52" fill="hold">
                            <p:stCondLst>
                              <p:cond delay="6000"/>
                            </p:stCondLst>
                            <p:childTnLst>
                              <p:par>
                                <p:cTn id="53" presetID="9" presetClass="entr" presetSubtype="0" fill="hold" grpId="0" nodeType="afterEffect">
                                  <p:stCondLst>
                                    <p:cond delay="0"/>
                                  </p:stCondLst>
                                  <p:childTnLst>
                                    <p:set>
                                      <p:cBhvr>
                                        <p:cTn id="54" dur="1" fill="hold">
                                          <p:stCondLst>
                                            <p:cond delay="0"/>
                                          </p:stCondLst>
                                        </p:cTn>
                                        <p:tgtEl>
                                          <p:spTgt spid="6">
                                            <p:txEl>
                                              <p:pRg st="4" end="4"/>
                                            </p:txEl>
                                          </p:spTgt>
                                        </p:tgtEl>
                                        <p:attrNameLst>
                                          <p:attrName>style.visibility</p:attrName>
                                        </p:attrNameLst>
                                      </p:cBhvr>
                                      <p:to>
                                        <p:strVal val="visible"/>
                                      </p:to>
                                    </p:set>
                                    <p:animEffect transition="in" filter="dissolve">
                                      <p:cBhvr>
                                        <p:cTn id="55" dur="500"/>
                                        <p:tgtEl>
                                          <p:spTgt spid="6">
                                            <p:txEl>
                                              <p:pRg st="4" end="4"/>
                                            </p:txEl>
                                          </p:spTgt>
                                        </p:tgtEl>
                                      </p:cBhvr>
                                    </p:animEffect>
                                  </p:childTnLst>
                                </p:cTn>
                              </p:par>
                            </p:childTnLst>
                          </p:cTn>
                        </p:par>
                        <p:par>
                          <p:cTn id="56" fill="hold">
                            <p:stCondLst>
                              <p:cond delay="6500"/>
                            </p:stCondLst>
                            <p:childTnLst>
                              <p:par>
                                <p:cTn id="57" presetID="9" presetClass="entr" presetSubtype="0" fill="hold" grpId="0" nodeType="afterEffect">
                                  <p:stCondLst>
                                    <p:cond delay="0"/>
                                  </p:stCondLst>
                                  <p:childTnLst>
                                    <p:set>
                                      <p:cBhvr>
                                        <p:cTn id="58" dur="1" fill="hold">
                                          <p:stCondLst>
                                            <p:cond delay="0"/>
                                          </p:stCondLst>
                                        </p:cTn>
                                        <p:tgtEl>
                                          <p:spTgt spid="6">
                                            <p:txEl>
                                              <p:pRg st="5" end="5"/>
                                            </p:txEl>
                                          </p:spTgt>
                                        </p:tgtEl>
                                        <p:attrNameLst>
                                          <p:attrName>style.visibility</p:attrName>
                                        </p:attrNameLst>
                                      </p:cBhvr>
                                      <p:to>
                                        <p:strVal val="visible"/>
                                      </p:to>
                                    </p:set>
                                    <p:animEffect transition="in" filter="dissolve">
                                      <p:cBhvr>
                                        <p:cTn id="59" dur="500"/>
                                        <p:tgtEl>
                                          <p:spTgt spid="6">
                                            <p:txEl>
                                              <p:pRg st="5" end="5"/>
                                            </p:txEl>
                                          </p:spTgt>
                                        </p:tgtEl>
                                      </p:cBhvr>
                                    </p:animEffect>
                                  </p:childTnLst>
                                </p:cTn>
                              </p:par>
                            </p:childTnLst>
                          </p:cTn>
                        </p:par>
                        <p:par>
                          <p:cTn id="60" fill="hold">
                            <p:stCondLst>
                              <p:cond delay="7000"/>
                            </p:stCondLst>
                            <p:childTnLst>
                              <p:par>
                                <p:cTn id="61" presetID="9" presetClass="entr" presetSubtype="0" fill="hold" grpId="0" nodeType="afterEffect">
                                  <p:stCondLst>
                                    <p:cond delay="0"/>
                                  </p:stCondLst>
                                  <p:childTnLst>
                                    <p:set>
                                      <p:cBhvr>
                                        <p:cTn id="62" dur="1" fill="hold">
                                          <p:stCondLst>
                                            <p:cond delay="0"/>
                                          </p:stCondLst>
                                        </p:cTn>
                                        <p:tgtEl>
                                          <p:spTgt spid="6">
                                            <p:txEl>
                                              <p:pRg st="6" end="6"/>
                                            </p:txEl>
                                          </p:spTgt>
                                        </p:tgtEl>
                                        <p:attrNameLst>
                                          <p:attrName>style.visibility</p:attrName>
                                        </p:attrNameLst>
                                      </p:cBhvr>
                                      <p:to>
                                        <p:strVal val="visible"/>
                                      </p:to>
                                    </p:set>
                                    <p:animEffect transition="in" filter="dissolve">
                                      <p:cBhvr>
                                        <p:cTn id="63" dur="500"/>
                                        <p:tgtEl>
                                          <p:spTgt spid="6">
                                            <p:txEl>
                                              <p:pRg st="6" end="6"/>
                                            </p:txEl>
                                          </p:spTgt>
                                        </p:tgtEl>
                                      </p:cBhvr>
                                    </p:animEffect>
                                  </p:childTnLst>
                                </p:cTn>
                              </p:par>
                            </p:childTnLst>
                          </p:cTn>
                        </p:par>
                        <p:par>
                          <p:cTn id="64" fill="hold">
                            <p:stCondLst>
                              <p:cond delay="7500"/>
                            </p:stCondLst>
                            <p:childTnLst>
                              <p:par>
                                <p:cTn id="65" presetID="9" presetClass="entr" presetSubtype="0" fill="hold" grpId="0" nodeType="afterEffect">
                                  <p:stCondLst>
                                    <p:cond delay="0"/>
                                  </p:stCondLst>
                                  <p:childTnLst>
                                    <p:set>
                                      <p:cBhvr>
                                        <p:cTn id="66" dur="1" fill="hold">
                                          <p:stCondLst>
                                            <p:cond delay="0"/>
                                          </p:stCondLst>
                                        </p:cTn>
                                        <p:tgtEl>
                                          <p:spTgt spid="6">
                                            <p:txEl>
                                              <p:pRg st="7" end="7"/>
                                            </p:txEl>
                                          </p:spTgt>
                                        </p:tgtEl>
                                        <p:attrNameLst>
                                          <p:attrName>style.visibility</p:attrName>
                                        </p:attrNameLst>
                                      </p:cBhvr>
                                      <p:to>
                                        <p:strVal val="visible"/>
                                      </p:to>
                                    </p:set>
                                    <p:animEffect transition="in" filter="dissolve">
                                      <p:cBhvr>
                                        <p:cTn id="67"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uiExpand="1" build="p"/>
      <p:bldP spid="6"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p:spPr>
        <p:txBody>
          <a:bodyPr/>
          <a:lstStyle/>
          <a:p>
            <a:pPr algn="r" rtl="0" fontAlgn="base">
              <a:spcBef>
                <a:spcPct val="0"/>
              </a:spcBef>
              <a:spcAft>
                <a:spcPct val="0"/>
              </a:spcAft>
            </a:pPr>
            <a:fld id="{43F24417-2F6A-4B8E-8A21-3B150EA530AA}" type="slidenum">
              <a:rPr lang="en-US" sz="1400" kern="1200">
                <a:solidFill>
                  <a:srgbClr val="FFFFFF"/>
                </a:solidFill>
                <a:latin typeface="Corbel" pitchFamily="34" charset="0"/>
                <a:ea typeface="+mn-ea"/>
                <a:cs typeface="+mn-cs"/>
              </a:rPr>
              <a:pPr algn="r" rtl="0" fontAlgn="base">
                <a:spcBef>
                  <a:spcPct val="0"/>
                </a:spcBef>
                <a:spcAft>
                  <a:spcPct val="0"/>
                </a:spcAft>
              </a:pPr>
              <a:t>9</a:t>
            </a:fld>
            <a:endParaRPr lang="en-US" sz="1400" kern="1200">
              <a:solidFill>
                <a:srgbClr val="FFFFFF"/>
              </a:solidFill>
              <a:latin typeface="Corbel" pitchFamily="34" charset="0"/>
              <a:ea typeface="+mn-ea"/>
              <a:cs typeface="+mn-cs"/>
            </a:endParaRPr>
          </a:p>
        </p:txBody>
      </p:sp>
      <p:pic>
        <p:nvPicPr>
          <p:cNvPr id="1026" name="Picture 2" descr="C:\Documents and Settings\wcompton\Desktop\Terminology\800px-Spectrum_Diagram.png"/>
          <p:cNvPicPr>
            <a:picLocks noChangeAspect="1" noChangeArrowheads="1"/>
          </p:cNvPicPr>
          <p:nvPr/>
        </p:nvPicPr>
        <p:blipFill>
          <a:blip r:embed="rId3" cstate="print"/>
          <a:srcRect/>
          <a:stretch>
            <a:fillRect/>
          </a:stretch>
        </p:blipFill>
        <p:spPr bwMode="auto">
          <a:xfrm>
            <a:off x="177800" y="177800"/>
            <a:ext cx="9944100" cy="6467924"/>
          </a:xfrm>
          <a:prstGeom prst="rect">
            <a:avLst/>
          </a:prstGeom>
          <a:noFill/>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10</a:t>
            </a:fld>
            <a:endParaRPr lang="en-US" sz="1400" kern="1200" dirty="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0" y="0"/>
            <a:ext cx="10287000" cy="79502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3600" dirty="0" smtClean="0">
                <a:solidFill>
                  <a:schemeClr val="bg2"/>
                </a:solidFill>
                <a:latin typeface="Corbel" pitchFamily="34" charset="0"/>
                <a:ea typeface="+mn-ea"/>
              </a:rPr>
              <a:t>Examples of Naming in the Alcohol and Drug Field</a:t>
            </a:r>
            <a:endParaRPr lang="en-US" sz="3600" dirty="0" smtClean="0">
              <a:solidFill>
                <a:schemeClr val="bg2"/>
              </a:solidFill>
              <a:latin typeface="Corbel" pitchFamily="34" charset="0"/>
            </a:endParaRPr>
          </a:p>
        </p:txBody>
      </p:sp>
      <p:sp>
        <p:nvSpPr>
          <p:cNvPr id="43012" name="Line 3"/>
          <p:cNvSpPr>
            <a:spLocks noChangeShapeType="1"/>
          </p:cNvSpPr>
          <p:nvPr/>
        </p:nvSpPr>
        <p:spPr bwMode="auto">
          <a:xfrm flipV="1">
            <a:off x="0" y="10540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350050" y="1281065"/>
            <a:ext cx="9470355" cy="4432300"/>
          </a:xfrm>
          <a:prstGeom prst="rect">
            <a:avLst/>
          </a:prstGeom>
          <a:noFill/>
          <a:ln w="9525">
            <a:noFill/>
            <a:miter lim="800000"/>
            <a:headEnd/>
            <a:tailEnd/>
          </a:ln>
          <a:effectLst/>
        </p:spPr>
        <p:txBody>
          <a:bodyPr lIns="0" tIns="0" rIns="0" bIns="0" anchor="t"/>
          <a:lstStyle/>
          <a:p>
            <a:pPr algn="l"/>
            <a:r>
              <a:rPr lang="en-US" sz="3400" dirty="0" smtClean="0">
                <a:solidFill>
                  <a:schemeClr val="bg2"/>
                </a:solidFill>
                <a:latin typeface="Corbel" pitchFamily="34" charset="0"/>
              </a:rPr>
              <a:t>“The definition of addiction gained some acceptance, but confusion in the use of the terms addiction and habituation and misuse of the former continued….The component in common appears to be dependence, whether psychic or physical or both…. </a:t>
            </a:r>
            <a:r>
              <a:rPr lang="en-US" sz="3400" i="1" u="sng" dirty="0" smtClean="0">
                <a:solidFill>
                  <a:schemeClr val="bg2"/>
                </a:solidFill>
                <a:latin typeface="Corbel" pitchFamily="34" charset="0"/>
              </a:rPr>
              <a:t>The Expert Committee recommends substitution of the term 'drug dependence' for the terms 'drug addiction' and 'drug habituation</a:t>
            </a:r>
            <a:r>
              <a:rPr lang="en-US" sz="3400" dirty="0" smtClean="0">
                <a:solidFill>
                  <a:schemeClr val="bg2"/>
                </a:solidFill>
                <a:latin typeface="Corbel" pitchFamily="34" charset="0"/>
              </a:rPr>
              <a:t>'.”    </a:t>
            </a:r>
          </a:p>
          <a:p>
            <a:pPr algn="l"/>
            <a:r>
              <a:rPr lang="en-US" sz="3400" i="1" dirty="0" smtClean="0">
                <a:solidFill>
                  <a:schemeClr val="bg2"/>
                </a:solidFill>
                <a:latin typeface="Corbel" pitchFamily="34" charset="0"/>
              </a:rPr>
              <a:t>WHO Expert Committee 1964</a:t>
            </a:r>
            <a:endParaRPr lang="en-US" sz="3400" i="1" dirty="0">
              <a:solidFill>
                <a:schemeClr val="bg2"/>
              </a:solidFill>
              <a:latin typeface="Corbel" pitchFamily="34" charset="0"/>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11</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0" y="12700"/>
            <a:ext cx="10287000" cy="1371600"/>
          </a:xfrm>
          <a:prstGeom prst="rect">
            <a:avLst/>
          </a:prstGeom>
          <a:noFill/>
          <a:ln w="9525">
            <a:noFill/>
            <a:miter lim="800000"/>
            <a:headEnd/>
            <a:tailEnd/>
          </a:ln>
          <a:effectLst/>
        </p:spPr>
        <p:txBody>
          <a:bodyPr lIns="0" tIns="0" rIns="0" bIns="0" anchor="b"/>
          <a:lstStyle/>
          <a:p>
            <a:pPr algn="ctr" defTabSz="452438" rtl="0" fontAlgn="base">
              <a:lnSpc>
                <a:spcPct val="80000"/>
              </a:lnSpc>
              <a:spcBef>
                <a:spcPct val="0"/>
              </a:spcBef>
              <a:spcAft>
                <a:spcPct val="0"/>
              </a:spcAft>
              <a:buSzPct val="90000"/>
              <a:buFont typeface="Monotype Sorts" pitchFamily="2" charset="2"/>
              <a:buNone/>
              <a:defRPr/>
            </a:pPr>
            <a:r>
              <a:rPr lang="en-US" sz="4800" dirty="0" smtClean="0">
                <a:solidFill>
                  <a:schemeClr val="bg2"/>
                </a:solidFill>
                <a:latin typeface="Corbel" pitchFamily="34" charset="0"/>
                <a:ea typeface="+mn-ea"/>
              </a:rPr>
              <a:t>Kelly and </a:t>
            </a:r>
            <a:r>
              <a:rPr lang="en-US" sz="4800" dirty="0" err="1" smtClean="0">
                <a:solidFill>
                  <a:schemeClr val="bg2"/>
                </a:solidFill>
                <a:latin typeface="Corbel" pitchFamily="34" charset="0"/>
                <a:ea typeface="+mn-ea"/>
              </a:rPr>
              <a:t>Westerhoff</a:t>
            </a:r>
            <a:r>
              <a:rPr lang="en-US" sz="4800" dirty="0" smtClean="0">
                <a:solidFill>
                  <a:schemeClr val="bg2"/>
                </a:solidFill>
                <a:latin typeface="Corbel" pitchFamily="34" charset="0"/>
                <a:ea typeface="+mn-ea"/>
              </a:rPr>
              <a:t>:  “Abuse” More Stigmatizing Than “Use Disorder”</a:t>
            </a:r>
            <a:endParaRPr lang="en-US" sz="4800" b="1" kern="1200" dirty="0">
              <a:solidFill>
                <a:schemeClr val="bg2"/>
              </a:solidFill>
              <a:latin typeface="Corbel" pitchFamily="34" charset="0"/>
              <a:ea typeface="+mn-ea"/>
              <a:cs typeface="+mn-cs"/>
            </a:endParaRPr>
          </a:p>
        </p:txBody>
      </p:sp>
      <p:sp>
        <p:nvSpPr>
          <p:cNvPr id="43012" name="Line 3"/>
          <p:cNvSpPr>
            <a:spLocks noChangeShapeType="1"/>
          </p:cNvSpPr>
          <p:nvPr/>
        </p:nvSpPr>
        <p:spPr bwMode="auto">
          <a:xfrm>
            <a:off x="0" y="1511300"/>
            <a:ext cx="10287000" cy="0"/>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241300" y="1600200"/>
            <a:ext cx="5943600" cy="2159000"/>
          </a:xfrm>
          <a:prstGeom prst="rect">
            <a:avLst/>
          </a:prstGeom>
          <a:noFill/>
          <a:ln w="9525">
            <a:noFill/>
            <a:miter lim="800000"/>
            <a:headEnd/>
            <a:tailEnd/>
          </a:ln>
          <a:effectLst/>
        </p:spPr>
        <p:txBody>
          <a:bodyPr lIns="0" tIns="0" rIns="0" bIns="0" anchor="b"/>
          <a:lstStyle/>
          <a:p>
            <a:pPr algn="l" defTabSz="452438" rtl="0" fontAlgn="base">
              <a:lnSpc>
                <a:spcPct val="90000"/>
              </a:lnSpc>
              <a:spcBef>
                <a:spcPct val="0"/>
              </a:spcBef>
              <a:spcAft>
                <a:spcPct val="0"/>
              </a:spcAft>
              <a:buSzPct val="90000"/>
              <a:buFont typeface="Monotype Sorts" pitchFamily="2" charset="2"/>
              <a:buNone/>
              <a:defRPr/>
            </a:pPr>
            <a:r>
              <a:rPr lang="en-US" sz="2800" b="1" i="1" kern="1200" dirty="0" smtClean="0">
                <a:solidFill>
                  <a:schemeClr val="bg2"/>
                </a:solidFill>
                <a:latin typeface="Corbel" pitchFamily="34" charset="0"/>
                <a:ea typeface="+mn-ea"/>
                <a:cs typeface="+mn-cs"/>
              </a:rPr>
              <a:t>Vignette study of 516 clinicians showed lower perpetrator-punishment responses when faced with the substance use disorder label compared to the substance abuser label. </a:t>
            </a:r>
            <a:endParaRPr lang="en-US" sz="2800" b="1" kern="1200" dirty="0">
              <a:solidFill>
                <a:schemeClr val="bg2"/>
              </a:solidFill>
              <a:latin typeface="Corbel" pitchFamily="34" charset="0"/>
              <a:ea typeface="+mn-ea"/>
              <a:cs typeface="+mn-cs"/>
            </a:endParaRPr>
          </a:p>
        </p:txBody>
      </p:sp>
      <p:graphicFrame>
        <p:nvGraphicFramePr>
          <p:cNvPr id="6" name="Chart 5"/>
          <p:cNvGraphicFramePr/>
          <p:nvPr/>
        </p:nvGraphicFramePr>
        <p:xfrm>
          <a:off x="6184900" y="1612900"/>
          <a:ext cx="410210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204200" y="2997200"/>
            <a:ext cx="2311400" cy="400110"/>
          </a:xfrm>
          <a:prstGeom prst="rect">
            <a:avLst/>
          </a:prstGeom>
          <a:noFill/>
          <a:effectLst/>
        </p:spPr>
        <p:txBody>
          <a:bodyPr wrap="square" rtlCol="0">
            <a:spAutoFit/>
          </a:bodyPr>
          <a:lstStyle/>
          <a:p>
            <a:r>
              <a:rPr lang="en-US" sz="2000" i="1" dirty="0" smtClean="0">
                <a:solidFill>
                  <a:schemeClr val="tx1"/>
                </a:solidFill>
              </a:rPr>
              <a:t> p</a:t>
            </a:r>
            <a:r>
              <a:rPr lang="en-US" sz="2000" dirty="0" smtClean="0">
                <a:solidFill>
                  <a:schemeClr val="tx1"/>
                </a:solidFill>
              </a:rPr>
              <a:t> = .02</a:t>
            </a:r>
            <a:endParaRPr lang="en-US" sz="2000" dirty="0">
              <a:solidFill>
                <a:schemeClr val="tx1"/>
              </a:solidFill>
            </a:endParaRPr>
          </a:p>
        </p:txBody>
      </p:sp>
      <p:sp>
        <p:nvSpPr>
          <p:cNvPr id="8" name="Rectangle 7"/>
          <p:cNvSpPr/>
          <p:nvPr/>
        </p:nvSpPr>
        <p:spPr>
          <a:xfrm>
            <a:off x="425449" y="3922455"/>
            <a:ext cx="5403851" cy="2862322"/>
          </a:xfrm>
          <a:prstGeom prst="rect">
            <a:avLst/>
          </a:prstGeom>
          <a:effectLst/>
        </p:spPr>
        <p:txBody>
          <a:bodyPr wrap="square">
            <a:spAutoFit/>
          </a:bodyPr>
          <a:lstStyle/>
          <a:p>
            <a:pPr algn="l">
              <a:spcBef>
                <a:spcPts val="600"/>
              </a:spcBef>
            </a:pPr>
            <a:r>
              <a:rPr lang="en-US" sz="2000" i="1" dirty="0" smtClean="0">
                <a:solidFill>
                  <a:schemeClr val="bg2"/>
                </a:solidFill>
              </a:rPr>
              <a:t>e.g. “His problem is caused by a reckless lifestyle” (.69)</a:t>
            </a:r>
          </a:p>
          <a:p>
            <a:pPr algn="l">
              <a:spcBef>
                <a:spcPts val="600"/>
              </a:spcBef>
            </a:pPr>
            <a:r>
              <a:rPr lang="en-US" sz="2000" i="1" dirty="0" smtClean="0">
                <a:solidFill>
                  <a:schemeClr val="bg2"/>
                </a:solidFill>
              </a:rPr>
              <a:t>“Mr. Williams is responsible for causing his problem” (.59)</a:t>
            </a:r>
          </a:p>
          <a:p>
            <a:pPr algn="l">
              <a:spcBef>
                <a:spcPts val="600"/>
              </a:spcBef>
            </a:pPr>
            <a:r>
              <a:rPr lang="en-US" sz="2000" i="1" dirty="0" smtClean="0">
                <a:solidFill>
                  <a:schemeClr val="bg2"/>
                </a:solidFill>
              </a:rPr>
              <a:t>“He should be given some kind of jail sentence to serve as a wake-up call” (.53)</a:t>
            </a:r>
          </a:p>
          <a:p>
            <a:pPr algn="l">
              <a:spcBef>
                <a:spcPts val="600"/>
              </a:spcBef>
            </a:pPr>
            <a:r>
              <a:rPr lang="en-US" sz="2000" i="1" dirty="0" smtClean="0">
                <a:solidFill>
                  <a:schemeClr val="bg2"/>
                </a:solidFill>
              </a:rPr>
              <a:t>“His problem is caused by poor choices that he made” (.51)</a:t>
            </a:r>
            <a:endParaRPr lang="en-US" sz="2000" i="1" dirty="0">
              <a:solidFill>
                <a:schemeClr val="bg2"/>
              </a:solidFill>
            </a:endParaRPr>
          </a:p>
        </p:txBody>
      </p:sp>
      <p:sp>
        <p:nvSpPr>
          <p:cNvPr id="9" name="TextBox 8"/>
          <p:cNvSpPr txBox="1"/>
          <p:nvPr/>
        </p:nvSpPr>
        <p:spPr>
          <a:xfrm>
            <a:off x="3807913" y="6498693"/>
            <a:ext cx="6341301" cy="338554"/>
          </a:xfrm>
          <a:prstGeom prst="rect">
            <a:avLst/>
          </a:prstGeom>
          <a:noFill/>
          <a:effectLst/>
        </p:spPr>
        <p:txBody>
          <a:bodyPr wrap="square" rtlCol="0">
            <a:spAutoFit/>
          </a:bodyPr>
          <a:lstStyle/>
          <a:p>
            <a:pPr algn="r"/>
            <a:r>
              <a:rPr lang="en-US" sz="1600" dirty="0" smtClean="0">
                <a:solidFill>
                  <a:schemeClr val="bg2"/>
                </a:solidFill>
                <a:latin typeface="Corbel" pitchFamily="34" charset="0"/>
              </a:rPr>
              <a:t>Kelly JF, </a:t>
            </a:r>
            <a:r>
              <a:rPr lang="en-US" sz="1600" dirty="0" err="1" smtClean="0">
                <a:solidFill>
                  <a:schemeClr val="bg2"/>
                </a:solidFill>
                <a:latin typeface="Corbel" pitchFamily="34" charset="0"/>
              </a:rPr>
              <a:t>Westerhoff</a:t>
            </a:r>
            <a:r>
              <a:rPr lang="en-US" sz="1600" dirty="0" smtClean="0">
                <a:solidFill>
                  <a:schemeClr val="bg2"/>
                </a:solidFill>
                <a:latin typeface="Corbel" pitchFamily="34" charset="0"/>
              </a:rPr>
              <a:t> CM. International J Drug Policy 2009</a:t>
            </a:r>
            <a:endParaRPr lang="en-US" sz="1600" dirty="0">
              <a:solidFill>
                <a:schemeClr val="bg2"/>
              </a:solidFill>
              <a:latin typeface="Corbe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dissolve">
                                      <p:cBhvr>
                                        <p:cTn id="11" dur="500"/>
                                        <p:tgtEl>
                                          <p:spTgt spid="8">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dissolve">
                                      <p:cBhvr>
                                        <p:cTn id="15" dur="500"/>
                                        <p:tgtEl>
                                          <p:spTgt spid="8">
                                            <p:txEl>
                                              <p:pRg st="2" end="2"/>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dissolve">
                                      <p:cBhvr>
                                        <p:cTn id="19"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12</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0" y="330200"/>
            <a:ext cx="10287000" cy="8763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smtClean="0">
                <a:solidFill>
                  <a:schemeClr val="bg2"/>
                </a:solidFill>
                <a:latin typeface="Corbel" pitchFamily="34" charset="0"/>
                <a:ea typeface="+mn-ea"/>
              </a:rPr>
              <a:t>Preliminary Workgroup Recommendations:  </a:t>
            </a:r>
          </a:p>
          <a:p>
            <a:pPr defTabSz="452438">
              <a:lnSpc>
                <a:spcPct val="90000"/>
              </a:lnSpc>
              <a:buSzPct val="90000"/>
              <a:defRPr/>
            </a:pPr>
            <a:r>
              <a:rPr lang="en-US" sz="4000" i="1" dirty="0" smtClean="0">
                <a:solidFill>
                  <a:schemeClr val="bg2"/>
                </a:solidFill>
                <a:latin typeface="Corbel" pitchFamily="34" charset="0"/>
                <a:ea typeface="+mn-ea"/>
              </a:rPr>
              <a:t>Chapter Heading</a:t>
            </a:r>
            <a:endParaRPr lang="en-US" sz="4000" i="1" dirty="0" smtClean="0">
              <a:solidFill>
                <a:schemeClr val="bg2"/>
              </a:solidFill>
              <a:latin typeface="Corbel" pitchFamily="34" charset="0"/>
            </a:endParaRPr>
          </a:p>
        </p:txBody>
      </p:sp>
      <p:sp>
        <p:nvSpPr>
          <p:cNvPr id="43012"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361950" y="1651000"/>
            <a:ext cx="9505950" cy="4432300"/>
          </a:xfrm>
          <a:prstGeom prst="rect">
            <a:avLst/>
          </a:prstGeom>
          <a:noFill/>
          <a:ln w="9525">
            <a:noFill/>
            <a:miter lim="800000"/>
            <a:headEnd/>
            <a:tailEnd/>
          </a:ln>
          <a:effectLst/>
        </p:spPr>
        <p:txBody>
          <a:bodyPr lIns="0" tIns="0" rIns="0" bIns="0" anchor="t"/>
          <a:lstStyle/>
          <a:p>
            <a:r>
              <a:rPr lang="en-US" sz="3600" u="sng" dirty="0" smtClean="0">
                <a:solidFill>
                  <a:schemeClr val="bg2"/>
                </a:solidFill>
                <a:latin typeface="Corbel" pitchFamily="34" charset="0"/>
              </a:rPr>
              <a:t>Addictions and Related Disorders  </a:t>
            </a:r>
          </a:p>
          <a:p>
            <a:r>
              <a:rPr lang="en-US" sz="3600" dirty="0" smtClean="0">
                <a:solidFill>
                  <a:schemeClr val="bg2"/>
                </a:solidFill>
                <a:latin typeface="Corbel" pitchFamily="34" charset="0"/>
              </a:rPr>
              <a:t>or</a:t>
            </a:r>
          </a:p>
          <a:p>
            <a:r>
              <a:rPr lang="en-US" sz="3600" u="sng" dirty="0" smtClean="0">
                <a:solidFill>
                  <a:schemeClr val="bg2"/>
                </a:solidFill>
                <a:latin typeface="Corbel" pitchFamily="34" charset="0"/>
              </a:rPr>
              <a:t>Substance, Gambling and Related Disorders</a:t>
            </a:r>
          </a:p>
          <a:p>
            <a:endParaRPr lang="en-US" sz="3600" dirty="0" smtClean="0">
              <a:solidFill>
                <a:schemeClr val="bg2"/>
              </a:solidFill>
              <a:latin typeface="Corbel" pitchFamily="34" charset="0"/>
            </a:endParaRPr>
          </a:p>
          <a:p>
            <a:r>
              <a:rPr lang="en-US" sz="2800" i="1" dirty="0" smtClean="0">
                <a:solidFill>
                  <a:schemeClr val="bg2"/>
                </a:solidFill>
                <a:latin typeface="Corbel" pitchFamily="34" charset="0"/>
              </a:rPr>
              <a:t>(Minimal support for : </a:t>
            </a:r>
            <a:r>
              <a:rPr lang="en-US" sz="2800" i="1" u="sng" dirty="0" smtClean="0">
                <a:solidFill>
                  <a:schemeClr val="bg2"/>
                </a:solidFill>
                <a:latin typeface="Corbel" pitchFamily="34" charset="0"/>
              </a:rPr>
              <a:t>Appetitive Behavior and Related Disorders</a:t>
            </a:r>
            <a:r>
              <a:rPr lang="en-US" sz="2800" i="1" dirty="0" smtClean="0">
                <a:solidFill>
                  <a:schemeClr val="bg2"/>
                </a:solidFill>
                <a:latin typeface="Corbel" pitchFamily="34" charset="0"/>
              </a:rPr>
              <a:t> )</a:t>
            </a:r>
            <a:endParaRPr lang="en-US" sz="2800" i="1" dirty="0">
              <a:solidFill>
                <a:schemeClr val="bg2"/>
              </a:solidFill>
              <a:latin typeface="Corbe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75236"/>
                                        </p:tgtEl>
                                        <p:attrNameLst>
                                          <p:attrName>style.visibility</p:attrName>
                                        </p:attrNameLst>
                                      </p:cBhvr>
                                      <p:to>
                                        <p:strVal val="visible"/>
                                      </p:to>
                                    </p:set>
                                    <p:animEffect transition="in" filter="dissolve">
                                      <p:cBhvr>
                                        <p:cTn id="7" dur="500"/>
                                        <p:tgtEl>
                                          <p:spTgt spid="1375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13</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0" y="330200"/>
            <a:ext cx="10287000" cy="8763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smtClean="0">
                <a:solidFill>
                  <a:schemeClr val="bg2"/>
                </a:solidFill>
                <a:latin typeface="Corbel" pitchFamily="34" charset="0"/>
                <a:ea typeface="+mn-ea"/>
              </a:rPr>
              <a:t>Preliminary Workgroup Recommendations:  </a:t>
            </a:r>
          </a:p>
          <a:p>
            <a:pPr defTabSz="452438">
              <a:lnSpc>
                <a:spcPct val="90000"/>
              </a:lnSpc>
              <a:buSzPct val="90000"/>
              <a:defRPr/>
            </a:pPr>
            <a:r>
              <a:rPr lang="en-US" sz="4000" i="1" dirty="0" smtClean="0">
                <a:solidFill>
                  <a:schemeClr val="bg2"/>
                </a:solidFill>
                <a:latin typeface="Corbel" pitchFamily="34" charset="0"/>
                <a:ea typeface="+mn-ea"/>
              </a:rPr>
              <a:t>Disorder Heading</a:t>
            </a:r>
            <a:endParaRPr lang="en-US" sz="4000" i="1" dirty="0" smtClean="0">
              <a:solidFill>
                <a:schemeClr val="bg2"/>
              </a:solidFill>
              <a:latin typeface="Corbel" pitchFamily="34" charset="0"/>
            </a:endParaRPr>
          </a:p>
        </p:txBody>
      </p:sp>
      <p:sp>
        <p:nvSpPr>
          <p:cNvPr id="43012"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361950" y="1651000"/>
            <a:ext cx="9505950" cy="4432300"/>
          </a:xfrm>
          <a:prstGeom prst="rect">
            <a:avLst/>
          </a:prstGeom>
          <a:noFill/>
          <a:ln w="9525">
            <a:noFill/>
            <a:miter lim="800000"/>
            <a:headEnd/>
            <a:tailEnd/>
          </a:ln>
          <a:effectLst/>
        </p:spPr>
        <p:txBody>
          <a:bodyPr lIns="0" tIns="0" rIns="0" bIns="0" anchor="t"/>
          <a:lstStyle/>
          <a:p>
            <a:r>
              <a:rPr lang="en-US" sz="3600" u="sng" dirty="0" smtClean="0">
                <a:solidFill>
                  <a:schemeClr val="bg2"/>
                </a:solidFill>
                <a:latin typeface="Corbel" pitchFamily="34" charset="0"/>
              </a:rPr>
              <a:t>Substance Use Disorder </a:t>
            </a:r>
            <a:r>
              <a:rPr lang="en-US" sz="3600" dirty="0" smtClean="0">
                <a:solidFill>
                  <a:schemeClr val="bg2"/>
                </a:solidFill>
                <a:latin typeface="Corbel" pitchFamily="34" charset="0"/>
              </a:rPr>
              <a:t>(as in alcohol use disorder, amphetamine use disorder, etc.)</a:t>
            </a:r>
          </a:p>
          <a:p>
            <a:r>
              <a:rPr lang="en-US" sz="3600" dirty="0" smtClean="0">
                <a:solidFill>
                  <a:schemeClr val="bg2"/>
                </a:solidFill>
                <a:latin typeface="Corbel" pitchFamily="34" charset="0"/>
              </a:rPr>
              <a:t> </a:t>
            </a:r>
          </a:p>
          <a:p>
            <a:r>
              <a:rPr lang="en-US" sz="3600" i="1" dirty="0" smtClean="0">
                <a:solidFill>
                  <a:schemeClr val="bg2"/>
                </a:solidFill>
                <a:latin typeface="Corbel" pitchFamily="34" charset="0"/>
              </a:rPr>
              <a:t>Minimal support for : </a:t>
            </a:r>
            <a:r>
              <a:rPr lang="en-US" sz="3600" i="1" u="sng" dirty="0" smtClean="0">
                <a:solidFill>
                  <a:schemeClr val="bg2"/>
                </a:solidFill>
                <a:latin typeface="Corbel" pitchFamily="34" charset="0"/>
              </a:rPr>
              <a:t>Addiction</a:t>
            </a:r>
            <a:r>
              <a:rPr lang="en-US" sz="3600" i="1" dirty="0" smtClean="0">
                <a:solidFill>
                  <a:schemeClr val="bg2"/>
                </a:solidFill>
                <a:latin typeface="Corbel" pitchFamily="34" charset="0"/>
              </a:rPr>
              <a:t> (i.e. alcohol addiction, amphetamine addiction, etc.) </a:t>
            </a:r>
            <a:r>
              <a:rPr lang="en-US" sz="3600" dirty="0" smtClean="0">
                <a:solidFill>
                  <a:schemeClr val="bg2"/>
                </a:solidFill>
                <a:latin typeface="Corbel" pitchFamily="34" charset="0"/>
              </a:rPr>
              <a:t>and </a:t>
            </a:r>
            <a:r>
              <a:rPr lang="en-US" sz="3600" i="1" u="sng" dirty="0" smtClean="0">
                <a:solidFill>
                  <a:schemeClr val="bg2"/>
                </a:solidFill>
                <a:latin typeface="Corbel" pitchFamily="34" charset="0"/>
              </a:rPr>
              <a:t>Substance Dependence </a:t>
            </a:r>
            <a:r>
              <a:rPr lang="en-US" sz="3600" i="1" dirty="0" smtClean="0">
                <a:solidFill>
                  <a:schemeClr val="bg2"/>
                </a:solidFill>
                <a:latin typeface="Corbel" pitchFamily="34" charset="0"/>
              </a:rPr>
              <a:t>(i.e. alcohol dependence, amphetamine dependence, etc.)</a:t>
            </a:r>
            <a:endParaRPr lang="en-US" sz="3600" i="1" dirty="0">
              <a:solidFill>
                <a:schemeClr val="bg2"/>
              </a:solidFill>
              <a:latin typeface="Corbe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75236"/>
                                        </p:tgtEl>
                                        <p:attrNameLst>
                                          <p:attrName>style.visibility</p:attrName>
                                        </p:attrNameLst>
                                      </p:cBhvr>
                                      <p:to>
                                        <p:strVal val="visible"/>
                                      </p:to>
                                    </p:set>
                                    <p:animEffect transition="in" filter="dissolve">
                                      <p:cBhvr>
                                        <p:cTn id="7" dur="500"/>
                                        <p:tgtEl>
                                          <p:spTgt spid="1375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14</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304800" y="330200"/>
            <a:ext cx="9804400" cy="8763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smtClean="0">
                <a:solidFill>
                  <a:schemeClr val="bg2"/>
                </a:solidFill>
                <a:latin typeface="Corbel" pitchFamily="34" charset="0"/>
                <a:ea typeface="+mn-ea"/>
              </a:rPr>
              <a:t>DSM-5 Development Website for Comments 10 February 2010 to 20 April 2010</a:t>
            </a:r>
            <a:endParaRPr lang="en-US" sz="4000" i="1" dirty="0" smtClean="0">
              <a:solidFill>
                <a:schemeClr val="bg2"/>
              </a:solidFill>
              <a:latin typeface="Corbel" pitchFamily="34" charset="0"/>
            </a:endParaRPr>
          </a:p>
        </p:txBody>
      </p:sp>
      <p:sp>
        <p:nvSpPr>
          <p:cNvPr id="43012"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26" name="Rectangle 4"/>
          <p:cNvSpPr>
            <a:spLocks noChangeArrowheads="1"/>
          </p:cNvSpPr>
          <p:nvPr/>
        </p:nvSpPr>
        <p:spPr bwMode="auto">
          <a:xfrm>
            <a:off x="450850" y="3568700"/>
            <a:ext cx="9505950" cy="4432300"/>
          </a:xfrm>
          <a:prstGeom prst="rect">
            <a:avLst/>
          </a:prstGeom>
          <a:noFill/>
          <a:ln w="9525">
            <a:noFill/>
            <a:miter lim="800000"/>
            <a:headEnd/>
            <a:tailEnd/>
          </a:ln>
          <a:effectLst/>
        </p:spPr>
        <p:txBody>
          <a:bodyPr lIns="0" tIns="0" rIns="0" bIns="0" anchor="t" anchorCtr="0"/>
          <a:lstStyle/>
          <a:p>
            <a:pPr algn="l"/>
            <a:endParaRPr lang="en-US" i="1" dirty="0">
              <a:solidFill>
                <a:schemeClr val="bg2"/>
              </a:solidFill>
              <a:latin typeface="Corbel" pitchFamily="34" charset="0"/>
            </a:endParaRPr>
          </a:p>
        </p:txBody>
      </p:sp>
      <p:grpSp>
        <p:nvGrpSpPr>
          <p:cNvPr id="8" name="Group 7"/>
          <p:cNvGrpSpPr/>
          <p:nvPr/>
        </p:nvGrpSpPr>
        <p:grpSpPr>
          <a:xfrm>
            <a:off x="266700" y="1549400"/>
            <a:ext cx="10020300" cy="5148183"/>
            <a:chOff x="266700" y="1549400"/>
            <a:chExt cx="10020300" cy="5148183"/>
          </a:xfrm>
          <a:effectLst/>
        </p:grpSpPr>
        <p:sp>
          <p:nvSpPr>
            <p:cNvPr id="1375236" name="Rectangle 4"/>
            <p:cNvSpPr>
              <a:spLocks noChangeArrowheads="1"/>
            </p:cNvSpPr>
            <p:nvPr/>
          </p:nvSpPr>
          <p:spPr bwMode="auto">
            <a:xfrm>
              <a:off x="329784" y="1549400"/>
              <a:ext cx="9957216" cy="4432300"/>
            </a:xfrm>
            <a:prstGeom prst="rect">
              <a:avLst/>
            </a:prstGeom>
            <a:noFill/>
            <a:ln w="9525">
              <a:noFill/>
              <a:miter lim="800000"/>
              <a:headEnd/>
              <a:tailEnd/>
            </a:ln>
            <a:effectLst>
              <a:outerShdw dist="35921" dir="2700000" algn="ctr" rotWithShape="0">
                <a:schemeClr val="bg2"/>
              </a:outerShdw>
            </a:effectLst>
          </p:spPr>
          <p:txBody>
            <a:bodyPr lIns="0" tIns="0" rIns="0" bIns="0" anchor="t" anchorCtr="0"/>
            <a:lstStyle/>
            <a:p>
              <a:pPr algn="l"/>
              <a:r>
                <a:rPr lang="en-US" sz="4000" dirty="0" smtClean="0">
                  <a:solidFill>
                    <a:schemeClr val="bg2"/>
                  </a:solidFill>
                  <a:latin typeface="Corbel" pitchFamily="34" charset="0"/>
                </a:rPr>
                <a:t>Substance –Related Disorders </a:t>
              </a:r>
            </a:p>
            <a:p>
              <a:pPr algn="l"/>
              <a:r>
                <a:rPr lang="en-US" sz="4000" dirty="0" smtClean="0">
                  <a:solidFill>
                    <a:schemeClr val="bg2"/>
                  </a:solidFill>
                  <a:latin typeface="Corbel" pitchFamily="34" charset="0"/>
                </a:rPr>
                <a:t>Total comments:  389 (including a few duplicates)</a:t>
              </a:r>
            </a:p>
            <a:p>
              <a:pPr algn="l"/>
              <a:r>
                <a:rPr lang="en-US" sz="4000" dirty="0" smtClean="0">
                  <a:solidFill>
                    <a:schemeClr val="bg2"/>
                  </a:solidFill>
                  <a:latin typeface="Corbel" pitchFamily="34" charset="0"/>
                </a:rPr>
                <a:t>Comments on terminology: ~</a:t>
              </a:r>
              <a:r>
                <a:rPr lang="en-US" sz="5000" dirty="0" smtClean="0">
                  <a:solidFill>
                    <a:schemeClr val="bg2"/>
                  </a:solidFill>
                  <a:latin typeface="Corbel" pitchFamily="34" charset="0"/>
                </a:rPr>
                <a:t>57*</a:t>
              </a:r>
            </a:p>
            <a:p>
              <a:pPr algn="l">
                <a:lnSpc>
                  <a:spcPct val="90000"/>
                </a:lnSpc>
              </a:pPr>
              <a:r>
                <a:rPr lang="en-US" sz="5000" dirty="0" smtClean="0">
                  <a:solidFill>
                    <a:schemeClr val="bg2"/>
                  </a:solidFill>
                  <a:latin typeface="Corbel" pitchFamily="34" charset="0"/>
                </a:rPr>
                <a:t>	</a:t>
              </a:r>
              <a:r>
                <a:rPr lang="en-US" sz="4000" dirty="0" smtClean="0">
                  <a:solidFill>
                    <a:schemeClr val="bg2"/>
                  </a:solidFill>
                  <a:latin typeface="Corbel" pitchFamily="34" charset="0"/>
                </a:rPr>
                <a:t>Use Disorder:  ~19</a:t>
              </a:r>
            </a:p>
            <a:p>
              <a:pPr algn="l">
                <a:lnSpc>
                  <a:spcPct val="90000"/>
                </a:lnSpc>
              </a:pPr>
              <a:r>
                <a:rPr lang="en-US" sz="4000" dirty="0" smtClean="0">
                  <a:solidFill>
                    <a:schemeClr val="bg2"/>
                  </a:solidFill>
                  <a:latin typeface="Corbel" pitchFamily="34" charset="0"/>
                </a:rPr>
                <a:t>	Chapter Heading:  ~26</a:t>
              </a:r>
            </a:p>
            <a:p>
              <a:pPr algn="l">
                <a:lnSpc>
                  <a:spcPct val="90000"/>
                </a:lnSpc>
              </a:pPr>
              <a:r>
                <a:rPr lang="en-US" sz="4000" dirty="0" smtClean="0">
                  <a:solidFill>
                    <a:schemeClr val="bg2"/>
                  </a:solidFill>
                  <a:latin typeface="Corbel" pitchFamily="34" charset="0"/>
                </a:rPr>
                <a:t>	Other:  ~12</a:t>
              </a:r>
              <a:endParaRPr lang="en-US" sz="4000" dirty="0">
                <a:solidFill>
                  <a:schemeClr val="bg2"/>
                </a:solidFill>
                <a:latin typeface="Corbel" pitchFamily="34" charset="0"/>
              </a:endParaRPr>
            </a:p>
          </p:txBody>
        </p:sp>
        <p:sp>
          <p:nvSpPr>
            <p:cNvPr id="28" name="TextBox 27"/>
            <p:cNvSpPr txBox="1"/>
            <p:nvPr/>
          </p:nvSpPr>
          <p:spPr>
            <a:xfrm>
              <a:off x="266700" y="5989697"/>
              <a:ext cx="9791700" cy="707886"/>
            </a:xfrm>
            <a:prstGeom prst="rect">
              <a:avLst/>
            </a:prstGeom>
            <a:noFill/>
          </p:spPr>
          <p:txBody>
            <a:bodyPr wrap="square" rtlCol="0">
              <a:spAutoFit/>
            </a:bodyPr>
            <a:lstStyle/>
            <a:p>
              <a:pPr marL="177800" indent="-177800" algn="l"/>
              <a:r>
                <a:rPr lang="en-US" sz="2000" dirty="0" smtClean="0">
                  <a:solidFill>
                    <a:schemeClr val="bg2"/>
                  </a:solidFill>
                  <a:latin typeface="Corbel" pitchFamily="34" charset="0"/>
                </a:rPr>
                <a:t>* Note significant overlap with comments on pathological gambling, elimination of abuse/dependence dichotomy, and severity.  Also, includes a few duplicates.</a:t>
              </a:r>
              <a:endParaRPr lang="en-US" sz="2000" dirty="0">
                <a:solidFill>
                  <a:schemeClr val="bg2"/>
                </a:solidFill>
                <a:latin typeface="Corbel" pitchFamily="34"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15</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304800" y="330200"/>
            <a:ext cx="9804400" cy="8763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u="sng" dirty="0" smtClean="0">
                <a:solidFill>
                  <a:schemeClr val="bg2"/>
                </a:solidFill>
                <a:latin typeface="Corbel" pitchFamily="34" charset="0"/>
                <a:ea typeface="+mn-ea"/>
              </a:rPr>
              <a:t>“Use Disorder” Disorder Terminology </a:t>
            </a:r>
            <a:r>
              <a:rPr lang="en-US" sz="4000" dirty="0" smtClean="0">
                <a:solidFill>
                  <a:schemeClr val="bg2"/>
                </a:solidFill>
                <a:latin typeface="Corbel" pitchFamily="34" charset="0"/>
                <a:ea typeface="+mn-ea"/>
              </a:rPr>
              <a:t>Comment Examples 2010</a:t>
            </a:r>
            <a:endParaRPr lang="en-US" sz="4000" i="1" dirty="0" smtClean="0">
              <a:solidFill>
                <a:schemeClr val="bg2"/>
              </a:solidFill>
              <a:latin typeface="Corbel" pitchFamily="34" charset="0"/>
            </a:endParaRPr>
          </a:p>
        </p:txBody>
      </p:sp>
      <p:sp>
        <p:nvSpPr>
          <p:cNvPr id="43012"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425450" y="1409700"/>
            <a:ext cx="9505950" cy="4432300"/>
          </a:xfrm>
          <a:prstGeom prst="rect">
            <a:avLst/>
          </a:prstGeom>
          <a:noFill/>
          <a:ln w="9525">
            <a:noFill/>
            <a:miter lim="800000"/>
            <a:headEnd/>
            <a:tailEnd/>
          </a:ln>
          <a:effectLst/>
        </p:spPr>
        <p:txBody>
          <a:bodyPr lIns="0" tIns="0" rIns="0" bIns="0" anchor="t" anchorCtr="0"/>
          <a:lstStyle/>
          <a:p>
            <a:pPr algn="l">
              <a:spcBef>
                <a:spcPts val="0"/>
              </a:spcBef>
              <a:spcAft>
                <a:spcPts val="1200"/>
              </a:spcAft>
            </a:pPr>
            <a:r>
              <a:rPr lang="en-US" sz="3400" dirty="0" smtClean="0">
                <a:solidFill>
                  <a:schemeClr val="bg2"/>
                </a:solidFill>
                <a:latin typeface="Corbel" pitchFamily="34" charset="0"/>
              </a:rPr>
              <a:t>“</a:t>
            </a:r>
            <a:r>
              <a:rPr lang="en-US" sz="3400" b="0" dirty="0" smtClean="0">
                <a:solidFill>
                  <a:schemeClr val="bg2"/>
                </a:solidFill>
                <a:latin typeface="Corbel" pitchFamily="34" charset="0"/>
              </a:rPr>
              <a:t>I love this idea. I think it provides less of a stigma.” </a:t>
            </a:r>
            <a:br>
              <a:rPr lang="en-US" sz="3400" b="0" dirty="0" smtClean="0">
                <a:solidFill>
                  <a:schemeClr val="bg2"/>
                </a:solidFill>
                <a:latin typeface="Corbel" pitchFamily="34" charset="0"/>
              </a:rPr>
            </a:br>
            <a:r>
              <a:rPr lang="en-US" sz="3400" b="0" dirty="0" smtClean="0">
                <a:solidFill>
                  <a:schemeClr val="bg2"/>
                </a:solidFill>
                <a:latin typeface="Corbel" pitchFamily="34" charset="0"/>
              </a:rPr>
              <a:t>“I like the idea of removing the term dependence, often misunderstood and frightening to Clients.”</a:t>
            </a:r>
          </a:p>
          <a:p>
            <a:pPr algn="l">
              <a:spcBef>
                <a:spcPts val="0"/>
              </a:spcBef>
              <a:spcAft>
                <a:spcPts val="1200"/>
              </a:spcAft>
            </a:pPr>
            <a:r>
              <a:rPr lang="en-US" sz="3400" b="0" dirty="0" smtClean="0">
                <a:solidFill>
                  <a:schemeClr val="bg2"/>
                </a:solidFill>
                <a:latin typeface="Corbel" pitchFamily="34" charset="0"/>
              </a:rPr>
              <a:t>“We are pleased that the term ‘abuse’…will no longer be a diagnosis…”</a:t>
            </a:r>
          </a:p>
          <a:p>
            <a:pPr algn="l">
              <a:spcBef>
                <a:spcPts val="0"/>
              </a:spcBef>
              <a:spcAft>
                <a:spcPts val="1200"/>
              </a:spcAft>
            </a:pPr>
            <a:r>
              <a:rPr lang="en-US" sz="3400" b="0" dirty="0" smtClean="0">
                <a:solidFill>
                  <a:schemeClr val="bg2"/>
                </a:solidFill>
                <a:latin typeface="Corbel" pitchFamily="34" charset="0"/>
              </a:rPr>
              <a:t>“It is gratifying that the work group has jettisoned the concept of ‘drug abuse’…”</a:t>
            </a:r>
          </a:p>
          <a:p>
            <a:pPr algn="l">
              <a:spcBef>
                <a:spcPts val="0"/>
              </a:spcBef>
              <a:spcAft>
                <a:spcPts val="1200"/>
              </a:spcAft>
            </a:pPr>
            <a:r>
              <a:rPr lang="en-US" sz="3400" b="0" dirty="0" smtClean="0">
                <a:solidFill>
                  <a:schemeClr val="bg2"/>
                </a:solidFill>
                <a:latin typeface="Corbel" pitchFamily="34" charset="0"/>
              </a:rPr>
              <a:t>“I fully support ceasing the use of the term dependence”</a:t>
            </a:r>
            <a:endParaRPr lang="en-US" sz="3400" dirty="0">
              <a:solidFill>
                <a:schemeClr val="bg2"/>
              </a:solidFill>
              <a:latin typeface="Corbel" pitchFamily="34" charset="0"/>
            </a:endParaRPr>
          </a:p>
        </p:txBody>
      </p:sp>
      <p:sp>
        <p:nvSpPr>
          <p:cNvPr id="26" name="Rectangle 4"/>
          <p:cNvSpPr>
            <a:spLocks noChangeArrowheads="1"/>
          </p:cNvSpPr>
          <p:nvPr/>
        </p:nvSpPr>
        <p:spPr bwMode="auto">
          <a:xfrm>
            <a:off x="450850" y="3568700"/>
            <a:ext cx="9505950" cy="4432300"/>
          </a:xfrm>
          <a:prstGeom prst="rect">
            <a:avLst/>
          </a:prstGeom>
          <a:noFill/>
          <a:ln w="9525">
            <a:noFill/>
            <a:miter lim="800000"/>
            <a:headEnd/>
            <a:tailEnd/>
          </a:ln>
          <a:effectLst/>
        </p:spPr>
        <p:txBody>
          <a:bodyPr lIns="0" tIns="0" rIns="0" bIns="0" anchor="t" anchorCtr="0"/>
          <a:lstStyle/>
          <a:p>
            <a:pPr algn="l"/>
            <a:endParaRPr lang="en-US" i="1" dirty="0">
              <a:solidFill>
                <a:schemeClr val="bg2"/>
              </a:solidFill>
              <a:latin typeface="Corbe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75236">
                                            <p:txEl>
                                              <p:pRg st="0" end="0"/>
                                            </p:txEl>
                                          </p:spTgt>
                                        </p:tgtEl>
                                        <p:attrNameLst>
                                          <p:attrName>style.visibility</p:attrName>
                                        </p:attrNameLst>
                                      </p:cBhvr>
                                      <p:to>
                                        <p:strVal val="visible"/>
                                      </p:to>
                                    </p:set>
                                    <p:animEffect transition="in" filter="dissolve">
                                      <p:cBhvr>
                                        <p:cTn id="7" dur="500"/>
                                        <p:tgtEl>
                                          <p:spTgt spid="1375236">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75236">
                                            <p:txEl>
                                              <p:pRg st="1" end="1"/>
                                            </p:txEl>
                                          </p:spTgt>
                                        </p:tgtEl>
                                        <p:attrNameLst>
                                          <p:attrName>style.visibility</p:attrName>
                                        </p:attrNameLst>
                                      </p:cBhvr>
                                      <p:to>
                                        <p:strVal val="visible"/>
                                      </p:to>
                                    </p:set>
                                    <p:animEffect transition="in" filter="dissolve">
                                      <p:cBhvr>
                                        <p:cTn id="11" dur="500"/>
                                        <p:tgtEl>
                                          <p:spTgt spid="1375236">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375236">
                                            <p:txEl>
                                              <p:pRg st="2" end="2"/>
                                            </p:txEl>
                                          </p:spTgt>
                                        </p:tgtEl>
                                        <p:attrNameLst>
                                          <p:attrName>style.visibility</p:attrName>
                                        </p:attrNameLst>
                                      </p:cBhvr>
                                      <p:to>
                                        <p:strVal val="visible"/>
                                      </p:to>
                                    </p:set>
                                    <p:animEffect transition="in" filter="dissolve">
                                      <p:cBhvr>
                                        <p:cTn id="15" dur="500"/>
                                        <p:tgtEl>
                                          <p:spTgt spid="1375236">
                                            <p:txEl>
                                              <p:pRg st="2" end="2"/>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375236">
                                            <p:txEl>
                                              <p:pRg st="3" end="3"/>
                                            </p:txEl>
                                          </p:spTgt>
                                        </p:tgtEl>
                                        <p:attrNameLst>
                                          <p:attrName>style.visibility</p:attrName>
                                        </p:attrNameLst>
                                      </p:cBhvr>
                                      <p:to>
                                        <p:strVal val="visible"/>
                                      </p:to>
                                    </p:set>
                                    <p:animEffect transition="in" filter="dissolve">
                                      <p:cBhvr>
                                        <p:cTn id="19" dur="500"/>
                                        <p:tgtEl>
                                          <p:spTgt spid="13752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16</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304800" y="330200"/>
            <a:ext cx="9804400" cy="8763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u="sng" dirty="0" smtClean="0">
                <a:solidFill>
                  <a:schemeClr val="bg2"/>
                </a:solidFill>
                <a:latin typeface="Corbel" pitchFamily="34" charset="0"/>
                <a:ea typeface="+mn-ea"/>
              </a:rPr>
              <a:t>“Use Disorder” Disorder Terminology </a:t>
            </a:r>
            <a:r>
              <a:rPr lang="en-US" sz="4000" dirty="0" smtClean="0">
                <a:solidFill>
                  <a:schemeClr val="bg2"/>
                </a:solidFill>
                <a:latin typeface="Corbel" pitchFamily="34" charset="0"/>
                <a:ea typeface="+mn-ea"/>
              </a:rPr>
              <a:t>Comment Examples 2010</a:t>
            </a:r>
            <a:endParaRPr lang="en-US" sz="4000" i="1" dirty="0" smtClean="0">
              <a:solidFill>
                <a:schemeClr val="bg2"/>
              </a:solidFill>
              <a:latin typeface="Corbel" pitchFamily="34" charset="0"/>
            </a:endParaRPr>
          </a:p>
        </p:txBody>
      </p:sp>
      <p:sp>
        <p:nvSpPr>
          <p:cNvPr id="43012"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242570" y="1394460"/>
            <a:ext cx="9861550" cy="4432300"/>
          </a:xfrm>
          <a:prstGeom prst="rect">
            <a:avLst/>
          </a:prstGeom>
          <a:noFill/>
          <a:ln w="9525">
            <a:noFill/>
            <a:miter lim="800000"/>
            <a:headEnd/>
            <a:tailEnd/>
          </a:ln>
          <a:effectLst/>
        </p:spPr>
        <p:txBody>
          <a:bodyPr lIns="0" tIns="0" rIns="0" bIns="0" anchor="t" anchorCtr="0"/>
          <a:lstStyle/>
          <a:p>
            <a:pPr algn="l">
              <a:spcBef>
                <a:spcPts val="0"/>
              </a:spcBef>
              <a:spcAft>
                <a:spcPts val="1200"/>
              </a:spcAft>
            </a:pPr>
            <a:r>
              <a:rPr lang="en-US" sz="3400" b="0" i="1" dirty="0" smtClean="0">
                <a:solidFill>
                  <a:schemeClr val="bg2"/>
                </a:solidFill>
                <a:latin typeface="Corbel" pitchFamily="34" charset="0"/>
              </a:rPr>
              <a:t>“…we miss the inclusion of a more ‘generic’ diagnosis, that we coined ‘reward-drive </a:t>
            </a:r>
            <a:r>
              <a:rPr lang="en-US" sz="3400" b="0" i="1" dirty="0" err="1" smtClean="0">
                <a:solidFill>
                  <a:schemeClr val="bg2"/>
                </a:solidFill>
                <a:latin typeface="Corbel" pitchFamily="34" charset="0"/>
              </a:rPr>
              <a:t>dysregulation</a:t>
            </a:r>
            <a:r>
              <a:rPr lang="en-US" sz="3400" b="0" i="1" dirty="0" smtClean="0">
                <a:solidFill>
                  <a:schemeClr val="bg2"/>
                </a:solidFill>
                <a:latin typeface="Corbel" pitchFamily="34" charset="0"/>
              </a:rPr>
              <a:t> syndrome’.” </a:t>
            </a:r>
          </a:p>
          <a:p>
            <a:pPr algn="l">
              <a:spcBef>
                <a:spcPts val="0"/>
              </a:spcBef>
              <a:spcAft>
                <a:spcPts val="1200"/>
              </a:spcAft>
            </a:pPr>
            <a:r>
              <a:rPr lang="en-US" sz="3400" b="0" i="1" dirty="0" smtClean="0">
                <a:solidFill>
                  <a:schemeClr val="bg2"/>
                </a:solidFill>
                <a:latin typeface="Corbel" pitchFamily="34" charset="0"/>
              </a:rPr>
              <a:t>“Would you consider a change of the terminology to Alcohol Misuse Disorder?”</a:t>
            </a:r>
          </a:p>
          <a:p>
            <a:pPr algn="l">
              <a:spcBef>
                <a:spcPts val="0"/>
              </a:spcBef>
              <a:spcAft>
                <a:spcPts val="1200"/>
              </a:spcAft>
            </a:pPr>
            <a:r>
              <a:rPr lang="en-US" sz="3400" b="0" i="1" dirty="0" smtClean="0">
                <a:solidFill>
                  <a:schemeClr val="bg2"/>
                </a:solidFill>
                <a:latin typeface="Corbel" pitchFamily="34" charset="0"/>
              </a:rPr>
              <a:t>“While </a:t>
            </a:r>
            <a:r>
              <a:rPr lang="en-US" sz="3400" b="0" i="1" dirty="0" err="1" smtClean="0">
                <a:solidFill>
                  <a:schemeClr val="bg2"/>
                </a:solidFill>
                <a:latin typeface="Corbel" pitchFamily="34" charset="0"/>
              </a:rPr>
              <a:t>opioid</a:t>
            </a:r>
            <a:r>
              <a:rPr lang="en-US" sz="3400" b="0" i="1" dirty="0" smtClean="0">
                <a:solidFill>
                  <a:schemeClr val="bg2"/>
                </a:solidFill>
                <a:latin typeface="Corbel" pitchFamily="34" charset="0"/>
              </a:rPr>
              <a:t> use disorder is some improvement over the prior term of </a:t>
            </a:r>
            <a:r>
              <a:rPr lang="en-US" sz="3400" b="0" i="1" dirty="0" err="1" smtClean="0">
                <a:solidFill>
                  <a:schemeClr val="bg2"/>
                </a:solidFill>
                <a:latin typeface="Corbel" pitchFamily="34" charset="0"/>
              </a:rPr>
              <a:t>opioid</a:t>
            </a:r>
            <a:r>
              <a:rPr lang="en-US" sz="3400" b="0" i="1" dirty="0" smtClean="0">
                <a:solidFill>
                  <a:schemeClr val="bg2"/>
                </a:solidFill>
                <a:latin typeface="Corbel" pitchFamily="34" charset="0"/>
              </a:rPr>
              <a:t> dependence, you still fail to describe the condition for what it really is - </a:t>
            </a:r>
            <a:r>
              <a:rPr lang="en-US" sz="3400" b="0" i="1" dirty="0" err="1" smtClean="0">
                <a:solidFill>
                  <a:schemeClr val="bg2"/>
                </a:solidFill>
                <a:latin typeface="Corbel" pitchFamily="34" charset="0"/>
              </a:rPr>
              <a:t>opioid</a:t>
            </a:r>
            <a:r>
              <a:rPr lang="en-US" sz="3400" b="0" i="1" dirty="0" smtClean="0">
                <a:solidFill>
                  <a:schemeClr val="bg2"/>
                </a:solidFill>
                <a:latin typeface="Corbel" pitchFamily="34" charset="0"/>
              </a:rPr>
              <a:t> addiction.”</a:t>
            </a:r>
          </a:p>
          <a:p>
            <a:pPr algn="l">
              <a:spcBef>
                <a:spcPts val="0"/>
              </a:spcBef>
              <a:spcAft>
                <a:spcPts val="1200"/>
              </a:spcAft>
            </a:pPr>
            <a:r>
              <a:rPr lang="en-US" sz="3400" b="0" i="1" dirty="0" smtClean="0">
                <a:solidFill>
                  <a:schemeClr val="bg2"/>
                </a:solidFill>
                <a:latin typeface="Corbel" pitchFamily="34" charset="0"/>
              </a:rPr>
              <a:t>“I am not very keen on the use of the term Substance Use Disorder.”</a:t>
            </a:r>
            <a:endParaRPr lang="en-US" sz="3400" i="1" dirty="0">
              <a:solidFill>
                <a:schemeClr val="bg2"/>
              </a:solidFill>
              <a:latin typeface="Corbel" pitchFamily="34" charset="0"/>
            </a:endParaRPr>
          </a:p>
        </p:txBody>
      </p:sp>
      <p:sp>
        <p:nvSpPr>
          <p:cNvPr id="26" name="Rectangle 4"/>
          <p:cNvSpPr>
            <a:spLocks noChangeArrowheads="1"/>
          </p:cNvSpPr>
          <p:nvPr/>
        </p:nvSpPr>
        <p:spPr bwMode="auto">
          <a:xfrm>
            <a:off x="450850" y="3568700"/>
            <a:ext cx="9505950" cy="4432300"/>
          </a:xfrm>
          <a:prstGeom prst="rect">
            <a:avLst/>
          </a:prstGeom>
          <a:noFill/>
          <a:ln w="9525">
            <a:noFill/>
            <a:miter lim="800000"/>
            <a:headEnd/>
            <a:tailEnd/>
          </a:ln>
          <a:effectLst/>
        </p:spPr>
        <p:txBody>
          <a:bodyPr lIns="0" tIns="0" rIns="0" bIns="0" anchor="t" anchorCtr="0"/>
          <a:lstStyle/>
          <a:p>
            <a:pPr algn="l"/>
            <a:endParaRPr lang="en-US" i="1" dirty="0">
              <a:solidFill>
                <a:schemeClr val="bg2"/>
              </a:solidFill>
              <a:latin typeface="Corbe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75236">
                                            <p:txEl>
                                              <p:pRg st="0" end="0"/>
                                            </p:txEl>
                                          </p:spTgt>
                                        </p:tgtEl>
                                        <p:attrNameLst>
                                          <p:attrName>style.visibility</p:attrName>
                                        </p:attrNameLst>
                                      </p:cBhvr>
                                      <p:to>
                                        <p:strVal val="visible"/>
                                      </p:to>
                                    </p:set>
                                    <p:animEffect transition="in" filter="dissolve">
                                      <p:cBhvr>
                                        <p:cTn id="7" dur="500"/>
                                        <p:tgtEl>
                                          <p:spTgt spid="1375236">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75236">
                                            <p:txEl>
                                              <p:pRg st="1" end="1"/>
                                            </p:txEl>
                                          </p:spTgt>
                                        </p:tgtEl>
                                        <p:attrNameLst>
                                          <p:attrName>style.visibility</p:attrName>
                                        </p:attrNameLst>
                                      </p:cBhvr>
                                      <p:to>
                                        <p:strVal val="visible"/>
                                      </p:to>
                                    </p:set>
                                    <p:animEffect transition="in" filter="dissolve">
                                      <p:cBhvr>
                                        <p:cTn id="11" dur="500"/>
                                        <p:tgtEl>
                                          <p:spTgt spid="1375236">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375236">
                                            <p:txEl>
                                              <p:pRg st="2" end="2"/>
                                            </p:txEl>
                                          </p:spTgt>
                                        </p:tgtEl>
                                        <p:attrNameLst>
                                          <p:attrName>style.visibility</p:attrName>
                                        </p:attrNameLst>
                                      </p:cBhvr>
                                      <p:to>
                                        <p:strVal val="visible"/>
                                      </p:to>
                                    </p:set>
                                    <p:animEffect transition="in" filter="dissolve">
                                      <p:cBhvr>
                                        <p:cTn id="15" dur="500"/>
                                        <p:tgtEl>
                                          <p:spTgt spid="1375236">
                                            <p:txEl>
                                              <p:pRg st="2" end="2"/>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375236">
                                            <p:txEl>
                                              <p:pRg st="3" end="3"/>
                                            </p:txEl>
                                          </p:spTgt>
                                        </p:tgtEl>
                                        <p:attrNameLst>
                                          <p:attrName>style.visibility</p:attrName>
                                        </p:attrNameLst>
                                      </p:cBhvr>
                                      <p:to>
                                        <p:strVal val="visible"/>
                                      </p:to>
                                    </p:set>
                                    <p:animEffect transition="in" filter="dissolve">
                                      <p:cBhvr>
                                        <p:cTn id="19" dur="500"/>
                                        <p:tgtEl>
                                          <p:spTgt spid="13752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17</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304800" y="330200"/>
            <a:ext cx="9804400" cy="8763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u="sng" dirty="0" smtClean="0">
                <a:solidFill>
                  <a:schemeClr val="bg2"/>
                </a:solidFill>
                <a:latin typeface="Corbel" pitchFamily="34" charset="0"/>
                <a:ea typeface="+mn-ea"/>
              </a:rPr>
              <a:t>“Use Disorder” Disorder Terminology </a:t>
            </a:r>
            <a:r>
              <a:rPr lang="en-US" sz="4000" dirty="0" smtClean="0">
                <a:solidFill>
                  <a:schemeClr val="bg2"/>
                </a:solidFill>
                <a:latin typeface="Corbel" pitchFamily="34" charset="0"/>
                <a:ea typeface="+mn-ea"/>
              </a:rPr>
              <a:t>Comment Examples 2010</a:t>
            </a:r>
            <a:endParaRPr lang="en-US" sz="4000" i="1" dirty="0" smtClean="0">
              <a:solidFill>
                <a:schemeClr val="bg2"/>
              </a:solidFill>
              <a:latin typeface="Corbel" pitchFamily="34" charset="0"/>
            </a:endParaRPr>
          </a:p>
        </p:txBody>
      </p:sp>
      <p:sp>
        <p:nvSpPr>
          <p:cNvPr id="43012"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603250" y="1653540"/>
            <a:ext cx="8947150" cy="4432300"/>
          </a:xfrm>
          <a:prstGeom prst="rect">
            <a:avLst/>
          </a:prstGeom>
          <a:noFill/>
          <a:ln w="9525">
            <a:noFill/>
            <a:miter lim="800000"/>
            <a:headEnd/>
            <a:tailEnd/>
          </a:ln>
          <a:effectLst/>
        </p:spPr>
        <p:txBody>
          <a:bodyPr lIns="0" tIns="0" rIns="0" bIns="0" anchor="t" anchorCtr="0"/>
          <a:lstStyle/>
          <a:p>
            <a:pPr algn="l">
              <a:spcBef>
                <a:spcPts val="0"/>
              </a:spcBef>
              <a:spcAft>
                <a:spcPts val="2400"/>
              </a:spcAft>
            </a:pPr>
            <a:r>
              <a:rPr lang="en-US" sz="3600" b="0" i="1" dirty="0" smtClean="0">
                <a:solidFill>
                  <a:schemeClr val="bg2"/>
                </a:solidFill>
                <a:latin typeface="Corbel" pitchFamily="34" charset="0"/>
              </a:rPr>
              <a:t>“…the term ‘substance use disorder’ belittles the severity of addiction.”</a:t>
            </a:r>
          </a:p>
          <a:p>
            <a:pPr algn="l">
              <a:spcBef>
                <a:spcPts val="0"/>
              </a:spcBef>
              <a:spcAft>
                <a:spcPts val="2400"/>
              </a:spcAft>
            </a:pPr>
            <a:r>
              <a:rPr lang="en-US" sz="3600" b="0" i="1" dirty="0" smtClean="0">
                <a:solidFill>
                  <a:schemeClr val="bg2"/>
                </a:solidFill>
                <a:latin typeface="Corbel" pitchFamily="34" charset="0"/>
              </a:rPr>
              <a:t>“Please come up with something that is linguistically less cumbersome than ‘substance use disorder’.”</a:t>
            </a:r>
          </a:p>
          <a:p>
            <a:pPr algn="l">
              <a:spcBef>
                <a:spcPts val="0"/>
              </a:spcBef>
              <a:spcAft>
                <a:spcPts val="2400"/>
              </a:spcAft>
            </a:pPr>
            <a:r>
              <a:rPr lang="en-US" sz="3600" i="1" dirty="0" smtClean="0">
                <a:solidFill>
                  <a:schemeClr val="bg2"/>
                </a:solidFill>
                <a:latin typeface="Corbel" pitchFamily="34" charset="0"/>
              </a:rPr>
              <a:t> </a:t>
            </a:r>
            <a:endParaRPr lang="en-US" sz="3600" i="1" dirty="0">
              <a:solidFill>
                <a:schemeClr val="bg2"/>
              </a:solidFill>
              <a:latin typeface="Corbel" pitchFamily="34" charset="0"/>
            </a:endParaRPr>
          </a:p>
        </p:txBody>
      </p:sp>
      <p:sp>
        <p:nvSpPr>
          <p:cNvPr id="26" name="Rectangle 4"/>
          <p:cNvSpPr>
            <a:spLocks noChangeArrowheads="1"/>
          </p:cNvSpPr>
          <p:nvPr/>
        </p:nvSpPr>
        <p:spPr bwMode="auto">
          <a:xfrm>
            <a:off x="450850" y="3568700"/>
            <a:ext cx="9505950" cy="4432300"/>
          </a:xfrm>
          <a:prstGeom prst="rect">
            <a:avLst/>
          </a:prstGeom>
          <a:noFill/>
          <a:ln w="9525">
            <a:noFill/>
            <a:miter lim="800000"/>
            <a:headEnd/>
            <a:tailEnd/>
          </a:ln>
          <a:effectLst/>
        </p:spPr>
        <p:txBody>
          <a:bodyPr lIns="0" tIns="0" rIns="0" bIns="0" anchor="t" anchorCtr="0"/>
          <a:lstStyle/>
          <a:p>
            <a:pPr algn="l"/>
            <a:endParaRPr lang="en-US" i="1" dirty="0">
              <a:solidFill>
                <a:schemeClr val="bg2"/>
              </a:solidFill>
              <a:latin typeface="Corbe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75236">
                                            <p:txEl>
                                              <p:pRg st="0" end="0"/>
                                            </p:txEl>
                                          </p:spTgt>
                                        </p:tgtEl>
                                        <p:attrNameLst>
                                          <p:attrName>style.visibility</p:attrName>
                                        </p:attrNameLst>
                                      </p:cBhvr>
                                      <p:to>
                                        <p:strVal val="visible"/>
                                      </p:to>
                                    </p:set>
                                    <p:animEffect transition="in" filter="dissolve">
                                      <p:cBhvr>
                                        <p:cTn id="7" dur="500"/>
                                        <p:tgtEl>
                                          <p:spTgt spid="1375236">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75236">
                                            <p:txEl>
                                              <p:pRg st="1" end="1"/>
                                            </p:txEl>
                                          </p:spTgt>
                                        </p:tgtEl>
                                        <p:attrNameLst>
                                          <p:attrName>style.visibility</p:attrName>
                                        </p:attrNameLst>
                                      </p:cBhvr>
                                      <p:to>
                                        <p:strVal val="visible"/>
                                      </p:to>
                                    </p:set>
                                    <p:animEffect transition="in" filter="dissolve">
                                      <p:cBhvr>
                                        <p:cTn id="11" dur="500"/>
                                        <p:tgtEl>
                                          <p:spTgt spid="1375236">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375236">
                                            <p:txEl>
                                              <p:pRg st="2" end="2"/>
                                            </p:txEl>
                                          </p:spTgt>
                                        </p:tgtEl>
                                        <p:attrNameLst>
                                          <p:attrName>style.visibility</p:attrName>
                                        </p:attrNameLst>
                                      </p:cBhvr>
                                      <p:to>
                                        <p:strVal val="visible"/>
                                      </p:to>
                                    </p:set>
                                    <p:animEffect transition="in" filter="dissolve">
                                      <p:cBhvr>
                                        <p:cTn id="15" dur="500"/>
                                        <p:tgtEl>
                                          <p:spTgt spid="13752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18</a:t>
            </a:fld>
            <a:endParaRPr lang="en-US" sz="1400" kern="120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425450" y="1490980"/>
            <a:ext cx="9505950" cy="4432300"/>
          </a:xfrm>
          <a:prstGeom prst="rect">
            <a:avLst/>
          </a:prstGeom>
          <a:noFill/>
          <a:ln w="9525">
            <a:noFill/>
            <a:miter lim="800000"/>
            <a:headEnd/>
            <a:tailEnd/>
          </a:ln>
          <a:effectLst/>
        </p:spPr>
        <p:txBody>
          <a:bodyPr lIns="0" tIns="0" rIns="0" bIns="0" anchor="t" anchorCtr="0"/>
          <a:lstStyle/>
          <a:p>
            <a:pPr algn="l">
              <a:spcAft>
                <a:spcPts val="1200"/>
              </a:spcAft>
            </a:pPr>
            <a:r>
              <a:rPr lang="en-US" sz="3600" b="0" dirty="0" smtClean="0">
                <a:solidFill>
                  <a:schemeClr val="bg2"/>
                </a:solidFill>
                <a:latin typeface="Corbel" pitchFamily="34" charset="0"/>
              </a:rPr>
              <a:t>“This is a desirable change.”  “Great change!”</a:t>
            </a:r>
          </a:p>
          <a:p>
            <a:pPr algn="l">
              <a:spcAft>
                <a:spcPts val="1200"/>
              </a:spcAft>
            </a:pPr>
            <a:r>
              <a:rPr lang="en-US" sz="3600" b="0" dirty="0" smtClean="0">
                <a:solidFill>
                  <a:schemeClr val="bg2"/>
                </a:solidFill>
                <a:latin typeface="Corbel" pitchFamily="34" charset="0"/>
              </a:rPr>
              <a:t>“… I like the entire concept of "Addiction and Related Disorders," as many beyond the traditionally … ‘ingested’ addictions bring clients to treatment…”</a:t>
            </a:r>
          </a:p>
          <a:p>
            <a:pPr algn="l">
              <a:spcAft>
                <a:spcPts val="1200"/>
              </a:spcAft>
            </a:pPr>
            <a:r>
              <a:rPr lang="en-US" sz="3600" b="0" dirty="0" smtClean="0">
                <a:solidFill>
                  <a:schemeClr val="bg2"/>
                </a:solidFill>
                <a:latin typeface="Corbel" pitchFamily="34" charset="0"/>
              </a:rPr>
              <a:t>“…this change is befitting with the extent of research that demonstrates the properties of addiction are similar when comparing substances and activities.”</a:t>
            </a:r>
            <a:endParaRPr lang="en-US" sz="3600" b="0" dirty="0">
              <a:solidFill>
                <a:schemeClr val="bg2"/>
              </a:solidFill>
              <a:latin typeface="Corbel" pitchFamily="34" charset="0"/>
            </a:endParaRPr>
          </a:p>
        </p:txBody>
      </p:sp>
      <p:sp>
        <p:nvSpPr>
          <p:cNvPr id="26" name="Rectangle 4"/>
          <p:cNvSpPr>
            <a:spLocks noChangeArrowheads="1"/>
          </p:cNvSpPr>
          <p:nvPr/>
        </p:nvSpPr>
        <p:spPr bwMode="auto">
          <a:xfrm>
            <a:off x="450850" y="3568700"/>
            <a:ext cx="9505950" cy="4432300"/>
          </a:xfrm>
          <a:prstGeom prst="rect">
            <a:avLst/>
          </a:prstGeom>
          <a:noFill/>
          <a:ln w="9525">
            <a:noFill/>
            <a:miter lim="800000"/>
            <a:headEnd/>
            <a:tailEnd/>
          </a:ln>
          <a:effectLst/>
        </p:spPr>
        <p:txBody>
          <a:bodyPr lIns="0" tIns="0" rIns="0" bIns="0" anchor="t" anchorCtr="0"/>
          <a:lstStyle/>
          <a:p>
            <a:pPr algn="l"/>
            <a:endParaRPr lang="en-US" i="1" dirty="0">
              <a:solidFill>
                <a:schemeClr val="bg2"/>
              </a:solidFill>
              <a:latin typeface="Corbel" pitchFamily="34" charset="0"/>
            </a:endParaRPr>
          </a:p>
        </p:txBody>
      </p:sp>
      <p:sp>
        <p:nvSpPr>
          <p:cNvPr id="7" name="Rectangle 2"/>
          <p:cNvSpPr>
            <a:spLocks noChangeArrowheads="1"/>
          </p:cNvSpPr>
          <p:nvPr/>
        </p:nvSpPr>
        <p:spPr bwMode="auto">
          <a:xfrm>
            <a:off x="304800" y="342900"/>
            <a:ext cx="9804400" cy="8636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u="sng" dirty="0" smtClean="0">
                <a:solidFill>
                  <a:schemeClr val="bg2"/>
                </a:solidFill>
                <a:latin typeface="Corbel" pitchFamily="34" charset="0"/>
                <a:ea typeface="+mn-ea"/>
              </a:rPr>
              <a:t>“Addiction and Related Disorders” Chapter </a:t>
            </a:r>
            <a:r>
              <a:rPr lang="en-US" sz="4000" dirty="0" smtClean="0">
                <a:solidFill>
                  <a:schemeClr val="bg2"/>
                </a:solidFill>
                <a:latin typeface="Corbel" pitchFamily="34" charset="0"/>
                <a:ea typeface="+mn-ea"/>
              </a:rPr>
              <a:t>Comment Examples 2010</a:t>
            </a:r>
            <a:endParaRPr lang="en-US" sz="4000" i="1" dirty="0" smtClean="0">
              <a:solidFill>
                <a:schemeClr val="bg2"/>
              </a:solidFill>
              <a:latin typeface="Corbel" pitchFamily="34" charset="0"/>
            </a:endParaRPr>
          </a:p>
        </p:txBody>
      </p:sp>
      <p:sp>
        <p:nvSpPr>
          <p:cNvPr id="8"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75236">
                                            <p:txEl>
                                              <p:pRg st="0" end="0"/>
                                            </p:txEl>
                                          </p:spTgt>
                                        </p:tgtEl>
                                        <p:attrNameLst>
                                          <p:attrName>style.visibility</p:attrName>
                                        </p:attrNameLst>
                                      </p:cBhvr>
                                      <p:to>
                                        <p:strVal val="visible"/>
                                      </p:to>
                                    </p:set>
                                    <p:animEffect transition="in" filter="dissolve">
                                      <p:cBhvr>
                                        <p:cTn id="7" dur="500"/>
                                        <p:tgtEl>
                                          <p:spTgt spid="1375236">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75236">
                                            <p:txEl>
                                              <p:pRg st="1" end="1"/>
                                            </p:txEl>
                                          </p:spTgt>
                                        </p:tgtEl>
                                        <p:attrNameLst>
                                          <p:attrName>style.visibility</p:attrName>
                                        </p:attrNameLst>
                                      </p:cBhvr>
                                      <p:to>
                                        <p:strVal val="visible"/>
                                      </p:to>
                                    </p:set>
                                    <p:animEffect transition="in" filter="dissolve">
                                      <p:cBhvr>
                                        <p:cTn id="11" dur="500"/>
                                        <p:tgtEl>
                                          <p:spTgt spid="1375236">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375236">
                                            <p:txEl>
                                              <p:pRg st="2" end="2"/>
                                            </p:txEl>
                                          </p:spTgt>
                                        </p:tgtEl>
                                        <p:attrNameLst>
                                          <p:attrName>style.visibility</p:attrName>
                                        </p:attrNameLst>
                                      </p:cBhvr>
                                      <p:to>
                                        <p:strVal val="visible"/>
                                      </p:to>
                                    </p:set>
                                    <p:animEffect transition="in" filter="dissolve">
                                      <p:cBhvr>
                                        <p:cTn id="15" dur="500"/>
                                        <p:tgtEl>
                                          <p:spTgt spid="13752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19</a:t>
            </a:fld>
            <a:endParaRPr lang="en-US" sz="1400" kern="120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412750" y="1574800"/>
            <a:ext cx="9505950" cy="4432300"/>
          </a:xfrm>
          <a:prstGeom prst="rect">
            <a:avLst/>
          </a:prstGeom>
          <a:noFill/>
          <a:ln w="9525">
            <a:noFill/>
            <a:miter lim="800000"/>
            <a:headEnd/>
            <a:tailEnd/>
          </a:ln>
          <a:effectLst/>
        </p:spPr>
        <p:txBody>
          <a:bodyPr lIns="0" tIns="0" rIns="0" bIns="0" anchor="t" anchorCtr="0"/>
          <a:lstStyle/>
          <a:p>
            <a:pPr algn="l">
              <a:spcAft>
                <a:spcPts val="1800"/>
              </a:spcAft>
            </a:pPr>
            <a:r>
              <a:rPr lang="en-US" sz="4000" b="0" i="1" dirty="0" smtClean="0">
                <a:solidFill>
                  <a:schemeClr val="bg2"/>
                </a:solidFill>
                <a:latin typeface="Corbel" pitchFamily="34" charset="0"/>
              </a:rPr>
              <a:t>“I respectfully disagree.”</a:t>
            </a:r>
          </a:p>
          <a:p>
            <a:pPr algn="l">
              <a:spcAft>
                <a:spcPts val="1800"/>
              </a:spcAft>
            </a:pPr>
            <a:r>
              <a:rPr lang="en-US" sz="4000" b="0" i="1" dirty="0" smtClean="0">
                <a:solidFill>
                  <a:schemeClr val="bg2"/>
                </a:solidFill>
                <a:latin typeface="Corbel" pitchFamily="34" charset="0"/>
              </a:rPr>
              <a:t>“I do not support reclassifying substance-related disorders to Addiction and Related Disorders.”</a:t>
            </a:r>
          </a:p>
          <a:p>
            <a:pPr algn="l">
              <a:spcAft>
                <a:spcPts val="1800"/>
              </a:spcAft>
            </a:pPr>
            <a:r>
              <a:rPr lang="en-US" sz="4000" b="0" i="1" dirty="0" smtClean="0">
                <a:solidFill>
                  <a:schemeClr val="bg2"/>
                </a:solidFill>
                <a:latin typeface="Corbel" pitchFamily="34" charset="0"/>
              </a:rPr>
              <a:t>“…addiction has not been clearly defined…”</a:t>
            </a:r>
          </a:p>
          <a:p>
            <a:pPr algn="l">
              <a:spcAft>
                <a:spcPts val="1800"/>
              </a:spcAft>
            </a:pPr>
            <a:r>
              <a:rPr lang="en-US" sz="4000" b="0" i="1" dirty="0" smtClean="0">
                <a:solidFill>
                  <a:schemeClr val="bg2"/>
                </a:solidFill>
                <a:latin typeface="Corbel" pitchFamily="34" charset="0"/>
              </a:rPr>
              <a:t>“I am opposed…”</a:t>
            </a:r>
          </a:p>
        </p:txBody>
      </p:sp>
      <p:sp>
        <p:nvSpPr>
          <p:cNvPr id="26" name="Rectangle 4"/>
          <p:cNvSpPr>
            <a:spLocks noChangeArrowheads="1"/>
          </p:cNvSpPr>
          <p:nvPr/>
        </p:nvSpPr>
        <p:spPr bwMode="auto">
          <a:xfrm>
            <a:off x="450850" y="3568700"/>
            <a:ext cx="9505950" cy="4432300"/>
          </a:xfrm>
          <a:prstGeom prst="rect">
            <a:avLst/>
          </a:prstGeom>
          <a:noFill/>
          <a:ln w="9525">
            <a:noFill/>
            <a:miter lim="800000"/>
            <a:headEnd/>
            <a:tailEnd/>
          </a:ln>
          <a:effectLst/>
        </p:spPr>
        <p:txBody>
          <a:bodyPr lIns="0" tIns="0" rIns="0" bIns="0" anchor="t" anchorCtr="0"/>
          <a:lstStyle/>
          <a:p>
            <a:pPr algn="l"/>
            <a:endParaRPr lang="en-US" i="1" dirty="0">
              <a:solidFill>
                <a:schemeClr val="bg2"/>
              </a:solidFill>
              <a:latin typeface="Corbel" pitchFamily="34" charset="0"/>
            </a:endParaRPr>
          </a:p>
        </p:txBody>
      </p:sp>
      <p:sp>
        <p:nvSpPr>
          <p:cNvPr id="7" name="Rectangle 2"/>
          <p:cNvSpPr>
            <a:spLocks noChangeArrowheads="1"/>
          </p:cNvSpPr>
          <p:nvPr/>
        </p:nvSpPr>
        <p:spPr bwMode="auto">
          <a:xfrm>
            <a:off x="304800" y="342900"/>
            <a:ext cx="9804400" cy="8636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u="sng" dirty="0" smtClean="0">
                <a:solidFill>
                  <a:schemeClr val="bg2"/>
                </a:solidFill>
                <a:latin typeface="Corbel" pitchFamily="34" charset="0"/>
                <a:ea typeface="+mn-ea"/>
              </a:rPr>
              <a:t>“Addiction and Related Disorders” Chapter </a:t>
            </a:r>
            <a:r>
              <a:rPr lang="en-US" sz="4000" dirty="0" smtClean="0">
                <a:solidFill>
                  <a:schemeClr val="bg2"/>
                </a:solidFill>
                <a:latin typeface="Corbel" pitchFamily="34" charset="0"/>
                <a:ea typeface="+mn-ea"/>
              </a:rPr>
              <a:t>Comment Examples 2010</a:t>
            </a:r>
            <a:endParaRPr lang="en-US" sz="4000" i="1" dirty="0" smtClean="0">
              <a:solidFill>
                <a:schemeClr val="bg2"/>
              </a:solidFill>
              <a:latin typeface="Corbel" pitchFamily="34" charset="0"/>
            </a:endParaRPr>
          </a:p>
        </p:txBody>
      </p:sp>
      <p:sp>
        <p:nvSpPr>
          <p:cNvPr id="8"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75236">
                                            <p:txEl>
                                              <p:pRg st="0" end="0"/>
                                            </p:txEl>
                                          </p:spTgt>
                                        </p:tgtEl>
                                        <p:attrNameLst>
                                          <p:attrName>style.visibility</p:attrName>
                                        </p:attrNameLst>
                                      </p:cBhvr>
                                      <p:to>
                                        <p:strVal val="visible"/>
                                      </p:to>
                                    </p:set>
                                    <p:animEffect transition="in" filter="dissolve">
                                      <p:cBhvr>
                                        <p:cTn id="7" dur="500"/>
                                        <p:tgtEl>
                                          <p:spTgt spid="1375236">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75236">
                                            <p:txEl>
                                              <p:pRg st="1" end="1"/>
                                            </p:txEl>
                                          </p:spTgt>
                                        </p:tgtEl>
                                        <p:attrNameLst>
                                          <p:attrName>style.visibility</p:attrName>
                                        </p:attrNameLst>
                                      </p:cBhvr>
                                      <p:to>
                                        <p:strVal val="visible"/>
                                      </p:to>
                                    </p:set>
                                    <p:animEffect transition="in" filter="dissolve">
                                      <p:cBhvr>
                                        <p:cTn id="11" dur="500"/>
                                        <p:tgtEl>
                                          <p:spTgt spid="1375236">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375236">
                                            <p:txEl>
                                              <p:pRg st="2" end="2"/>
                                            </p:txEl>
                                          </p:spTgt>
                                        </p:tgtEl>
                                        <p:attrNameLst>
                                          <p:attrName>style.visibility</p:attrName>
                                        </p:attrNameLst>
                                      </p:cBhvr>
                                      <p:to>
                                        <p:strVal val="visible"/>
                                      </p:to>
                                    </p:set>
                                    <p:animEffect transition="in" filter="dissolve">
                                      <p:cBhvr>
                                        <p:cTn id="15" dur="500"/>
                                        <p:tgtEl>
                                          <p:spTgt spid="1375236">
                                            <p:txEl>
                                              <p:pRg st="2" end="2"/>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375236">
                                            <p:txEl>
                                              <p:pRg st="3" end="3"/>
                                            </p:txEl>
                                          </p:spTgt>
                                        </p:tgtEl>
                                        <p:attrNameLst>
                                          <p:attrName>style.visibility</p:attrName>
                                        </p:attrNameLst>
                                      </p:cBhvr>
                                      <p:to>
                                        <p:strVal val="visible"/>
                                      </p:to>
                                    </p:set>
                                    <p:animEffect transition="in" filter="dissolve">
                                      <p:cBhvr>
                                        <p:cTn id="19" dur="500"/>
                                        <p:tgtEl>
                                          <p:spTgt spid="13752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20</a:t>
            </a:fld>
            <a:endParaRPr lang="en-US" sz="1400" kern="120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438150" y="1198880"/>
            <a:ext cx="9505950" cy="4432300"/>
          </a:xfrm>
          <a:prstGeom prst="rect">
            <a:avLst/>
          </a:prstGeom>
          <a:noFill/>
          <a:ln w="9525">
            <a:noFill/>
            <a:miter lim="800000"/>
            <a:headEnd/>
            <a:tailEnd/>
          </a:ln>
          <a:effectLst/>
        </p:spPr>
        <p:txBody>
          <a:bodyPr lIns="0" tIns="0" rIns="0" bIns="0" anchor="t" anchorCtr="0"/>
          <a:lstStyle/>
          <a:p>
            <a:pPr algn="l">
              <a:spcAft>
                <a:spcPts val="1800"/>
              </a:spcAft>
            </a:pPr>
            <a:r>
              <a:rPr lang="en-US" sz="4000" b="0" i="1" dirty="0" smtClean="0">
                <a:solidFill>
                  <a:schemeClr val="bg2"/>
                </a:solidFill>
                <a:latin typeface="Corbel" pitchFamily="34" charset="0"/>
              </a:rPr>
              <a:t>“Change the name for ‘nicotine dependence’ to ‘tobacco dependence’…” </a:t>
            </a:r>
          </a:p>
          <a:p>
            <a:pPr algn="l">
              <a:spcAft>
                <a:spcPts val="1800"/>
              </a:spcAft>
            </a:pPr>
            <a:r>
              <a:rPr lang="en-US" sz="4000" b="0" i="1" dirty="0" smtClean="0">
                <a:solidFill>
                  <a:schemeClr val="bg2"/>
                </a:solidFill>
                <a:latin typeface="Corbel" pitchFamily="34" charset="0"/>
              </a:rPr>
              <a:t>“Why not have a single substance use disorder diagnosis, with the specific drug(s) as </a:t>
            </a:r>
            <a:r>
              <a:rPr lang="en-US" sz="4000" b="0" i="1" dirty="0" err="1" smtClean="0">
                <a:solidFill>
                  <a:schemeClr val="bg2"/>
                </a:solidFill>
                <a:latin typeface="Corbel" pitchFamily="34" charset="0"/>
              </a:rPr>
              <a:t>specifiers</a:t>
            </a:r>
            <a:r>
              <a:rPr lang="en-US" sz="4000" b="0" i="1" dirty="0" smtClean="0">
                <a:solidFill>
                  <a:schemeClr val="bg2"/>
                </a:solidFill>
                <a:latin typeface="Corbel" pitchFamily="34" charset="0"/>
              </a:rPr>
              <a:t>? This would be much simpler and would not suggest that the disorders have distinct diagnostic criteria which they do not.”</a:t>
            </a:r>
          </a:p>
        </p:txBody>
      </p:sp>
      <p:sp>
        <p:nvSpPr>
          <p:cNvPr id="26" name="Rectangle 4"/>
          <p:cNvSpPr>
            <a:spLocks noChangeArrowheads="1"/>
          </p:cNvSpPr>
          <p:nvPr/>
        </p:nvSpPr>
        <p:spPr bwMode="auto">
          <a:xfrm>
            <a:off x="450850" y="3568700"/>
            <a:ext cx="9505950" cy="4432300"/>
          </a:xfrm>
          <a:prstGeom prst="rect">
            <a:avLst/>
          </a:prstGeom>
          <a:noFill/>
          <a:ln w="9525">
            <a:noFill/>
            <a:miter lim="800000"/>
            <a:headEnd/>
            <a:tailEnd/>
          </a:ln>
          <a:effectLst/>
        </p:spPr>
        <p:txBody>
          <a:bodyPr lIns="0" tIns="0" rIns="0" bIns="0" anchor="t" anchorCtr="0"/>
          <a:lstStyle/>
          <a:p>
            <a:pPr algn="l"/>
            <a:endParaRPr lang="en-US" i="1" dirty="0">
              <a:solidFill>
                <a:schemeClr val="bg2"/>
              </a:solidFill>
              <a:latin typeface="Corbel" pitchFamily="34" charset="0"/>
            </a:endParaRPr>
          </a:p>
        </p:txBody>
      </p:sp>
      <p:sp>
        <p:nvSpPr>
          <p:cNvPr id="7" name="Rectangle 2"/>
          <p:cNvSpPr>
            <a:spLocks noChangeArrowheads="1"/>
          </p:cNvSpPr>
          <p:nvPr/>
        </p:nvSpPr>
        <p:spPr bwMode="auto">
          <a:xfrm>
            <a:off x="304800" y="-101600"/>
            <a:ext cx="9804400" cy="8636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u="sng" dirty="0" smtClean="0">
                <a:solidFill>
                  <a:schemeClr val="bg2"/>
                </a:solidFill>
                <a:latin typeface="Corbel" pitchFamily="34" charset="0"/>
                <a:ea typeface="+mn-ea"/>
              </a:rPr>
              <a:t>Other</a:t>
            </a:r>
            <a:r>
              <a:rPr lang="en-US" sz="4000" dirty="0" smtClean="0">
                <a:solidFill>
                  <a:schemeClr val="bg2"/>
                </a:solidFill>
                <a:latin typeface="Corbel" pitchFamily="34" charset="0"/>
                <a:ea typeface="+mn-ea"/>
              </a:rPr>
              <a:t> Comment Examples 2010</a:t>
            </a:r>
            <a:endParaRPr lang="en-US" sz="4000" i="1" dirty="0" smtClean="0">
              <a:solidFill>
                <a:schemeClr val="bg2"/>
              </a:solidFill>
              <a:latin typeface="Corbel" pitchFamily="34" charset="0"/>
            </a:endParaRPr>
          </a:p>
        </p:txBody>
      </p:sp>
      <p:sp>
        <p:nvSpPr>
          <p:cNvPr id="8" name="Line 3"/>
          <p:cNvSpPr>
            <a:spLocks noChangeShapeType="1"/>
          </p:cNvSpPr>
          <p:nvPr/>
        </p:nvSpPr>
        <p:spPr bwMode="auto">
          <a:xfrm flipV="1">
            <a:off x="0" y="977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75236">
                                            <p:txEl>
                                              <p:pRg st="0" end="0"/>
                                            </p:txEl>
                                          </p:spTgt>
                                        </p:tgtEl>
                                        <p:attrNameLst>
                                          <p:attrName>style.visibility</p:attrName>
                                        </p:attrNameLst>
                                      </p:cBhvr>
                                      <p:to>
                                        <p:strVal val="visible"/>
                                      </p:to>
                                    </p:set>
                                    <p:animEffect transition="in" filter="dissolve">
                                      <p:cBhvr>
                                        <p:cTn id="7" dur="500"/>
                                        <p:tgtEl>
                                          <p:spTgt spid="13752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75236">
                                            <p:txEl>
                                              <p:pRg st="1" end="1"/>
                                            </p:txEl>
                                          </p:spTgt>
                                        </p:tgtEl>
                                        <p:attrNameLst>
                                          <p:attrName>style.visibility</p:attrName>
                                        </p:attrNameLst>
                                      </p:cBhvr>
                                      <p:to>
                                        <p:strVal val="visible"/>
                                      </p:to>
                                    </p:set>
                                    <p:animEffect transition="in" filter="dissolve">
                                      <p:cBhvr>
                                        <p:cTn id="12" dur="500"/>
                                        <p:tgtEl>
                                          <p:spTgt spid="137523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21</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304800" y="330200"/>
            <a:ext cx="9804400" cy="8763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smtClean="0">
                <a:solidFill>
                  <a:schemeClr val="bg2"/>
                </a:solidFill>
                <a:latin typeface="Corbel" pitchFamily="34" charset="0"/>
                <a:ea typeface="+mn-ea"/>
              </a:rPr>
              <a:t>DSM-5 Development Website for Comments 1 May 2011 to 15 July 2011</a:t>
            </a:r>
            <a:endParaRPr lang="en-US" sz="4000" i="1" dirty="0" smtClean="0">
              <a:solidFill>
                <a:schemeClr val="bg2"/>
              </a:solidFill>
              <a:latin typeface="Corbel" pitchFamily="34" charset="0"/>
            </a:endParaRPr>
          </a:p>
        </p:txBody>
      </p:sp>
      <p:sp>
        <p:nvSpPr>
          <p:cNvPr id="43012"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26" name="Rectangle 4"/>
          <p:cNvSpPr>
            <a:spLocks noChangeArrowheads="1"/>
          </p:cNvSpPr>
          <p:nvPr/>
        </p:nvSpPr>
        <p:spPr bwMode="auto">
          <a:xfrm>
            <a:off x="450850" y="3568700"/>
            <a:ext cx="9505950" cy="4432300"/>
          </a:xfrm>
          <a:prstGeom prst="rect">
            <a:avLst/>
          </a:prstGeom>
          <a:noFill/>
          <a:ln w="9525">
            <a:noFill/>
            <a:miter lim="800000"/>
            <a:headEnd/>
            <a:tailEnd/>
          </a:ln>
          <a:effectLst/>
        </p:spPr>
        <p:txBody>
          <a:bodyPr lIns="0" tIns="0" rIns="0" bIns="0" anchor="t" anchorCtr="0"/>
          <a:lstStyle/>
          <a:p>
            <a:pPr algn="l"/>
            <a:endParaRPr lang="en-US" i="1" dirty="0">
              <a:solidFill>
                <a:schemeClr val="bg2"/>
              </a:solidFill>
              <a:latin typeface="Corbel" pitchFamily="34" charset="0"/>
            </a:endParaRPr>
          </a:p>
        </p:txBody>
      </p:sp>
      <p:grpSp>
        <p:nvGrpSpPr>
          <p:cNvPr id="2" name="Group 7"/>
          <p:cNvGrpSpPr/>
          <p:nvPr/>
        </p:nvGrpSpPr>
        <p:grpSpPr>
          <a:xfrm>
            <a:off x="266700" y="1549400"/>
            <a:ext cx="10020300" cy="5148183"/>
            <a:chOff x="266700" y="1549400"/>
            <a:chExt cx="10020300" cy="5148183"/>
          </a:xfrm>
          <a:effectLst/>
        </p:grpSpPr>
        <p:sp>
          <p:nvSpPr>
            <p:cNvPr id="1375236" name="Rectangle 4"/>
            <p:cNvSpPr>
              <a:spLocks noChangeArrowheads="1"/>
            </p:cNvSpPr>
            <p:nvPr/>
          </p:nvSpPr>
          <p:spPr bwMode="auto">
            <a:xfrm>
              <a:off x="329784" y="1549400"/>
              <a:ext cx="9957216" cy="4432300"/>
            </a:xfrm>
            <a:prstGeom prst="rect">
              <a:avLst/>
            </a:prstGeom>
            <a:noFill/>
            <a:ln w="9525">
              <a:noFill/>
              <a:miter lim="800000"/>
              <a:headEnd/>
              <a:tailEnd/>
            </a:ln>
            <a:effectLst>
              <a:outerShdw dist="35921" dir="2700000" algn="ctr" rotWithShape="0">
                <a:schemeClr val="bg2"/>
              </a:outerShdw>
            </a:effectLst>
          </p:spPr>
          <p:txBody>
            <a:bodyPr lIns="0" tIns="0" rIns="0" bIns="0" anchor="t" anchorCtr="0"/>
            <a:lstStyle/>
            <a:p>
              <a:pPr algn="l"/>
              <a:r>
                <a:rPr lang="en-US" sz="4000" dirty="0" smtClean="0">
                  <a:solidFill>
                    <a:schemeClr val="bg2"/>
                  </a:solidFill>
                  <a:latin typeface="Corbel" pitchFamily="34" charset="0"/>
                </a:rPr>
                <a:t>Substance –Related Disorders </a:t>
              </a:r>
            </a:p>
            <a:p>
              <a:pPr algn="l"/>
              <a:r>
                <a:rPr lang="en-US" sz="4000" dirty="0" smtClean="0">
                  <a:solidFill>
                    <a:schemeClr val="bg2"/>
                  </a:solidFill>
                  <a:latin typeface="Corbel" pitchFamily="34" charset="0"/>
                </a:rPr>
                <a:t>Total comments:  78 (including a few duplicates)</a:t>
              </a:r>
            </a:p>
            <a:p>
              <a:pPr algn="l"/>
              <a:r>
                <a:rPr lang="en-US" sz="4000" dirty="0" smtClean="0">
                  <a:solidFill>
                    <a:schemeClr val="bg2"/>
                  </a:solidFill>
                  <a:latin typeface="Corbel" pitchFamily="34" charset="0"/>
                </a:rPr>
                <a:t>Comments on terminology: ~22</a:t>
              </a:r>
              <a:r>
                <a:rPr lang="en-US" sz="5000" dirty="0" smtClean="0">
                  <a:solidFill>
                    <a:schemeClr val="bg2"/>
                  </a:solidFill>
                  <a:latin typeface="Corbel" pitchFamily="34" charset="0"/>
                </a:rPr>
                <a:t>*</a:t>
              </a:r>
            </a:p>
            <a:p>
              <a:pPr algn="l">
                <a:lnSpc>
                  <a:spcPct val="90000"/>
                </a:lnSpc>
              </a:pPr>
              <a:r>
                <a:rPr lang="en-US" sz="5000" dirty="0" smtClean="0">
                  <a:solidFill>
                    <a:schemeClr val="bg2"/>
                  </a:solidFill>
                  <a:latin typeface="Corbel" pitchFamily="34" charset="0"/>
                </a:rPr>
                <a:t>	</a:t>
              </a:r>
              <a:r>
                <a:rPr lang="en-US" sz="4000" dirty="0" smtClean="0">
                  <a:solidFill>
                    <a:schemeClr val="bg2"/>
                  </a:solidFill>
                  <a:latin typeface="Corbel" pitchFamily="34" charset="0"/>
                </a:rPr>
                <a:t>Use Disorder:  ~19</a:t>
              </a:r>
            </a:p>
            <a:p>
              <a:pPr algn="l">
                <a:lnSpc>
                  <a:spcPct val="90000"/>
                </a:lnSpc>
              </a:pPr>
              <a:r>
                <a:rPr lang="en-US" sz="4000" dirty="0" smtClean="0">
                  <a:solidFill>
                    <a:schemeClr val="bg2"/>
                  </a:solidFill>
                  <a:latin typeface="Corbel" pitchFamily="34" charset="0"/>
                </a:rPr>
                <a:t>	Chapter Heading:  ~26</a:t>
              </a:r>
            </a:p>
            <a:p>
              <a:pPr algn="l">
                <a:lnSpc>
                  <a:spcPct val="90000"/>
                </a:lnSpc>
              </a:pPr>
              <a:r>
                <a:rPr lang="en-US" sz="4000" dirty="0" smtClean="0">
                  <a:solidFill>
                    <a:schemeClr val="bg2"/>
                  </a:solidFill>
                  <a:latin typeface="Corbel" pitchFamily="34" charset="0"/>
                </a:rPr>
                <a:t>	Other:  ~12</a:t>
              </a:r>
              <a:endParaRPr lang="en-US" sz="4000" dirty="0">
                <a:solidFill>
                  <a:schemeClr val="bg2"/>
                </a:solidFill>
                <a:latin typeface="Corbel" pitchFamily="34" charset="0"/>
              </a:endParaRPr>
            </a:p>
          </p:txBody>
        </p:sp>
        <p:sp>
          <p:nvSpPr>
            <p:cNvPr id="28" name="TextBox 27"/>
            <p:cNvSpPr txBox="1"/>
            <p:nvPr/>
          </p:nvSpPr>
          <p:spPr>
            <a:xfrm>
              <a:off x="266700" y="5989697"/>
              <a:ext cx="9791700" cy="707886"/>
            </a:xfrm>
            <a:prstGeom prst="rect">
              <a:avLst/>
            </a:prstGeom>
            <a:noFill/>
          </p:spPr>
          <p:txBody>
            <a:bodyPr wrap="square" rtlCol="0">
              <a:spAutoFit/>
            </a:bodyPr>
            <a:lstStyle/>
            <a:p>
              <a:pPr marL="177800" indent="-177800" algn="l"/>
              <a:r>
                <a:rPr lang="en-US" sz="2000" dirty="0" smtClean="0">
                  <a:solidFill>
                    <a:schemeClr val="bg2"/>
                  </a:solidFill>
                  <a:latin typeface="Corbel" pitchFamily="34" charset="0"/>
                </a:rPr>
                <a:t>* Note significant overlap with comments on pathological gambling, elimination of abuse/dependence dichotomy, and severity.  Also, includes a few duplicates.</a:t>
              </a:r>
              <a:endParaRPr lang="en-US" sz="2000" dirty="0">
                <a:solidFill>
                  <a:schemeClr val="bg2"/>
                </a:solidFill>
                <a:latin typeface="Corbel" pitchFamily="34"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22</a:t>
            </a:fld>
            <a:endParaRPr lang="en-US" sz="1400" kern="120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387350" y="1234440"/>
            <a:ext cx="9505950" cy="4432300"/>
          </a:xfrm>
          <a:prstGeom prst="rect">
            <a:avLst/>
          </a:prstGeom>
          <a:noFill/>
          <a:ln w="9525">
            <a:noFill/>
            <a:miter lim="800000"/>
            <a:headEnd/>
            <a:tailEnd/>
          </a:ln>
          <a:effectLst/>
        </p:spPr>
        <p:txBody>
          <a:bodyPr lIns="0" tIns="0" rIns="0" bIns="0" anchor="t" anchorCtr="0"/>
          <a:lstStyle/>
          <a:p>
            <a:pPr algn="l">
              <a:spcBef>
                <a:spcPts val="0"/>
              </a:spcBef>
              <a:spcAft>
                <a:spcPts val="1800"/>
              </a:spcAft>
            </a:pPr>
            <a:r>
              <a:rPr lang="en-US" sz="3600" b="0" i="1" dirty="0" smtClean="0">
                <a:solidFill>
                  <a:schemeClr val="bg2"/>
                </a:solidFill>
                <a:latin typeface="Corbel" pitchFamily="34" charset="0"/>
              </a:rPr>
              <a:t>“Substance "Use" Disorder is an abomination.”</a:t>
            </a:r>
          </a:p>
          <a:p>
            <a:pPr algn="l">
              <a:spcBef>
                <a:spcPts val="0"/>
              </a:spcBef>
              <a:spcAft>
                <a:spcPts val="1800"/>
              </a:spcAft>
            </a:pPr>
            <a:r>
              <a:rPr lang="en-US" sz="3600" b="0" i="1" dirty="0" smtClean="0">
                <a:solidFill>
                  <a:schemeClr val="bg2"/>
                </a:solidFill>
                <a:latin typeface="Corbel" pitchFamily="34" charset="0"/>
              </a:rPr>
              <a:t>“…‘addiction’ more clearly distinguishes a maladaptive state of compulsive drug use from the expected physiologic state of physical dependence than do the terms ‘dependence’ or ‘disorder’ ”.</a:t>
            </a:r>
          </a:p>
          <a:p>
            <a:pPr algn="l">
              <a:spcBef>
                <a:spcPts val="0"/>
              </a:spcBef>
              <a:spcAft>
                <a:spcPts val="1800"/>
              </a:spcAft>
            </a:pPr>
            <a:r>
              <a:rPr lang="en-US" sz="3600" i="1" dirty="0" smtClean="0">
                <a:solidFill>
                  <a:schemeClr val="bg2"/>
                </a:solidFill>
                <a:latin typeface="Corbel" pitchFamily="34" charset="0"/>
              </a:rPr>
              <a:t> </a:t>
            </a:r>
            <a:r>
              <a:rPr lang="en-US" sz="3600" b="0" dirty="0" smtClean="0">
                <a:solidFill>
                  <a:schemeClr val="bg2"/>
                </a:solidFill>
                <a:latin typeface="Corbel" pitchFamily="34" charset="0"/>
              </a:rPr>
              <a:t>“I prefer substance use disorder”</a:t>
            </a:r>
          </a:p>
          <a:p>
            <a:pPr algn="l">
              <a:spcBef>
                <a:spcPts val="0"/>
              </a:spcBef>
              <a:spcAft>
                <a:spcPts val="1800"/>
              </a:spcAft>
            </a:pPr>
            <a:r>
              <a:rPr lang="en-US" sz="3600" b="0" i="1" dirty="0" smtClean="0">
                <a:solidFill>
                  <a:schemeClr val="bg2"/>
                </a:solidFill>
                <a:latin typeface="Corbel" pitchFamily="34" charset="0"/>
              </a:rPr>
              <a:t>“ THERE IS ONLY OBSCURITY TO BE ACHIEVED BY AVOIDING THE TERM ADDICTION.”</a:t>
            </a:r>
            <a:endParaRPr lang="en-US" sz="3600" b="0" i="1" dirty="0">
              <a:solidFill>
                <a:schemeClr val="bg2"/>
              </a:solidFill>
              <a:latin typeface="Corbel" pitchFamily="34" charset="0"/>
            </a:endParaRPr>
          </a:p>
        </p:txBody>
      </p:sp>
      <p:sp>
        <p:nvSpPr>
          <p:cNvPr id="26" name="Rectangle 4"/>
          <p:cNvSpPr>
            <a:spLocks noChangeArrowheads="1"/>
          </p:cNvSpPr>
          <p:nvPr/>
        </p:nvSpPr>
        <p:spPr bwMode="auto">
          <a:xfrm>
            <a:off x="450850" y="3568700"/>
            <a:ext cx="9505950" cy="4432300"/>
          </a:xfrm>
          <a:prstGeom prst="rect">
            <a:avLst/>
          </a:prstGeom>
          <a:noFill/>
          <a:ln w="9525">
            <a:noFill/>
            <a:miter lim="800000"/>
            <a:headEnd/>
            <a:tailEnd/>
          </a:ln>
          <a:effectLst/>
        </p:spPr>
        <p:txBody>
          <a:bodyPr lIns="0" tIns="0" rIns="0" bIns="0" anchor="t" anchorCtr="0"/>
          <a:lstStyle/>
          <a:p>
            <a:pPr algn="l"/>
            <a:endParaRPr lang="en-US" i="1" dirty="0">
              <a:solidFill>
                <a:schemeClr val="bg2"/>
              </a:solidFill>
              <a:latin typeface="Corbel" pitchFamily="34" charset="0"/>
            </a:endParaRPr>
          </a:p>
        </p:txBody>
      </p:sp>
      <p:sp>
        <p:nvSpPr>
          <p:cNvPr id="7" name="Rectangle 2"/>
          <p:cNvSpPr>
            <a:spLocks noChangeArrowheads="1"/>
          </p:cNvSpPr>
          <p:nvPr/>
        </p:nvSpPr>
        <p:spPr bwMode="auto">
          <a:xfrm>
            <a:off x="304800" y="25400"/>
            <a:ext cx="9804400" cy="7747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smtClean="0">
                <a:solidFill>
                  <a:schemeClr val="bg2"/>
                </a:solidFill>
                <a:latin typeface="Corbel" pitchFamily="34" charset="0"/>
                <a:ea typeface="+mn-ea"/>
              </a:rPr>
              <a:t>Comment Examples 2011</a:t>
            </a:r>
            <a:endParaRPr lang="en-US" sz="4000" i="1" dirty="0" smtClean="0">
              <a:solidFill>
                <a:schemeClr val="bg2"/>
              </a:solidFill>
              <a:latin typeface="Corbel" pitchFamily="34" charset="0"/>
            </a:endParaRPr>
          </a:p>
        </p:txBody>
      </p:sp>
      <p:sp>
        <p:nvSpPr>
          <p:cNvPr id="8" name="Line 3"/>
          <p:cNvSpPr>
            <a:spLocks noChangeShapeType="1"/>
          </p:cNvSpPr>
          <p:nvPr/>
        </p:nvSpPr>
        <p:spPr bwMode="auto">
          <a:xfrm flipV="1">
            <a:off x="0" y="10032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75236">
                                            <p:txEl>
                                              <p:pRg st="0" end="0"/>
                                            </p:txEl>
                                          </p:spTgt>
                                        </p:tgtEl>
                                        <p:attrNameLst>
                                          <p:attrName>style.visibility</p:attrName>
                                        </p:attrNameLst>
                                      </p:cBhvr>
                                      <p:to>
                                        <p:strVal val="visible"/>
                                      </p:to>
                                    </p:set>
                                    <p:animEffect transition="in" filter="dissolve">
                                      <p:cBhvr>
                                        <p:cTn id="7" dur="500"/>
                                        <p:tgtEl>
                                          <p:spTgt spid="1375236">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75236">
                                            <p:txEl>
                                              <p:pRg st="1" end="1"/>
                                            </p:txEl>
                                          </p:spTgt>
                                        </p:tgtEl>
                                        <p:attrNameLst>
                                          <p:attrName>style.visibility</p:attrName>
                                        </p:attrNameLst>
                                      </p:cBhvr>
                                      <p:to>
                                        <p:strVal val="visible"/>
                                      </p:to>
                                    </p:set>
                                    <p:animEffect transition="in" filter="dissolve">
                                      <p:cBhvr>
                                        <p:cTn id="11" dur="500"/>
                                        <p:tgtEl>
                                          <p:spTgt spid="1375236">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375236">
                                            <p:txEl>
                                              <p:pRg st="2" end="2"/>
                                            </p:txEl>
                                          </p:spTgt>
                                        </p:tgtEl>
                                        <p:attrNameLst>
                                          <p:attrName>style.visibility</p:attrName>
                                        </p:attrNameLst>
                                      </p:cBhvr>
                                      <p:to>
                                        <p:strVal val="visible"/>
                                      </p:to>
                                    </p:set>
                                    <p:animEffect transition="in" filter="dissolve">
                                      <p:cBhvr>
                                        <p:cTn id="15" dur="500"/>
                                        <p:tgtEl>
                                          <p:spTgt spid="137523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375236">
                                            <p:txEl>
                                              <p:pRg st="3" end="3"/>
                                            </p:txEl>
                                          </p:spTgt>
                                        </p:tgtEl>
                                        <p:attrNameLst>
                                          <p:attrName>style.visibility</p:attrName>
                                        </p:attrNameLst>
                                      </p:cBhvr>
                                      <p:to>
                                        <p:strVal val="visible"/>
                                      </p:to>
                                    </p:set>
                                    <p:animEffect transition="in" filter="dissolve">
                                      <p:cBhvr>
                                        <p:cTn id="20" dur="500"/>
                                        <p:tgtEl>
                                          <p:spTgt spid="13752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23</a:t>
            </a:fld>
            <a:endParaRPr lang="en-US" sz="1400" kern="120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425450" y="1132840"/>
            <a:ext cx="9505950" cy="4432300"/>
          </a:xfrm>
          <a:prstGeom prst="rect">
            <a:avLst/>
          </a:prstGeom>
          <a:noFill/>
          <a:ln w="9525">
            <a:noFill/>
            <a:miter lim="800000"/>
            <a:headEnd/>
            <a:tailEnd/>
          </a:ln>
          <a:effectLst/>
        </p:spPr>
        <p:txBody>
          <a:bodyPr lIns="0" tIns="0" rIns="0" bIns="0" anchor="t" anchorCtr="0"/>
          <a:lstStyle/>
          <a:p>
            <a:pPr algn="l">
              <a:spcBef>
                <a:spcPts val="0"/>
              </a:spcBef>
              <a:spcAft>
                <a:spcPts val="1800"/>
              </a:spcAft>
            </a:pPr>
            <a:r>
              <a:rPr lang="en-US" sz="3600" b="0" dirty="0" smtClean="0">
                <a:solidFill>
                  <a:schemeClr val="bg2"/>
                </a:solidFill>
                <a:latin typeface="Corbel" pitchFamily="34" charset="0"/>
              </a:rPr>
              <a:t>“I agree with the proposal for a single substance use disorder diagnosis with levels of severity.”</a:t>
            </a:r>
          </a:p>
          <a:p>
            <a:pPr algn="l">
              <a:spcBef>
                <a:spcPts val="0"/>
              </a:spcBef>
              <a:spcAft>
                <a:spcPts val="1800"/>
              </a:spcAft>
            </a:pPr>
            <a:r>
              <a:rPr lang="en-US" sz="3600" b="0" dirty="0" smtClean="0">
                <a:solidFill>
                  <a:schemeClr val="bg2"/>
                </a:solidFill>
                <a:latin typeface="Corbel" pitchFamily="34" charset="0"/>
              </a:rPr>
              <a:t> ”Including craving as a criterion is a wonderful advance.”</a:t>
            </a:r>
          </a:p>
          <a:p>
            <a:pPr algn="l">
              <a:spcBef>
                <a:spcPts val="0"/>
              </a:spcBef>
              <a:spcAft>
                <a:spcPts val="1800"/>
              </a:spcAft>
            </a:pPr>
            <a:r>
              <a:rPr lang="en-US" sz="3600" b="0" i="1" dirty="0" smtClean="0">
                <a:solidFill>
                  <a:schemeClr val="bg2"/>
                </a:solidFill>
                <a:latin typeface="Corbel" pitchFamily="34" charset="0"/>
              </a:rPr>
              <a:t>“…talk about the plant products, cannabis and tobacco, or talk about the addictive chemicals… So there could be Nicotine Use Disorder and </a:t>
            </a:r>
            <a:r>
              <a:rPr lang="en-US" sz="3600" b="0" i="1" dirty="0" err="1" smtClean="0">
                <a:solidFill>
                  <a:schemeClr val="bg2"/>
                </a:solidFill>
                <a:latin typeface="Corbel" pitchFamily="34" charset="0"/>
              </a:rPr>
              <a:t>Cannabinoid</a:t>
            </a:r>
            <a:r>
              <a:rPr lang="en-US" sz="3600" b="0" i="1" dirty="0" smtClean="0">
                <a:solidFill>
                  <a:schemeClr val="bg2"/>
                </a:solidFill>
                <a:latin typeface="Corbel" pitchFamily="34" charset="0"/>
              </a:rPr>
              <a:t> Use Disorder, or it could be Tobacco Disorder and Cannabis Disorder.”</a:t>
            </a:r>
          </a:p>
          <a:p>
            <a:pPr algn="l">
              <a:spcBef>
                <a:spcPts val="0"/>
              </a:spcBef>
              <a:spcAft>
                <a:spcPts val="1800"/>
              </a:spcAft>
            </a:pPr>
            <a:endParaRPr lang="en-US" sz="3600" i="1" dirty="0">
              <a:solidFill>
                <a:schemeClr val="bg2"/>
              </a:solidFill>
              <a:latin typeface="Corbel" pitchFamily="34" charset="0"/>
            </a:endParaRPr>
          </a:p>
        </p:txBody>
      </p:sp>
      <p:sp>
        <p:nvSpPr>
          <p:cNvPr id="26" name="Rectangle 4"/>
          <p:cNvSpPr>
            <a:spLocks noChangeArrowheads="1"/>
          </p:cNvSpPr>
          <p:nvPr/>
        </p:nvSpPr>
        <p:spPr bwMode="auto">
          <a:xfrm>
            <a:off x="450850" y="3568700"/>
            <a:ext cx="9505950" cy="4432300"/>
          </a:xfrm>
          <a:prstGeom prst="rect">
            <a:avLst/>
          </a:prstGeom>
          <a:noFill/>
          <a:ln w="9525">
            <a:noFill/>
            <a:miter lim="800000"/>
            <a:headEnd/>
            <a:tailEnd/>
          </a:ln>
          <a:effectLst/>
        </p:spPr>
        <p:txBody>
          <a:bodyPr lIns="0" tIns="0" rIns="0" bIns="0" anchor="t" anchorCtr="0"/>
          <a:lstStyle/>
          <a:p>
            <a:pPr algn="l"/>
            <a:endParaRPr lang="en-US" i="1" dirty="0">
              <a:solidFill>
                <a:schemeClr val="bg2"/>
              </a:solidFill>
              <a:latin typeface="Corbel" pitchFamily="34" charset="0"/>
            </a:endParaRPr>
          </a:p>
        </p:txBody>
      </p:sp>
      <p:sp>
        <p:nvSpPr>
          <p:cNvPr id="7" name="Rectangle 2"/>
          <p:cNvSpPr>
            <a:spLocks noChangeArrowheads="1"/>
          </p:cNvSpPr>
          <p:nvPr/>
        </p:nvSpPr>
        <p:spPr bwMode="auto">
          <a:xfrm>
            <a:off x="304800" y="25400"/>
            <a:ext cx="9804400" cy="7747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smtClean="0">
                <a:solidFill>
                  <a:schemeClr val="bg2"/>
                </a:solidFill>
                <a:latin typeface="Corbel" pitchFamily="34" charset="0"/>
                <a:ea typeface="+mn-ea"/>
              </a:rPr>
              <a:t>Comment Examples 2011</a:t>
            </a:r>
            <a:endParaRPr lang="en-US" sz="4000" i="1" dirty="0" smtClean="0">
              <a:solidFill>
                <a:schemeClr val="bg2"/>
              </a:solidFill>
              <a:latin typeface="Corbel" pitchFamily="34" charset="0"/>
            </a:endParaRPr>
          </a:p>
        </p:txBody>
      </p:sp>
      <p:sp>
        <p:nvSpPr>
          <p:cNvPr id="8" name="Line 3"/>
          <p:cNvSpPr>
            <a:spLocks noChangeShapeType="1"/>
          </p:cNvSpPr>
          <p:nvPr/>
        </p:nvSpPr>
        <p:spPr bwMode="auto">
          <a:xfrm flipV="1">
            <a:off x="0" y="10032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75236">
                                            <p:txEl>
                                              <p:pRg st="0" end="0"/>
                                            </p:txEl>
                                          </p:spTgt>
                                        </p:tgtEl>
                                        <p:attrNameLst>
                                          <p:attrName>style.visibility</p:attrName>
                                        </p:attrNameLst>
                                      </p:cBhvr>
                                      <p:to>
                                        <p:strVal val="visible"/>
                                      </p:to>
                                    </p:set>
                                    <p:animEffect transition="in" filter="dissolve">
                                      <p:cBhvr>
                                        <p:cTn id="7" dur="500"/>
                                        <p:tgtEl>
                                          <p:spTgt spid="13752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75236">
                                            <p:txEl>
                                              <p:pRg st="1" end="1"/>
                                            </p:txEl>
                                          </p:spTgt>
                                        </p:tgtEl>
                                        <p:attrNameLst>
                                          <p:attrName>style.visibility</p:attrName>
                                        </p:attrNameLst>
                                      </p:cBhvr>
                                      <p:to>
                                        <p:strVal val="visible"/>
                                      </p:to>
                                    </p:set>
                                    <p:animEffect transition="in" filter="dissolve">
                                      <p:cBhvr>
                                        <p:cTn id="12" dur="500"/>
                                        <p:tgtEl>
                                          <p:spTgt spid="137523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75236">
                                            <p:txEl>
                                              <p:pRg st="2" end="2"/>
                                            </p:txEl>
                                          </p:spTgt>
                                        </p:tgtEl>
                                        <p:attrNameLst>
                                          <p:attrName>style.visibility</p:attrName>
                                        </p:attrNameLst>
                                      </p:cBhvr>
                                      <p:to>
                                        <p:strVal val="visible"/>
                                      </p:to>
                                    </p:set>
                                    <p:animEffect transition="in" filter="dissolve">
                                      <p:cBhvr>
                                        <p:cTn id="17" dur="500"/>
                                        <p:tgtEl>
                                          <p:spTgt spid="13752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24</a:t>
            </a:fld>
            <a:endParaRPr lang="en-US" sz="1400" kern="120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355600" y="1209040"/>
            <a:ext cx="9766300" cy="4432300"/>
          </a:xfrm>
          <a:prstGeom prst="rect">
            <a:avLst/>
          </a:prstGeom>
          <a:noFill/>
          <a:ln w="9525">
            <a:noFill/>
            <a:miter lim="800000"/>
            <a:headEnd/>
            <a:tailEnd/>
          </a:ln>
          <a:effectLst/>
        </p:spPr>
        <p:txBody>
          <a:bodyPr lIns="0" tIns="0" rIns="0" bIns="0" anchor="t" anchorCtr="0"/>
          <a:lstStyle/>
          <a:p>
            <a:pPr algn="l">
              <a:spcBef>
                <a:spcPts val="0"/>
              </a:spcBef>
              <a:spcAft>
                <a:spcPts val="1200"/>
              </a:spcAft>
            </a:pPr>
            <a:r>
              <a:rPr lang="en-US" sz="3600" b="0" i="1" dirty="0" smtClean="0">
                <a:solidFill>
                  <a:schemeClr val="bg2"/>
                </a:solidFill>
                <a:latin typeface="Corbel" pitchFamily="34" charset="0"/>
              </a:rPr>
              <a:t>“The overall title of the chapter has to be something like ‘Substance Related Disorders’ or ‘Addiction and Other Substance Related Disorders’.”</a:t>
            </a:r>
          </a:p>
          <a:p>
            <a:pPr algn="l">
              <a:spcBef>
                <a:spcPts val="0"/>
              </a:spcBef>
              <a:spcAft>
                <a:spcPts val="1200"/>
              </a:spcAft>
            </a:pPr>
            <a:r>
              <a:rPr lang="en-US" sz="3600" b="0" i="1" dirty="0" smtClean="0">
                <a:solidFill>
                  <a:schemeClr val="bg2"/>
                </a:solidFill>
                <a:latin typeface="Corbel" pitchFamily="34" charset="0"/>
              </a:rPr>
              <a:t>“If what they have learned to call addiction does not appear in the DSM because only "substance use disorder" is listed, then the ensuing confusion could delay in treatment seeking.”</a:t>
            </a:r>
          </a:p>
          <a:p>
            <a:pPr algn="l">
              <a:spcBef>
                <a:spcPts val="0"/>
              </a:spcBef>
              <a:spcAft>
                <a:spcPts val="1200"/>
              </a:spcAft>
            </a:pPr>
            <a:r>
              <a:rPr lang="en-US" sz="3600" b="0" i="1" dirty="0" smtClean="0">
                <a:solidFill>
                  <a:schemeClr val="bg2"/>
                </a:solidFill>
                <a:latin typeface="Corbel" pitchFamily="34" charset="0"/>
              </a:rPr>
              <a:t>“ ‘Substance-Related Disorders’ seems more descriptive and broader.”</a:t>
            </a:r>
            <a:endParaRPr lang="en-US" sz="3600" i="1" dirty="0">
              <a:solidFill>
                <a:schemeClr val="bg2"/>
              </a:solidFill>
              <a:latin typeface="Corbel" pitchFamily="34" charset="0"/>
            </a:endParaRPr>
          </a:p>
        </p:txBody>
      </p:sp>
      <p:sp>
        <p:nvSpPr>
          <p:cNvPr id="26" name="Rectangle 4"/>
          <p:cNvSpPr>
            <a:spLocks noChangeArrowheads="1"/>
          </p:cNvSpPr>
          <p:nvPr/>
        </p:nvSpPr>
        <p:spPr bwMode="auto">
          <a:xfrm>
            <a:off x="450850" y="3568700"/>
            <a:ext cx="9505950" cy="4432300"/>
          </a:xfrm>
          <a:prstGeom prst="rect">
            <a:avLst/>
          </a:prstGeom>
          <a:noFill/>
          <a:ln w="9525">
            <a:noFill/>
            <a:miter lim="800000"/>
            <a:headEnd/>
            <a:tailEnd/>
          </a:ln>
          <a:effectLst/>
        </p:spPr>
        <p:txBody>
          <a:bodyPr lIns="0" tIns="0" rIns="0" bIns="0" anchor="t" anchorCtr="0"/>
          <a:lstStyle/>
          <a:p>
            <a:pPr algn="l"/>
            <a:endParaRPr lang="en-US" i="1" dirty="0">
              <a:solidFill>
                <a:schemeClr val="bg2"/>
              </a:solidFill>
              <a:latin typeface="Corbel" pitchFamily="34" charset="0"/>
            </a:endParaRPr>
          </a:p>
        </p:txBody>
      </p:sp>
      <p:sp>
        <p:nvSpPr>
          <p:cNvPr id="7" name="Rectangle 2"/>
          <p:cNvSpPr>
            <a:spLocks noChangeArrowheads="1"/>
          </p:cNvSpPr>
          <p:nvPr/>
        </p:nvSpPr>
        <p:spPr bwMode="auto">
          <a:xfrm>
            <a:off x="304800" y="25400"/>
            <a:ext cx="9804400" cy="7747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smtClean="0">
                <a:solidFill>
                  <a:schemeClr val="bg2"/>
                </a:solidFill>
                <a:latin typeface="Corbel" pitchFamily="34" charset="0"/>
                <a:ea typeface="+mn-ea"/>
              </a:rPr>
              <a:t>Comment Examples 2011</a:t>
            </a:r>
            <a:endParaRPr lang="en-US" sz="4000" i="1" dirty="0" smtClean="0">
              <a:solidFill>
                <a:schemeClr val="bg2"/>
              </a:solidFill>
              <a:latin typeface="Corbel" pitchFamily="34" charset="0"/>
            </a:endParaRPr>
          </a:p>
        </p:txBody>
      </p:sp>
      <p:sp>
        <p:nvSpPr>
          <p:cNvPr id="8" name="Line 3"/>
          <p:cNvSpPr>
            <a:spLocks noChangeShapeType="1"/>
          </p:cNvSpPr>
          <p:nvPr/>
        </p:nvSpPr>
        <p:spPr bwMode="auto">
          <a:xfrm flipV="1">
            <a:off x="0" y="10032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75236">
                                            <p:txEl>
                                              <p:pRg st="0" end="0"/>
                                            </p:txEl>
                                          </p:spTgt>
                                        </p:tgtEl>
                                        <p:attrNameLst>
                                          <p:attrName>style.visibility</p:attrName>
                                        </p:attrNameLst>
                                      </p:cBhvr>
                                      <p:to>
                                        <p:strVal val="visible"/>
                                      </p:to>
                                    </p:set>
                                    <p:animEffect transition="in" filter="dissolve">
                                      <p:cBhvr>
                                        <p:cTn id="7" dur="500"/>
                                        <p:tgtEl>
                                          <p:spTgt spid="13752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75236">
                                            <p:txEl>
                                              <p:pRg st="1" end="1"/>
                                            </p:txEl>
                                          </p:spTgt>
                                        </p:tgtEl>
                                        <p:attrNameLst>
                                          <p:attrName>style.visibility</p:attrName>
                                        </p:attrNameLst>
                                      </p:cBhvr>
                                      <p:to>
                                        <p:strVal val="visible"/>
                                      </p:to>
                                    </p:set>
                                    <p:animEffect transition="in" filter="dissolve">
                                      <p:cBhvr>
                                        <p:cTn id="12" dur="500"/>
                                        <p:tgtEl>
                                          <p:spTgt spid="137523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75236">
                                            <p:txEl>
                                              <p:pRg st="2" end="2"/>
                                            </p:txEl>
                                          </p:spTgt>
                                        </p:tgtEl>
                                        <p:attrNameLst>
                                          <p:attrName>style.visibility</p:attrName>
                                        </p:attrNameLst>
                                      </p:cBhvr>
                                      <p:to>
                                        <p:strVal val="visible"/>
                                      </p:to>
                                    </p:set>
                                    <p:animEffect transition="in" filter="dissolve">
                                      <p:cBhvr>
                                        <p:cTn id="17" dur="500"/>
                                        <p:tgtEl>
                                          <p:spTgt spid="13752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25</a:t>
            </a:fld>
            <a:endParaRPr lang="en-US" sz="1400" kern="120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355600" y="1501140"/>
            <a:ext cx="9766300" cy="4432300"/>
          </a:xfrm>
          <a:prstGeom prst="rect">
            <a:avLst/>
          </a:prstGeom>
          <a:noFill/>
          <a:ln w="9525">
            <a:noFill/>
            <a:miter lim="800000"/>
            <a:headEnd/>
            <a:tailEnd/>
          </a:ln>
          <a:effectLst/>
        </p:spPr>
        <p:txBody>
          <a:bodyPr lIns="0" tIns="0" rIns="0" bIns="0" anchor="t" anchorCtr="0"/>
          <a:lstStyle/>
          <a:p>
            <a:pPr algn="l">
              <a:spcBef>
                <a:spcPts val="0"/>
              </a:spcBef>
              <a:spcAft>
                <a:spcPts val="1800"/>
              </a:spcAft>
            </a:pPr>
            <a:r>
              <a:rPr lang="en-US" sz="3600" b="0" dirty="0" smtClean="0">
                <a:solidFill>
                  <a:schemeClr val="bg2"/>
                </a:solidFill>
                <a:latin typeface="Corbel" pitchFamily="34" charset="0"/>
              </a:rPr>
              <a:t>“I like that there is an addiction emphasis in the name of this category and that gambling was moved here.”</a:t>
            </a:r>
          </a:p>
          <a:p>
            <a:pPr algn="l">
              <a:spcBef>
                <a:spcPts val="0"/>
              </a:spcBef>
              <a:spcAft>
                <a:spcPts val="1800"/>
              </a:spcAft>
            </a:pPr>
            <a:r>
              <a:rPr lang="en-US" sz="3600" b="0" i="1" dirty="0" smtClean="0">
                <a:solidFill>
                  <a:schemeClr val="bg2"/>
                </a:solidFill>
                <a:latin typeface="Corbel" pitchFamily="34" charset="0"/>
              </a:rPr>
              <a:t>“Very, very bad idea to move back to the concept of ‘addiction’ and the suggestion that compulsive behaviors are akin to substance dependence.”</a:t>
            </a:r>
            <a:endParaRPr lang="en-US" sz="3600" i="1" dirty="0">
              <a:solidFill>
                <a:schemeClr val="bg2"/>
              </a:solidFill>
              <a:latin typeface="Corbel" pitchFamily="34" charset="0"/>
            </a:endParaRPr>
          </a:p>
        </p:txBody>
      </p:sp>
      <p:sp>
        <p:nvSpPr>
          <p:cNvPr id="26" name="Rectangle 4"/>
          <p:cNvSpPr>
            <a:spLocks noChangeArrowheads="1"/>
          </p:cNvSpPr>
          <p:nvPr/>
        </p:nvSpPr>
        <p:spPr bwMode="auto">
          <a:xfrm>
            <a:off x="450850" y="3568700"/>
            <a:ext cx="9505950" cy="4432300"/>
          </a:xfrm>
          <a:prstGeom prst="rect">
            <a:avLst/>
          </a:prstGeom>
          <a:noFill/>
          <a:ln w="9525">
            <a:noFill/>
            <a:miter lim="800000"/>
            <a:headEnd/>
            <a:tailEnd/>
          </a:ln>
          <a:effectLst/>
        </p:spPr>
        <p:txBody>
          <a:bodyPr lIns="0" tIns="0" rIns="0" bIns="0" anchor="t" anchorCtr="0"/>
          <a:lstStyle/>
          <a:p>
            <a:pPr algn="l"/>
            <a:endParaRPr lang="en-US" i="1" dirty="0">
              <a:solidFill>
                <a:schemeClr val="bg2"/>
              </a:solidFill>
              <a:latin typeface="Corbel" pitchFamily="34" charset="0"/>
            </a:endParaRPr>
          </a:p>
        </p:txBody>
      </p:sp>
      <p:sp>
        <p:nvSpPr>
          <p:cNvPr id="7" name="Rectangle 2"/>
          <p:cNvSpPr>
            <a:spLocks noChangeArrowheads="1"/>
          </p:cNvSpPr>
          <p:nvPr/>
        </p:nvSpPr>
        <p:spPr bwMode="auto">
          <a:xfrm>
            <a:off x="304800" y="25400"/>
            <a:ext cx="9804400" cy="7747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smtClean="0">
                <a:solidFill>
                  <a:schemeClr val="bg2"/>
                </a:solidFill>
                <a:latin typeface="Corbel" pitchFamily="34" charset="0"/>
                <a:ea typeface="+mn-ea"/>
              </a:rPr>
              <a:t>Comment Examples 2011</a:t>
            </a:r>
            <a:endParaRPr lang="en-US" sz="4000" i="1" dirty="0" smtClean="0">
              <a:solidFill>
                <a:schemeClr val="bg2"/>
              </a:solidFill>
              <a:latin typeface="Corbel" pitchFamily="34" charset="0"/>
            </a:endParaRPr>
          </a:p>
        </p:txBody>
      </p:sp>
      <p:sp>
        <p:nvSpPr>
          <p:cNvPr id="8" name="Line 3"/>
          <p:cNvSpPr>
            <a:spLocks noChangeShapeType="1"/>
          </p:cNvSpPr>
          <p:nvPr/>
        </p:nvSpPr>
        <p:spPr bwMode="auto">
          <a:xfrm flipV="1">
            <a:off x="0" y="10032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75236">
                                            <p:txEl>
                                              <p:pRg st="0" end="0"/>
                                            </p:txEl>
                                          </p:spTgt>
                                        </p:tgtEl>
                                        <p:attrNameLst>
                                          <p:attrName>style.visibility</p:attrName>
                                        </p:attrNameLst>
                                      </p:cBhvr>
                                      <p:to>
                                        <p:strVal val="visible"/>
                                      </p:to>
                                    </p:set>
                                    <p:animEffect transition="in" filter="dissolve">
                                      <p:cBhvr>
                                        <p:cTn id="7" dur="500"/>
                                        <p:tgtEl>
                                          <p:spTgt spid="13752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75236">
                                            <p:txEl>
                                              <p:pRg st="1" end="1"/>
                                            </p:txEl>
                                          </p:spTgt>
                                        </p:tgtEl>
                                        <p:attrNameLst>
                                          <p:attrName>style.visibility</p:attrName>
                                        </p:attrNameLst>
                                      </p:cBhvr>
                                      <p:to>
                                        <p:strVal val="visible"/>
                                      </p:to>
                                    </p:set>
                                    <p:animEffect transition="in" filter="dissolve">
                                      <p:cBhvr>
                                        <p:cTn id="12" dur="500"/>
                                        <p:tgtEl>
                                          <p:spTgt spid="137523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26</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482600" y="116840"/>
            <a:ext cx="9258300" cy="8763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4000" dirty="0" err="1" smtClean="0">
                <a:solidFill>
                  <a:schemeClr val="bg2"/>
                </a:solidFill>
                <a:latin typeface="Corbel" pitchFamily="34" charset="0"/>
                <a:ea typeface="+mn-ea"/>
              </a:rPr>
              <a:t>Curren</a:t>
            </a:r>
            <a:r>
              <a:rPr lang="en-US" sz="4000" dirty="0" smtClean="0">
                <a:solidFill>
                  <a:schemeClr val="bg2"/>
                </a:solidFill>
                <a:latin typeface="Corbel" pitchFamily="34" charset="0"/>
                <a:ea typeface="+mn-ea"/>
              </a:rPr>
              <a:t> Recommendations:  </a:t>
            </a:r>
          </a:p>
        </p:txBody>
      </p:sp>
      <p:sp>
        <p:nvSpPr>
          <p:cNvPr id="43012"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361950" y="1651000"/>
            <a:ext cx="9505950" cy="4432300"/>
          </a:xfrm>
          <a:prstGeom prst="rect">
            <a:avLst/>
          </a:prstGeom>
          <a:noFill/>
          <a:ln w="9525">
            <a:noFill/>
            <a:miter lim="800000"/>
            <a:headEnd/>
            <a:tailEnd/>
          </a:ln>
          <a:effectLst/>
        </p:spPr>
        <p:txBody>
          <a:bodyPr lIns="0" tIns="0" rIns="0" bIns="0" anchor="t"/>
          <a:lstStyle/>
          <a:p>
            <a:r>
              <a:rPr lang="en-US" sz="3600" dirty="0" smtClean="0">
                <a:solidFill>
                  <a:schemeClr val="bg2"/>
                </a:solidFill>
                <a:latin typeface="Corbel" pitchFamily="34" charset="0"/>
              </a:rPr>
              <a:t>CHAPTER:  </a:t>
            </a:r>
            <a:r>
              <a:rPr lang="en-US" sz="3600" u="sng" dirty="0" smtClean="0">
                <a:solidFill>
                  <a:schemeClr val="bg2"/>
                </a:solidFill>
                <a:latin typeface="Corbel" pitchFamily="34" charset="0"/>
              </a:rPr>
              <a:t>Substance, </a:t>
            </a:r>
            <a:r>
              <a:rPr lang="en-US" sz="3600" u="sng" dirty="0" err="1" smtClean="0">
                <a:solidFill>
                  <a:schemeClr val="bg2"/>
                </a:solidFill>
                <a:latin typeface="Corbel" pitchFamily="34" charset="0"/>
              </a:rPr>
              <a:t>Gambing</a:t>
            </a:r>
            <a:r>
              <a:rPr lang="en-US" sz="3600" u="sng" dirty="0" smtClean="0">
                <a:solidFill>
                  <a:schemeClr val="bg2"/>
                </a:solidFill>
                <a:latin typeface="Corbel" pitchFamily="34" charset="0"/>
              </a:rPr>
              <a:t> and Related Disorders</a:t>
            </a:r>
            <a:r>
              <a:rPr lang="en-US" sz="3600" dirty="0" smtClean="0">
                <a:solidFill>
                  <a:schemeClr val="bg2"/>
                </a:solidFill>
                <a:latin typeface="Corbel" pitchFamily="34" charset="0"/>
              </a:rPr>
              <a:t>  </a:t>
            </a:r>
          </a:p>
          <a:p>
            <a:r>
              <a:rPr lang="en-US" b="0" i="1" dirty="0" smtClean="0">
                <a:solidFill>
                  <a:schemeClr val="bg2"/>
                </a:solidFill>
                <a:latin typeface="Corbel" pitchFamily="34" charset="0"/>
              </a:rPr>
              <a:t>(Also considering </a:t>
            </a:r>
            <a:r>
              <a:rPr lang="en-US" b="0" i="1" u="sng" dirty="0" smtClean="0">
                <a:solidFill>
                  <a:schemeClr val="bg2"/>
                </a:solidFill>
                <a:latin typeface="Corbel" pitchFamily="34" charset="0"/>
              </a:rPr>
              <a:t>Substance Use, Addictions and Related Disorders)</a:t>
            </a:r>
          </a:p>
          <a:p>
            <a:endParaRPr lang="en-US" sz="3600" u="sng" dirty="0" smtClean="0">
              <a:solidFill>
                <a:schemeClr val="bg2"/>
              </a:solidFill>
              <a:latin typeface="Corbel" pitchFamily="34" charset="0"/>
            </a:endParaRPr>
          </a:p>
          <a:p>
            <a:r>
              <a:rPr lang="en-US" sz="3600" dirty="0" smtClean="0">
                <a:solidFill>
                  <a:schemeClr val="bg2"/>
                </a:solidFill>
                <a:latin typeface="Corbel" pitchFamily="34" charset="0"/>
              </a:rPr>
              <a:t>DISORDER:  </a:t>
            </a:r>
            <a:r>
              <a:rPr lang="en-US" sz="3600" u="sng" dirty="0" smtClean="0">
                <a:solidFill>
                  <a:schemeClr val="bg2"/>
                </a:solidFill>
                <a:latin typeface="Corbel" pitchFamily="34" charset="0"/>
              </a:rPr>
              <a:t>Substance Use Disorder </a:t>
            </a:r>
            <a:r>
              <a:rPr lang="en-US" sz="3600" dirty="0" smtClean="0">
                <a:solidFill>
                  <a:schemeClr val="bg2"/>
                </a:solidFill>
                <a:latin typeface="Corbel" pitchFamily="34" charset="0"/>
              </a:rPr>
              <a:t>(as in alcohol use disorder, amphetamine use disorder, etc.)</a:t>
            </a:r>
          </a:p>
          <a:p>
            <a:r>
              <a:rPr lang="en-US" sz="3600" u="sng" dirty="0" smtClean="0">
                <a:solidFill>
                  <a:schemeClr val="bg2"/>
                </a:solidFill>
                <a:latin typeface="Corbel" pitchFamily="34" charset="0"/>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75236">
                                            <p:txEl>
                                              <p:pRg st="0" end="0"/>
                                            </p:txEl>
                                          </p:spTgt>
                                        </p:tgtEl>
                                        <p:attrNameLst>
                                          <p:attrName>style.visibility</p:attrName>
                                        </p:attrNameLst>
                                      </p:cBhvr>
                                      <p:to>
                                        <p:strVal val="visible"/>
                                      </p:to>
                                    </p:set>
                                    <p:animEffect transition="in" filter="dissolve">
                                      <p:cBhvr>
                                        <p:cTn id="7" dur="500"/>
                                        <p:tgtEl>
                                          <p:spTgt spid="1375236">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75236">
                                            <p:txEl>
                                              <p:pRg st="1" end="1"/>
                                            </p:txEl>
                                          </p:spTgt>
                                        </p:tgtEl>
                                        <p:attrNameLst>
                                          <p:attrName>style.visibility</p:attrName>
                                        </p:attrNameLst>
                                      </p:cBhvr>
                                      <p:to>
                                        <p:strVal val="visible"/>
                                      </p:to>
                                    </p:set>
                                    <p:animEffect transition="in" filter="dissolve">
                                      <p:cBhvr>
                                        <p:cTn id="11" dur="500"/>
                                        <p:tgtEl>
                                          <p:spTgt spid="1375236">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375236">
                                            <p:txEl>
                                              <p:pRg st="3" end="3"/>
                                            </p:txEl>
                                          </p:spTgt>
                                        </p:tgtEl>
                                        <p:attrNameLst>
                                          <p:attrName>style.visibility</p:attrName>
                                        </p:attrNameLst>
                                      </p:cBhvr>
                                      <p:to>
                                        <p:strVal val="visible"/>
                                      </p:to>
                                    </p:set>
                                    <p:animEffect transition="in" filter="dissolve">
                                      <p:cBhvr>
                                        <p:cTn id="15" dur="500"/>
                                        <p:tgtEl>
                                          <p:spTgt spid="1375236">
                                            <p:txEl>
                                              <p:pRg st="3" end="3"/>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375236">
                                            <p:txEl>
                                              <p:pRg st="4" end="4"/>
                                            </p:txEl>
                                          </p:spTgt>
                                        </p:tgtEl>
                                        <p:attrNameLst>
                                          <p:attrName>style.visibility</p:attrName>
                                        </p:attrNameLst>
                                      </p:cBhvr>
                                      <p:to>
                                        <p:strVal val="visible"/>
                                      </p:to>
                                    </p:set>
                                    <p:animEffect transition="in" filter="dissolve">
                                      <p:cBhvr>
                                        <p:cTn id="19" dur="500"/>
                                        <p:tgtEl>
                                          <p:spTgt spid="137523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a:effectLst/>
        </p:spPr>
        <p:txBody>
          <a:bodyPr/>
          <a:lstStyle/>
          <a:p>
            <a:pPr algn="r" rtl="0" fontAlgn="base">
              <a:spcBef>
                <a:spcPct val="0"/>
              </a:spcBef>
              <a:spcAft>
                <a:spcPct val="0"/>
              </a:spcAft>
            </a:pPr>
            <a:fld id="{43F24417-2F6A-4B8E-8A21-3B150EA530AA}" type="slidenum">
              <a:rPr lang="en-US" sz="1400" kern="1200">
                <a:solidFill>
                  <a:schemeClr val="bg2"/>
                </a:solidFill>
                <a:latin typeface="Corbel" pitchFamily="34" charset="0"/>
                <a:ea typeface="+mn-ea"/>
                <a:cs typeface="+mn-cs"/>
              </a:rPr>
              <a:pPr algn="r" rtl="0" fontAlgn="base">
                <a:spcBef>
                  <a:spcPct val="0"/>
                </a:spcBef>
                <a:spcAft>
                  <a:spcPct val="0"/>
                </a:spcAft>
              </a:pPr>
              <a:t>27</a:t>
            </a:fld>
            <a:endParaRPr lang="en-US" sz="1400" kern="1200">
              <a:solidFill>
                <a:schemeClr val="bg2"/>
              </a:solidFill>
              <a:latin typeface="Corbel" pitchFamily="34" charset="0"/>
              <a:ea typeface="+mn-ea"/>
              <a:cs typeface="+mn-cs"/>
            </a:endParaRPr>
          </a:p>
        </p:txBody>
      </p:sp>
      <p:sp>
        <p:nvSpPr>
          <p:cNvPr id="1375234" name="Rectangle 2"/>
          <p:cNvSpPr>
            <a:spLocks noChangeArrowheads="1"/>
          </p:cNvSpPr>
          <p:nvPr/>
        </p:nvSpPr>
        <p:spPr bwMode="auto">
          <a:xfrm>
            <a:off x="482600" y="132080"/>
            <a:ext cx="9258300" cy="876300"/>
          </a:xfrm>
          <a:prstGeom prst="rect">
            <a:avLst/>
          </a:prstGeom>
          <a:noFill/>
          <a:ln w="9525">
            <a:noFill/>
            <a:miter lim="800000"/>
            <a:headEnd/>
            <a:tailEnd/>
          </a:ln>
          <a:effectLst/>
        </p:spPr>
        <p:txBody>
          <a:bodyPr lIns="0" tIns="0" rIns="0" bIns="0" anchor="b"/>
          <a:lstStyle/>
          <a:p>
            <a:pPr defTabSz="452438">
              <a:lnSpc>
                <a:spcPct val="90000"/>
              </a:lnSpc>
              <a:buSzPct val="90000"/>
              <a:defRPr/>
            </a:pPr>
            <a:r>
              <a:rPr lang="en-US" sz="5000" dirty="0" smtClean="0">
                <a:solidFill>
                  <a:schemeClr val="bg2"/>
                </a:solidFill>
                <a:latin typeface="Corbel" pitchFamily="34" charset="0"/>
                <a:ea typeface="+mn-ea"/>
              </a:rPr>
              <a:t>Next Steps</a:t>
            </a:r>
          </a:p>
        </p:txBody>
      </p:sp>
      <p:sp>
        <p:nvSpPr>
          <p:cNvPr id="43012" name="Line 3"/>
          <p:cNvSpPr>
            <a:spLocks noChangeShapeType="1"/>
          </p:cNvSpPr>
          <p:nvPr/>
        </p:nvSpPr>
        <p:spPr bwMode="auto">
          <a:xfrm flipV="1">
            <a:off x="0" y="1358899"/>
            <a:ext cx="10287000" cy="45719"/>
          </a:xfrm>
          <a:prstGeom prst="line">
            <a:avLst/>
          </a:prstGeom>
          <a:noFill/>
          <a:ln w="57150">
            <a:solidFill>
              <a:srgbClr val="FF0000"/>
            </a:solidFill>
            <a:round/>
            <a:headEnd/>
            <a:tailEnd/>
          </a:ln>
          <a:effectLst/>
        </p:spPr>
        <p:txBody>
          <a:bodyPr/>
          <a:lstStyle/>
          <a:p>
            <a:pPr algn="ctr" rtl="0" fontAlgn="base">
              <a:spcBef>
                <a:spcPct val="0"/>
              </a:spcBef>
              <a:spcAft>
                <a:spcPct val="0"/>
              </a:spcAft>
            </a:pPr>
            <a:endParaRPr lang="en-US" sz="4000" b="1" kern="1200" dirty="0">
              <a:solidFill>
                <a:schemeClr val="bg2"/>
              </a:solidFill>
              <a:latin typeface="Corbel" pitchFamily="34" charset="0"/>
              <a:ea typeface="+mn-ea"/>
              <a:cs typeface="+mn-cs"/>
            </a:endParaRPr>
          </a:p>
        </p:txBody>
      </p:sp>
      <p:sp>
        <p:nvSpPr>
          <p:cNvPr id="1375236" name="Rectangle 4"/>
          <p:cNvSpPr>
            <a:spLocks noChangeArrowheads="1"/>
          </p:cNvSpPr>
          <p:nvPr/>
        </p:nvSpPr>
        <p:spPr bwMode="auto">
          <a:xfrm>
            <a:off x="361950" y="1651000"/>
            <a:ext cx="9505950" cy="4432300"/>
          </a:xfrm>
          <a:prstGeom prst="rect">
            <a:avLst/>
          </a:prstGeom>
          <a:noFill/>
          <a:ln w="9525">
            <a:noFill/>
            <a:miter lim="800000"/>
            <a:headEnd/>
            <a:tailEnd/>
          </a:ln>
          <a:effectLst/>
        </p:spPr>
        <p:txBody>
          <a:bodyPr lIns="0" tIns="0" rIns="0" bIns="0" anchor="t"/>
          <a:lstStyle/>
          <a:p>
            <a:pPr>
              <a:spcBef>
                <a:spcPts val="1800"/>
              </a:spcBef>
            </a:pPr>
            <a:r>
              <a:rPr lang="en-US" sz="4000" dirty="0" smtClean="0">
                <a:solidFill>
                  <a:schemeClr val="bg2"/>
                </a:solidFill>
                <a:latin typeface="Corbel" pitchFamily="34" charset="0"/>
              </a:rPr>
              <a:t>Complete Field Trials</a:t>
            </a:r>
          </a:p>
          <a:p>
            <a:pPr>
              <a:spcBef>
                <a:spcPts val="1800"/>
              </a:spcBef>
            </a:pPr>
            <a:r>
              <a:rPr lang="en-US" sz="4000" dirty="0" smtClean="0">
                <a:solidFill>
                  <a:schemeClr val="bg2"/>
                </a:solidFill>
                <a:latin typeface="Corbel" pitchFamily="34" charset="0"/>
              </a:rPr>
              <a:t>Consider Emerging Literature on Terminology</a:t>
            </a:r>
          </a:p>
          <a:p>
            <a:pPr>
              <a:spcBef>
                <a:spcPts val="1800"/>
              </a:spcBef>
            </a:pPr>
            <a:r>
              <a:rPr lang="en-US" sz="4000" dirty="0" smtClean="0">
                <a:solidFill>
                  <a:schemeClr val="bg2"/>
                </a:solidFill>
                <a:latin typeface="Corbel" pitchFamily="34" charset="0"/>
              </a:rPr>
              <a:t>Make Final Decisions for DSM-5</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75236">
                                            <p:txEl>
                                              <p:pRg st="0" end="0"/>
                                            </p:txEl>
                                          </p:spTgt>
                                        </p:tgtEl>
                                        <p:attrNameLst>
                                          <p:attrName>style.visibility</p:attrName>
                                        </p:attrNameLst>
                                      </p:cBhvr>
                                      <p:to>
                                        <p:strVal val="visible"/>
                                      </p:to>
                                    </p:set>
                                    <p:animEffect transition="in" filter="dissolve">
                                      <p:cBhvr>
                                        <p:cTn id="7" dur="500"/>
                                        <p:tgtEl>
                                          <p:spTgt spid="1375236">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75236">
                                            <p:txEl>
                                              <p:pRg st="1" end="1"/>
                                            </p:txEl>
                                          </p:spTgt>
                                        </p:tgtEl>
                                        <p:attrNameLst>
                                          <p:attrName>style.visibility</p:attrName>
                                        </p:attrNameLst>
                                      </p:cBhvr>
                                      <p:to>
                                        <p:strVal val="visible"/>
                                      </p:to>
                                    </p:set>
                                    <p:animEffect transition="in" filter="dissolve">
                                      <p:cBhvr>
                                        <p:cTn id="11" dur="500"/>
                                        <p:tgtEl>
                                          <p:spTgt spid="1375236">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375236">
                                            <p:txEl>
                                              <p:pRg st="2" end="2"/>
                                            </p:txEl>
                                          </p:spTgt>
                                        </p:tgtEl>
                                        <p:attrNameLst>
                                          <p:attrName>style.visibility</p:attrName>
                                        </p:attrNameLst>
                                      </p:cBhvr>
                                      <p:to>
                                        <p:strVal val="visible"/>
                                      </p:to>
                                    </p:set>
                                    <p:animEffect transition="in" filter="dissolve">
                                      <p:cBhvr>
                                        <p:cTn id="15" dur="500"/>
                                        <p:tgtEl>
                                          <p:spTgt spid="13752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6" grpId="0" uiExpand="1" build="p"/>
    </p:bldLst>
  </p:timing>
</p:sld>
</file>

<file path=ppt/theme/theme1.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rgbClr val="FF0000"/>
            </a:solidFill>
            <a:effectLst/>
            <a:latin typeface="Times New Roman" pitchFamily="18"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rgbClr val="FF0000"/>
            </a:solidFill>
            <a:effectLst/>
            <a:latin typeface="Times New Roman" pitchFamily="18" charset="0"/>
            <a:ea typeface="ＭＳ Ｐゴシック" pitchFamily="1" charset="-128"/>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ream">
  <a:themeElements>
    <a:clrScheme name="1_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1_Str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rgbClr val="FF0000"/>
            </a:solidFill>
            <a:effectLst/>
            <a:latin typeface="Times New Roman" pitchFamily="18"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rgbClr val="FF0000"/>
            </a:solidFill>
            <a:effectLst/>
            <a:latin typeface="Times New Roman" pitchFamily="18" charset="0"/>
            <a:ea typeface="ＭＳ Ｐゴシック" pitchFamily="1" charset="-128"/>
          </a:defRPr>
        </a:defPPr>
      </a:lstStyle>
    </a:lnDef>
  </a:objectDefaults>
  <a:extraClrSchemeLst>
    <a:extraClrScheme>
      <a:clrScheme name="1_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1_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1_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1_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1_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1_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1_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1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8_Default Design">
  <a:themeElements>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30147</TotalTime>
  <Words>1218</Words>
  <Application>Microsoft Office PowerPoint</Application>
  <PresentationFormat>35mm Slides</PresentationFormat>
  <Paragraphs>206</Paragraphs>
  <Slides>27</Slides>
  <Notes>27</Notes>
  <HiddenSlides>0</HiddenSlides>
  <MMClips>0</MMClips>
  <ScaleCrop>false</ScaleCrop>
  <HeadingPairs>
    <vt:vector size="4" baseType="variant">
      <vt:variant>
        <vt:lpstr>Theme</vt:lpstr>
      </vt:variant>
      <vt:variant>
        <vt:i4>5</vt:i4>
      </vt:variant>
      <vt:variant>
        <vt:lpstr>Slide Titles</vt:lpstr>
      </vt:variant>
      <vt:variant>
        <vt:i4>27</vt:i4>
      </vt:variant>
    </vt:vector>
  </HeadingPairs>
  <TitlesOfParts>
    <vt:vector size="32" baseType="lpstr">
      <vt:lpstr>3_Default Design</vt:lpstr>
      <vt:lpstr>1_Stream</vt:lpstr>
      <vt:lpstr>7_Office Theme</vt:lpstr>
      <vt:lpstr>8_Default Design</vt:lpstr>
      <vt:lpstr>Globe</vt:lpstr>
      <vt:lpstr>Slide 1</vt:lpstr>
      <vt:lpstr>Presenter Disclosures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NIDA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Sony Customer</dc:creator>
  <cp:lastModifiedBy>wilson compton</cp:lastModifiedBy>
  <cp:revision>692</cp:revision>
  <dcterms:created xsi:type="dcterms:W3CDTF">2001-12-09T05:04:16Z</dcterms:created>
  <dcterms:modified xsi:type="dcterms:W3CDTF">2011-10-11T16:55:17Z</dcterms:modified>
</cp:coreProperties>
</file>