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26"/>
  </p:notesMasterIdLst>
  <p:sldIdLst>
    <p:sldId id="256" r:id="rId2"/>
    <p:sldId id="257" r:id="rId3"/>
    <p:sldId id="259" r:id="rId4"/>
    <p:sldId id="260" r:id="rId5"/>
    <p:sldId id="261" r:id="rId6"/>
    <p:sldId id="262" r:id="rId7"/>
    <p:sldId id="263" r:id="rId8"/>
    <p:sldId id="267" r:id="rId9"/>
    <p:sldId id="268" r:id="rId10"/>
    <p:sldId id="269" r:id="rId11"/>
    <p:sldId id="264" r:id="rId12"/>
    <p:sldId id="270" r:id="rId13"/>
    <p:sldId id="265" r:id="rId14"/>
    <p:sldId id="266"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9DECB3-95EE-4922-92F6-1A66B1526556}" type="datetimeFigureOut">
              <a:rPr lang="en-US" smtClean="0"/>
              <a:t>10/22/2011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1648F9-5125-4B3B-ABB2-B04C260315EA}"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1648F9-5125-4B3B-ABB2-B04C260315EA}" type="slidenum">
              <a:rPr lang="en-US" smtClean="0"/>
              <a:t>11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88BB998-7133-4E8B-B453-01B7F1B6CC44}" type="datetimeFigureOut">
              <a:rPr lang="en-US" smtClean="0"/>
              <a:pPr/>
              <a:t>10/22/2011</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EB78B438-924C-41DE-8361-610FD0696777}"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88BB998-7133-4E8B-B453-01B7F1B6CC44}" type="datetimeFigureOut">
              <a:rPr lang="en-US" smtClean="0"/>
              <a:pPr/>
              <a:t>10/22/2011</a:t>
            </a:fld>
            <a:endParaRPr lang="en-US" dirty="0"/>
          </a:p>
        </p:txBody>
      </p:sp>
      <p:sp>
        <p:nvSpPr>
          <p:cNvPr id="9" name="Slide Number Placeholder 8"/>
          <p:cNvSpPr>
            <a:spLocks noGrp="1"/>
          </p:cNvSpPr>
          <p:nvPr>
            <p:ph type="sldNum" sz="quarter" idx="15"/>
          </p:nvPr>
        </p:nvSpPr>
        <p:spPr/>
        <p:txBody>
          <a:bodyPr rtlCol="0"/>
          <a:lstStyle/>
          <a:p>
            <a:fld id="{EB78B438-924C-41DE-8361-610FD0696777}" type="slidenum">
              <a:rPr lang="en-US" smtClean="0"/>
              <a:pPr/>
              <a:t>‹#›</a:t>
            </a:fld>
            <a:endParaRPr lang="en-US" dirty="0"/>
          </a:p>
        </p:txBody>
      </p:sp>
      <p:sp>
        <p:nvSpPr>
          <p:cNvPr id="10" name="Footer Placeholder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88BB998-7133-4E8B-B453-01B7F1B6CC44}" type="datetimeFigureOut">
              <a:rPr lang="en-US" smtClean="0"/>
              <a:pPr/>
              <a:t>10/22/2011</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EB78B438-924C-41DE-8361-610FD069677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88BB998-7133-4E8B-B453-01B7F1B6CC44}" type="datetimeFigureOut">
              <a:rPr lang="en-US" smtClean="0"/>
              <a:pPr/>
              <a:t>10/22/2011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B78B438-924C-41DE-8361-610FD0696777}"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88BB998-7133-4E8B-B453-01B7F1B6CC44}" type="datetimeFigureOut">
              <a:rPr lang="en-US" smtClean="0"/>
              <a:pPr/>
              <a:t>10/22/2011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B78B438-924C-41DE-8361-610FD0696777}"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88BB998-7133-4E8B-B453-01B7F1B6CC44}" type="datetimeFigureOut">
              <a:rPr lang="en-US" smtClean="0"/>
              <a:pPr/>
              <a:t>10/22/2011</a:t>
            </a:fld>
            <a:endParaRPr lang="en-US" dirty="0"/>
          </a:p>
        </p:txBody>
      </p:sp>
      <p:sp>
        <p:nvSpPr>
          <p:cNvPr id="7" name="Slide Number Placeholder 6"/>
          <p:cNvSpPr>
            <a:spLocks noGrp="1"/>
          </p:cNvSpPr>
          <p:nvPr>
            <p:ph type="sldNum" sz="quarter" idx="11"/>
          </p:nvPr>
        </p:nvSpPr>
        <p:spPr/>
        <p:txBody>
          <a:bodyPr rtlCol="0"/>
          <a:lstStyle/>
          <a:p>
            <a:fld id="{EB78B438-924C-41DE-8361-610FD0696777}" type="slidenum">
              <a:rPr lang="en-US" smtClean="0"/>
              <a:pPr/>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8BB998-7133-4E8B-B453-01B7F1B6CC44}" type="datetimeFigureOut">
              <a:rPr lang="en-US" smtClean="0"/>
              <a:pPr/>
              <a:t>10/22/2011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B78B438-924C-41DE-8361-610FD069677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88BB998-7133-4E8B-B453-01B7F1B6CC44}" type="datetimeFigureOut">
              <a:rPr lang="en-US" smtClean="0"/>
              <a:pPr/>
              <a:t>10/22/2011</a:t>
            </a:fld>
            <a:endParaRPr lang="en-US" dirty="0"/>
          </a:p>
        </p:txBody>
      </p:sp>
      <p:sp>
        <p:nvSpPr>
          <p:cNvPr id="22" name="Slide Number Placeholder 21"/>
          <p:cNvSpPr>
            <a:spLocks noGrp="1"/>
          </p:cNvSpPr>
          <p:nvPr>
            <p:ph type="sldNum" sz="quarter" idx="15"/>
          </p:nvPr>
        </p:nvSpPr>
        <p:spPr/>
        <p:txBody>
          <a:bodyPr rtlCol="0"/>
          <a:lstStyle/>
          <a:p>
            <a:fld id="{EB78B438-924C-41DE-8361-610FD0696777}" type="slidenum">
              <a:rPr lang="en-US" smtClean="0"/>
              <a:pPr/>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88BB998-7133-4E8B-B453-01B7F1B6CC44}" type="datetimeFigureOut">
              <a:rPr lang="en-US" smtClean="0"/>
              <a:pPr/>
              <a:t>10/22/2011</a:t>
            </a:fld>
            <a:endParaRPr lang="en-US" dirty="0"/>
          </a:p>
        </p:txBody>
      </p:sp>
      <p:sp>
        <p:nvSpPr>
          <p:cNvPr id="18" name="Slide Number Placeholder 17"/>
          <p:cNvSpPr>
            <a:spLocks noGrp="1"/>
          </p:cNvSpPr>
          <p:nvPr>
            <p:ph type="sldNum" sz="quarter" idx="11"/>
          </p:nvPr>
        </p:nvSpPr>
        <p:spPr/>
        <p:txBody>
          <a:bodyPr rtlCol="0"/>
          <a:lstStyle/>
          <a:p>
            <a:fld id="{EB78B438-924C-41DE-8361-610FD0696777}" type="slidenum">
              <a:rPr lang="en-US" smtClean="0"/>
              <a:pPr/>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8BB998-7133-4E8B-B453-01B7F1B6CC44}" type="datetimeFigureOut">
              <a:rPr lang="en-US" smtClean="0"/>
              <a:pPr/>
              <a:t>10/22/2011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B78B438-924C-41DE-8361-610FD069677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8BB998-7133-4E8B-B453-01B7F1B6CC44}" type="datetimeFigureOut">
              <a:rPr lang="en-US" smtClean="0"/>
              <a:pPr/>
              <a:t>10/22/2011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B78B438-924C-41DE-8361-610FD069677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88BB998-7133-4E8B-B453-01B7F1B6CC44}" type="datetimeFigureOut">
              <a:rPr lang="en-US" smtClean="0"/>
              <a:pPr/>
              <a:t>10/22/2011</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B78B438-924C-41DE-8361-610FD069677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2285999"/>
          </a:xfrm>
        </p:spPr>
        <p:txBody>
          <a:bodyPr>
            <a:noAutofit/>
          </a:bodyPr>
          <a:lstStyle/>
          <a:p>
            <a:r>
              <a:rPr lang="en-US" sz="4400" dirty="0"/>
              <a:t>Faith-based organization working to create a healthier Detroit</a:t>
            </a:r>
          </a:p>
        </p:txBody>
      </p:sp>
      <p:sp>
        <p:nvSpPr>
          <p:cNvPr id="3" name="Subtitle 2"/>
          <p:cNvSpPr>
            <a:spLocks noGrp="1"/>
          </p:cNvSpPr>
          <p:nvPr>
            <p:ph type="subTitle" idx="1"/>
          </p:nvPr>
        </p:nvSpPr>
        <p:spPr>
          <a:xfrm>
            <a:off x="2286000" y="3048000"/>
            <a:ext cx="6172200" cy="3326922"/>
          </a:xfrm>
        </p:spPr>
        <p:txBody>
          <a:bodyPr>
            <a:normAutofit/>
          </a:bodyPr>
          <a:lstStyle/>
          <a:p>
            <a:pPr algn="ctr"/>
            <a:r>
              <a:rPr lang="en-US" dirty="0" smtClean="0"/>
              <a:t>HEALTHY COMMUNITIES PROMOTE HEALTHY</a:t>
            </a:r>
          </a:p>
          <a:p>
            <a:pPr algn="ctr"/>
            <a:r>
              <a:rPr lang="en-US" dirty="0" smtClean="0"/>
              <a:t>MINDS &amp; BODIES</a:t>
            </a:r>
          </a:p>
          <a:p>
            <a:pPr algn="ctr"/>
            <a:r>
              <a:rPr lang="en-US" sz="1300" dirty="0" smtClean="0"/>
              <a:t>APHA 139</a:t>
            </a:r>
            <a:r>
              <a:rPr lang="en-US" sz="1300" baseline="30000" dirty="0" smtClean="0"/>
              <a:t>TH</a:t>
            </a:r>
            <a:r>
              <a:rPr lang="en-US" sz="1300" dirty="0" smtClean="0"/>
              <a:t> Annual Meeting &amp; EXPO</a:t>
            </a:r>
          </a:p>
          <a:p>
            <a:pPr algn="ctr"/>
            <a:r>
              <a:rPr lang="en-US" sz="1300" dirty="0" smtClean="0"/>
              <a:t>November 1, 2011</a:t>
            </a:r>
          </a:p>
          <a:p>
            <a:pPr algn="ctr"/>
            <a:endParaRPr lang="en-US" sz="400" dirty="0" smtClean="0"/>
          </a:p>
          <a:p>
            <a:pPr algn="ctr"/>
            <a:r>
              <a:rPr lang="en-US" sz="1100" dirty="0" smtClean="0"/>
              <a:t>By</a:t>
            </a:r>
          </a:p>
          <a:p>
            <a:pPr algn="ctr"/>
            <a:endParaRPr lang="en-US" sz="400" dirty="0" smtClean="0"/>
          </a:p>
          <a:p>
            <a:pPr algn="ctr"/>
            <a:r>
              <a:rPr lang="en-US" sz="1300" dirty="0" smtClean="0"/>
              <a:t>Apryl R. Brown, MD, MPH, FRSPH</a:t>
            </a:r>
          </a:p>
          <a:p>
            <a:pPr algn="ctr"/>
            <a:r>
              <a:rPr lang="en-US" sz="1300" dirty="0" smtClean="0"/>
              <a:t>Detroit Medical Reserve Corps (MRC)</a:t>
            </a:r>
          </a:p>
          <a:p>
            <a:pPr algn="ctr"/>
            <a:r>
              <a:rPr lang="en-US" sz="1300" dirty="0" smtClean="0"/>
              <a:t>Detroit MRC Coordinator</a:t>
            </a:r>
          </a:p>
          <a:p>
            <a:pPr algn="ctr"/>
            <a:endParaRPr lang="en-US" sz="400" dirty="0" smtClean="0"/>
          </a:p>
          <a:p>
            <a:pPr algn="ctr"/>
            <a:r>
              <a:rPr lang="en-US" sz="1300" dirty="0" smtClean="0"/>
              <a:t>Wayne County Community College </a:t>
            </a:r>
            <a:r>
              <a:rPr lang="en-US" sz="1300" dirty="0" smtClean="0"/>
              <a:t>District (WCCCD)</a:t>
            </a:r>
            <a:endParaRPr lang="en-US" sz="1300" dirty="0" smtClean="0"/>
          </a:p>
          <a:p>
            <a:pPr algn="ctr"/>
            <a:r>
              <a:rPr lang="en-US" sz="1300" dirty="0" smtClean="0"/>
              <a:t>Biology Professor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2004 STATISTICS OF DETROIT RESIDENTS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As a resident of Detroit, Michigan, I observed certain segments of this predominantly African American population lack the resources to obtain the full capacity of experiencing healthy lives.</a:t>
            </a:r>
          </a:p>
          <a:p>
            <a:endParaRPr lang="en-US" sz="1000" dirty="0" smtClean="0"/>
          </a:p>
          <a:p>
            <a:r>
              <a:rPr lang="en-US" dirty="0" smtClean="0"/>
              <a:t>According to the 2000 US Census Bureau:</a:t>
            </a:r>
          </a:p>
          <a:p>
            <a:pPr lvl="1"/>
            <a:r>
              <a:rPr lang="en-US" dirty="0" smtClean="0"/>
              <a:t>21.7% of families residing in Detroit lived beneath the poverty level in comparison to the 9.2% national average</a:t>
            </a:r>
          </a:p>
          <a:p>
            <a:pPr lvl="1"/>
            <a:r>
              <a:rPr lang="en-US" dirty="0" smtClean="0"/>
              <a:t>26.1% of individuals residing in Detroit lived beneath the poverty level in comparison to the 12.4% national average</a:t>
            </a:r>
          </a:p>
          <a:p>
            <a:pPr lvl="1"/>
            <a:r>
              <a:rPr lang="en-US" dirty="0" smtClean="0"/>
              <a:t>7.8% unemployment rate existed in Detroit in comparison to the 4.0% national average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2004 STATISTICS OF DETROIT RESIDENTS</a:t>
            </a:r>
            <a:endParaRPr lang="en-US" dirty="0"/>
          </a:p>
        </p:txBody>
      </p:sp>
      <p:sp>
        <p:nvSpPr>
          <p:cNvPr id="3" name="Content Placeholder 2"/>
          <p:cNvSpPr>
            <a:spLocks noGrp="1"/>
          </p:cNvSpPr>
          <p:nvPr>
            <p:ph sz="quarter" idx="1"/>
          </p:nvPr>
        </p:nvSpPr>
        <p:spPr/>
        <p:txBody>
          <a:bodyPr/>
          <a:lstStyle/>
          <a:p>
            <a:r>
              <a:rPr lang="en-US" dirty="0" smtClean="0"/>
              <a:t>Detroit, Michigan experienced a 7.5% decreased in the size of its’ population according to the US Census Bureau, Census 2000; 1990 Census, Population and Housing United Counts, United States.</a:t>
            </a:r>
          </a:p>
          <a:p>
            <a:endParaRPr lang="en-US" sz="800" dirty="0" smtClean="0"/>
          </a:p>
          <a:p>
            <a:r>
              <a:rPr lang="en-US" dirty="0" smtClean="0"/>
              <a:t>This outward migration of residents led to a reduction of the city’s tax based population.  Therefore, less finances were available to successfully operate this urban swelling.</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FORMATION OF THE DETROIT MEDICAL RESERVE CORPS</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During October 2004, the Detroit Medical Reserve Corps (MRC) was formalized as a faith-based organization registered out of the Office of the Surgeon General in order to help address the serious public health issues manifesting within the community.</a:t>
            </a:r>
          </a:p>
          <a:p>
            <a:endParaRPr lang="en-US" dirty="0" smtClean="0"/>
          </a:p>
          <a:p>
            <a:endParaRPr lang="en-US" dirty="0" smtClean="0"/>
          </a:p>
          <a:p>
            <a:endParaRPr lang="en-US" dirty="0"/>
          </a:p>
        </p:txBody>
      </p:sp>
      <p:pic>
        <p:nvPicPr>
          <p:cNvPr id="7" name="Picture 5" descr="MedicalReserveCorps4-small"/>
          <p:cNvPicPr>
            <a:picLocks noChangeAspect="1" noChangeArrowheads="1"/>
          </p:cNvPicPr>
          <p:nvPr/>
        </p:nvPicPr>
        <p:blipFill>
          <a:blip r:embed="rId2"/>
          <a:srcRect/>
          <a:stretch>
            <a:fillRect/>
          </a:stretch>
        </p:blipFill>
        <p:spPr bwMode="auto">
          <a:xfrm>
            <a:off x="6781800" y="1066800"/>
            <a:ext cx="1485900" cy="1009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DETROIT MEDICAL RESERVE CORPS</a:t>
            </a:r>
            <a:endParaRPr lang="en-US" dirty="0"/>
          </a:p>
        </p:txBody>
      </p:sp>
      <p:sp>
        <p:nvSpPr>
          <p:cNvPr id="3" name="Content Placeholder 2"/>
          <p:cNvSpPr>
            <a:spLocks noGrp="1"/>
          </p:cNvSpPr>
          <p:nvPr>
            <p:ph sz="quarter" idx="1"/>
          </p:nvPr>
        </p:nvSpPr>
        <p:spPr/>
        <p:txBody>
          <a:bodyPr/>
          <a:lstStyle/>
          <a:p>
            <a:r>
              <a:rPr lang="en-US" dirty="0" smtClean="0"/>
              <a:t>The Detroit MRC is a local unit of the national community-based organization Civilian Volunteer Medical Reserve Corps whose purpose involves addressing the public health priorities of the U.S. Surgeon General including:</a:t>
            </a:r>
          </a:p>
          <a:p>
            <a:pPr lvl="1"/>
            <a:r>
              <a:rPr lang="en-US" dirty="0" smtClean="0"/>
              <a:t>Increase Health Promotion</a:t>
            </a:r>
          </a:p>
          <a:p>
            <a:pPr lvl="1"/>
            <a:r>
              <a:rPr lang="en-US" dirty="0" smtClean="0"/>
              <a:t>Improve Health Literacy</a:t>
            </a:r>
          </a:p>
          <a:p>
            <a:pPr lvl="1"/>
            <a:r>
              <a:rPr lang="en-US" dirty="0" smtClean="0"/>
              <a:t>Increase Disease Prevention</a:t>
            </a:r>
          </a:p>
          <a:p>
            <a:pPr lvl="1"/>
            <a:r>
              <a:rPr lang="en-US" dirty="0" smtClean="0"/>
              <a:t>Early Disease Detection</a:t>
            </a:r>
          </a:p>
          <a:p>
            <a:pPr lvl="1"/>
            <a:r>
              <a:rPr lang="en-US" dirty="0" smtClean="0"/>
              <a:t>Decrease Health Disparities</a:t>
            </a:r>
          </a:p>
          <a:p>
            <a:pPr lvl="1"/>
            <a:r>
              <a:rPr lang="en-US" dirty="0" smtClean="0"/>
              <a:t>Strengthen public health preparedness</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DETROIT MEDICAL RESERVE CORPS</a:t>
            </a:r>
            <a:endParaRPr lang="en-US" dirty="0"/>
          </a:p>
        </p:txBody>
      </p:sp>
      <p:sp>
        <p:nvSpPr>
          <p:cNvPr id="3" name="Content Placeholder 2"/>
          <p:cNvSpPr>
            <a:spLocks noGrp="1"/>
          </p:cNvSpPr>
          <p:nvPr>
            <p:ph sz="quarter" idx="1"/>
          </p:nvPr>
        </p:nvSpPr>
        <p:spPr/>
        <p:txBody>
          <a:bodyPr/>
          <a:lstStyle/>
          <a:p>
            <a:endParaRPr lang="en-US" sz="800" dirty="0" smtClean="0"/>
          </a:p>
          <a:p>
            <a:r>
              <a:rPr lang="en-US" dirty="0" smtClean="0"/>
              <a:t>The Detroit MRC engages in public health initiatives by forming community partnerships with:</a:t>
            </a:r>
          </a:p>
          <a:p>
            <a:pPr lvl="1"/>
            <a:r>
              <a:rPr lang="en-US" dirty="0" smtClean="0"/>
              <a:t>Faith-Based Organizations</a:t>
            </a:r>
          </a:p>
          <a:p>
            <a:pPr lvl="1"/>
            <a:r>
              <a:rPr lang="en-US" dirty="0" smtClean="0"/>
              <a:t>Community-Based Organizations</a:t>
            </a:r>
          </a:p>
          <a:p>
            <a:pPr lvl="1"/>
            <a:r>
              <a:rPr lang="en-US" dirty="0" smtClean="0"/>
              <a:t>Health Care Organizations</a:t>
            </a:r>
          </a:p>
          <a:p>
            <a:pPr lvl="1"/>
            <a:r>
              <a:rPr lang="en-US" dirty="0" smtClean="0"/>
              <a:t>Public Health Departments</a:t>
            </a:r>
          </a:p>
          <a:p>
            <a:pPr lvl="1"/>
            <a:r>
              <a:rPr lang="en-US" dirty="0" smtClean="0"/>
              <a:t>Professional Associations</a:t>
            </a:r>
          </a:p>
          <a:p>
            <a:pPr lvl="1"/>
            <a:r>
              <a:rPr lang="en-US" dirty="0" smtClean="0"/>
              <a:t>Medical Societies</a:t>
            </a:r>
          </a:p>
          <a:p>
            <a:pPr lvl="1"/>
            <a:r>
              <a:rPr lang="en-US" dirty="0" smtClean="0"/>
              <a:t>Academic Institutions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DETROIT MEDICAL RESERVE CORPS</a:t>
            </a:r>
            <a:endParaRPr lang="en-US" dirty="0"/>
          </a:p>
        </p:txBody>
      </p:sp>
      <p:sp>
        <p:nvSpPr>
          <p:cNvPr id="3" name="Content Placeholder 2"/>
          <p:cNvSpPr>
            <a:spLocks noGrp="1"/>
          </p:cNvSpPr>
          <p:nvPr>
            <p:ph sz="quarter" idx="1"/>
          </p:nvPr>
        </p:nvSpPr>
        <p:spPr/>
        <p:txBody>
          <a:bodyPr/>
          <a:lstStyle/>
          <a:p>
            <a:r>
              <a:rPr lang="en-US" dirty="0" smtClean="0"/>
              <a:t>The Detroit MRC engages in public health initiatives with the community through participating in events such as:</a:t>
            </a:r>
          </a:p>
          <a:p>
            <a:pPr lvl="1"/>
            <a:r>
              <a:rPr lang="en-US" dirty="0" smtClean="0"/>
              <a:t>Carnivals</a:t>
            </a:r>
          </a:p>
          <a:p>
            <a:pPr lvl="1"/>
            <a:r>
              <a:rPr lang="en-US" dirty="0" smtClean="0"/>
              <a:t>Church </a:t>
            </a:r>
            <a:r>
              <a:rPr lang="en-US" dirty="0" smtClean="0"/>
              <a:t>Events/Programs</a:t>
            </a:r>
            <a:endParaRPr lang="en-US" dirty="0" smtClean="0"/>
          </a:p>
          <a:p>
            <a:pPr lvl="1"/>
            <a:r>
              <a:rPr lang="en-US" dirty="0" smtClean="0"/>
              <a:t>Health Fairs</a:t>
            </a:r>
          </a:p>
          <a:p>
            <a:pPr lvl="1"/>
            <a:r>
              <a:rPr lang="en-US" dirty="0" smtClean="0"/>
              <a:t>Awareness Programs</a:t>
            </a:r>
          </a:p>
          <a:p>
            <a:pPr lvl="1"/>
            <a:r>
              <a:rPr lang="en-US" dirty="0" smtClean="0"/>
              <a:t>Health Care Lectures</a:t>
            </a:r>
          </a:p>
          <a:p>
            <a:pPr lvl="1"/>
            <a:r>
              <a:rPr lang="en-US" dirty="0" smtClean="0"/>
              <a:t>Health Care Literature</a:t>
            </a:r>
          </a:p>
          <a:p>
            <a:pPr lvl="1"/>
            <a:r>
              <a:rPr lang="en-US" dirty="0" smtClean="0"/>
              <a:t>Back to School Events</a:t>
            </a:r>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HEALTH</a:t>
            </a:r>
            <a:endParaRPr lang="en-US" dirty="0"/>
          </a:p>
        </p:txBody>
      </p:sp>
      <p:sp>
        <p:nvSpPr>
          <p:cNvPr id="3" name="Content Placeholder 2"/>
          <p:cNvSpPr>
            <a:spLocks noGrp="1"/>
          </p:cNvSpPr>
          <p:nvPr>
            <p:ph sz="quarter" idx="1"/>
          </p:nvPr>
        </p:nvSpPr>
        <p:spPr/>
        <p:txBody>
          <a:bodyPr/>
          <a:lstStyle/>
          <a:p>
            <a:r>
              <a:rPr lang="en-US" dirty="0" smtClean="0"/>
              <a:t>According to the World Health Organization </a:t>
            </a:r>
            <a:r>
              <a:rPr lang="en-US" dirty="0" smtClean="0"/>
              <a:t>(WHO</a:t>
            </a:r>
            <a:r>
              <a:rPr lang="en-US" dirty="0" smtClean="0"/>
              <a:t>), health is defined as </a:t>
            </a:r>
            <a:r>
              <a:rPr lang="en-US" dirty="0" smtClean="0"/>
              <a:t>"a state of complete physical, mental, and social well-being and not merely the absence of disease or </a:t>
            </a:r>
            <a:r>
              <a:rPr lang="en-US" dirty="0" smtClean="0"/>
              <a:t>infirmity.”</a:t>
            </a:r>
            <a:endParaRPr lang="en-US" sz="800" dirty="0" smtClean="0"/>
          </a:p>
          <a:p>
            <a:endParaRPr lang="en-US" sz="800" dirty="0" smtClean="0"/>
          </a:p>
          <a:p>
            <a:r>
              <a:rPr lang="en-US" dirty="0" smtClean="0"/>
              <a:t>According </a:t>
            </a:r>
            <a:r>
              <a:rPr lang="en-US" dirty="0" smtClean="0"/>
              <a:t>to the World Health Organization, our level of health is influenced by many </a:t>
            </a:r>
            <a:r>
              <a:rPr lang="en-US" dirty="0" smtClean="0"/>
              <a:t>variables including </a:t>
            </a:r>
            <a:r>
              <a:rPr lang="en-US" dirty="0" smtClean="0"/>
              <a:t>the environment in which we work and live, genetics, socioeconomic level, educational status, type of social relationships and access to health systems.  These factors are referred to as the </a:t>
            </a:r>
            <a:r>
              <a:rPr lang="en-US" i="1" dirty="0" smtClean="0"/>
              <a:t>“social determinants of health.”</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SOCIAL DETERMINANTS</a:t>
            </a:r>
            <a:endParaRPr lang="en-US" dirty="0"/>
          </a:p>
        </p:txBody>
      </p:sp>
      <p:sp>
        <p:nvSpPr>
          <p:cNvPr id="3" name="Content Placeholder 2"/>
          <p:cNvSpPr>
            <a:spLocks noGrp="1"/>
          </p:cNvSpPr>
          <p:nvPr>
            <p:ph sz="quarter" idx="1"/>
          </p:nvPr>
        </p:nvSpPr>
        <p:spPr/>
        <p:txBody>
          <a:bodyPr/>
          <a:lstStyle/>
          <a:p>
            <a:endParaRPr lang="en-US" sz="800" dirty="0" smtClean="0"/>
          </a:p>
          <a:p>
            <a:r>
              <a:rPr lang="en-US" dirty="0" smtClean="0"/>
              <a:t>Negative social determinants such as the following may lead to the onset of racial and ethnic health disparities manifesting among residents of Detroit:</a:t>
            </a:r>
          </a:p>
          <a:p>
            <a:pPr lvl="1"/>
            <a:r>
              <a:rPr lang="en-US" dirty="0" smtClean="0"/>
              <a:t>Lack of financial support due to high unemployment rate</a:t>
            </a:r>
          </a:p>
          <a:p>
            <a:pPr lvl="1"/>
            <a:r>
              <a:rPr lang="en-US" dirty="0" smtClean="0"/>
              <a:t>Lack of social support</a:t>
            </a:r>
          </a:p>
          <a:p>
            <a:pPr lvl="1"/>
            <a:r>
              <a:rPr lang="en-US" dirty="0" smtClean="0"/>
              <a:t>Lack of adequate education</a:t>
            </a:r>
          </a:p>
          <a:p>
            <a:pPr lvl="1"/>
            <a:r>
              <a:rPr lang="en-US" dirty="0" smtClean="0"/>
              <a:t>Low socioeconomic status</a:t>
            </a:r>
          </a:p>
          <a:p>
            <a:pPr>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RACIAL AND ETHNIC HEALTH DISPARITIES</a:t>
            </a:r>
            <a:endParaRPr lang="en-US" dirty="0"/>
          </a:p>
        </p:txBody>
      </p:sp>
      <p:sp>
        <p:nvSpPr>
          <p:cNvPr id="3" name="Content Placeholder 2"/>
          <p:cNvSpPr>
            <a:spLocks noGrp="1"/>
          </p:cNvSpPr>
          <p:nvPr>
            <p:ph sz="quarter" idx="1"/>
          </p:nvPr>
        </p:nvSpPr>
        <p:spPr/>
        <p:txBody>
          <a:bodyPr>
            <a:normAutofit/>
          </a:bodyPr>
          <a:lstStyle/>
          <a:p>
            <a:endParaRPr lang="en-US" sz="800" dirty="0" smtClean="0"/>
          </a:p>
          <a:p>
            <a:r>
              <a:rPr lang="en-US" dirty="0" smtClean="0"/>
              <a:t>Refer </a:t>
            </a:r>
            <a:r>
              <a:rPr lang="en-US" dirty="0" smtClean="0"/>
              <a:t>to gaps in the quality of health and health care across various racial and ethnic </a:t>
            </a:r>
            <a:r>
              <a:rPr lang="en-US" dirty="0" smtClean="0"/>
              <a:t>groups such as African Americans</a:t>
            </a:r>
          </a:p>
          <a:p>
            <a:endParaRPr lang="en-US" sz="800" dirty="0" smtClean="0"/>
          </a:p>
          <a:p>
            <a:r>
              <a:rPr lang="en-US" dirty="0" smtClean="0"/>
              <a:t>In comparison to their White counterparts, racial minority groups often demonstrate a higher incidence of:</a:t>
            </a:r>
          </a:p>
          <a:p>
            <a:pPr lvl="1"/>
            <a:r>
              <a:rPr lang="en-US" dirty="0" smtClean="0"/>
              <a:t>Poor health</a:t>
            </a:r>
          </a:p>
          <a:p>
            <a:pPr lvl="1"/>
            <a:r>
              <a:rPr lang="en-US" dirty="0" smtClean="0"/>
              <a:t>Preventable chronic non-communicable diseases</a:t>
            </a:r>
          </a:p>
          <a:p>
            <a:pPr lvl="1"/>
            <a:r>
              <a:rPr lang="en-US" dirty="0" smtClean="0"/>
              <a:t>A higher mortality at an earlier age</a:t>
            </a:r>
          </a:p>
          <a:p>
            <a:endParaRPr lang="en-US" dirty="0" smtClean="0"/>
          </a:p>
          <a:p>
            <a:pPr marL="548640" indent="-411480">
              <a:buClr>
                <a:schemeClr val="tx1">
                  <a:shade val="95000"/>
                </a:schemeClr>
              </a:buClr>
              <a:buFont typeface="Wingdings 2"/>
              <a:buChar char=""/>
              <a:defRPr/>
            </a:pPr>
            <a:endParaRPr lang="en-US" dirty="0" smtClean="0"/>
          </a:p>
          <a:p>
            <a:pPr marL="1133856" lvl="2">
              <a:buFont typeface="Wingdings"/>
              <a:buChar char=""/>
              <a:defRPr/>
            </a:pP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HEALTH DISPARITIES IN MICHIGAN AFRICAN AMERICANS</a:t>
            </a:r>
            <a:endParaRPr lang="en-US" dirty="0"/>
          </a:p>
        </p:txBody>
      </p:sp>
      <p:sp>
        <p:nvSpPr>
          <p:cNvPr id="3" name="Content Placeholder 2"/>
          <p:cNvSpPr>
            <a:spLocks noGrp="1"/>
          </p:cNvSpPr>
          <p:nvPr>
            <p:ph sz="quarter" idx="1"/>
          </p:nvPr>
        </p:nvSpPr>
        <p:spPr/>
        <p:txBody>
          <a:bodyPr/>
          <a:lstStyle/>
          <a:p>
            <a:endParaRPr lang="en-US" sz="800" dirty="0" smtClean="0"/>
          </a:p>
          <a:p>
            <a:r>
              <a:rPr lang="en-US" dirty="0" smtClean="0"/>
              <a:t>In comparison to the Michigan state average, African Americans have a significantly higher prevalence of:</a:t>
            </a:r>
          </a:p>
          <a:p>
            <a:pPr lvl="1"/>
            <a:r>
              <a:rPr lang="en-US" dirty="0" smtClean="0"/>
              <a:t>Cerebrovascular</a:t>
            </a:r>
            <a:r>
              <a:rPr lang="en-US" dirty="0" smtClean="0"/>
              <a:t> Accidents (Strokes)</a:t>
            </a:r>
          </a:p>
          <a:p>
            <a:pPr lvl="1"/>
            <a:r>
              <a:rPr lang="en-US" dirty="0" smtClean="0"/>
              <a:t>Diabetes Mellitus</a:t>
            </a:r>
          </a:p>
          <a:p>
            <a:pPr lvl="1"/>
            <a:r>
              <a:rPr lang="en-US" dirty="0" smtClean="0"/>
              <a:t>Obesity</a:t>
            </a:r>
          </a:p>
          <a:p>
            <a:pPr lvl="1"/>
            <a:r>
              <a:rPr lang="en-US" dirty="0" smtClean="0"/>
              <a:t>Infant Mortality Rate</a:t>
            </a:r>
          </a:p>
          <a:p>
            <a:endParaRPr lang="en-US" sz="800" dirty="0" smtClean="0"/>
          </a:p>
          <a:p>
            <a:r>
              <a:rPr lang="en-US" dirty="0" smtClean="0"/>
              <a:t>Cardiovascular and diet-related illnesses are of major concerns for Michigan African Americans.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ADDRESSING HEALTH DISPARITIES</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The Detroit Medical Reserve Corps has hosted a series of guest lecturers from the Detroit Medical Center in order to educate the community how to properly maintain their health and decrease the onset of preventable chronic non-communicable diseases which lead to the onset of health disparities.</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OBESITY</a:t>
            </a:r>
            <a:endParaRPr lang="en-US" dirty="0"/>
          </a:p>
        </p:txBody>
      </p:sp>
      <p:sp>
        <p:nvSpPr>
          <p:cNvPr id="3" name="Content Placeholder 2"/>
          <p:cNvSpPr>
            <a:spLocks noGrp="1"/>
          </p:cNvSpPr>
          <p:nvPr>
            <p:ph sz="quarter" idx="1"/>
          </p:nvPr>
        </p:nvSpPr>
        <p:spPr/>
        <p:txBody>
          <a:bodyPr>
            <a:normAutofit/>
          </a:bodyPr>
          <a:lstStyle/>
          <a:p>
            <a:r>
              <a:rPr lang="en-US" dirty="0" smtClean="0"/>
              <a:t>Detroit rates among the top 10 top cities nationwide with the highest percentage of obese individuals which takes an enormous toll of the health of those afflicted.</a:t>
            </a:r>
            <a:endParaRPr lang="en-US" sz="800" dirty="0" smtClean="0"/>
          </a:p>
          <a:p>
            <a:endParaRPr lang="en-US" sz="800" dirty="0" smtClean="0"/>
          </a:p>
          <a:p>
            <a:r>
              <a:rPr lang="en-US" dirty="0" smtClean="0"/>
              <a:t>According to Michigan experts, the high rate of obesity is attributed to numerous factor such as:</a:t>
            </a:r>
          </a:p>
          <a:p>
            <a:pPr lvl="1"/>
            <a:r>
              <a:rPr lang="en-US" dirty="0" smtClean="0"/>
              <a:t>Easy Access to Unhealthy Food</a:t>
            </a:r>
          </a:p>
          <a:p>
            <a:pPr lvl="1"/>
            <a:r>
              <a:rPr lang="en-US" dirty="0" smtClean="0"/>
              <a:t>Lack of Recreational Activities</a:t>
            </a:r>
          </a:p>
          <a:p>
            <a:pPr lvl="1"/>
            <a:r>
              <a:rPr lang="en-US" dirty="0" smtClean="0"/>
              <a:t>Inclement Weather</a:t>
            </a:r>
          </a:p>
          <a:p>
            <a:pPr lvl="1"/>
            <a:r>
              <a:rPr lang="en-US" dirty="0" smtClean="0"/>
              <a:t>Heritage</a:t>
            </a:r>
          </a:p>
          <a:p>
            <a:pPr lvl="1"/>
            <a:r>
              <a:rPr lang="en-US" dirty="0" smtClean="0"/>
              <a:t>Level of Income</a:t>
            </a:r>
          </a:p>
          <a:p>
            <a:pPr>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REGISTERED DIETITIAN</a:t>
            </a:r>
            <a:endParaRPr lang="en-US" dirty="0"/>
          </a:p>
        </p:txBody>
      </p:sp>
      <p:sp>
        <p:nvSpPr>
          <p:cNvPr id="3" name="Content Placeholder 2"/>
          <p:cNvSpPr>
            <a:spLocks noGrp="1"/>
          </p:cNvSpPr>
          <p:nvPr>
            <p:ph sz="quarter" idx="1"/>
          </p:nvPr>
        </p:nvSpPr>
        <p:spPr/>
        <p:txBody>
          <a:bodyPr/>
          <a:lstStyle/>
          <a:p>
            <a:endParaRPr lang="en-US" sz="800" dirty="0" smtClean="0"/>
          </a:p>
          <a:p>
            <a:r>
              <a:rPr lang="en-US" dirty="0" smtClean="0"/>
              <a:t>Responding to address this public health issue of obesity, a registered dietitian from the Detroit Medical Center addressed our audience on how to embrace a nutritious and a healthy dietary lifestyle.</a:t>
            </a:r>
          </a:p>
          <a:p>
            <a:endParaRPr lang="en-US" sz="800" dirty="0" smtClean="0"/>
          </a:p>
          <a:p>
            <a:r>
              <a:rPr lang="en-US" dirty="0" smtClean="0"/>
              <a:t>The attendants of the lecture interacted favorably with the oral presenter and asked numerous questions pertaining to their health.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GUEST LECTURERS</a:t>
            </a:r>
            <a:endParaRPr lang="en-US" dirty="0"/>
          </a:p>
        </p:txBody>
      </p:sp>
      <p:sp>
        <p:nvSpPr>
          <p:cNvPr id="3" name="Content Placeholder 2"/>
          <p:cNvSpPr>
            <a:spLocks noGrp="1"/>
          </p:cNvSpPr>
          <p:nvPr>
            <p:ph sz="quarter" idx="1"/>
          </p:nvPr>
        </p:nvSpPr>
        <p:spPr/>
        <p:txBody>
          <a:bodyPr/>
          <a:lstStyle/>
          <a:p>
            <a:endParaRPr lang="en-US" sz="800" dirty="0" smtClean="0"/>
          </a:p>
          <a:p>
            <a:r>
              <a:rPr lang="en-US" dirty="0" smtClean="0"/>
              <a:t>A cardiologist spoke to the community about preventing the epidemic of cardiovascular diseases.</a:t>
            </a:r>
            <a:endParaRPr lang="en-US" sz="800" dirty="0" smtClean="0"/>
          </a:p>
          <a:p>
            <a:endParaRPr lang="en-US" sz="800" dirty="0" smtClean="0"/>
          </a:p>
          <a:p>
            <a:r>
              <a:rPr lang="en-US" dirty="0" smtClean="0"/>
              <a:t>A cancer specialist educated the audience about the risk factors and signs and symptoms of colorectal cancer.</a:t>
            </a:r>
          </a:p>
          <a:p>
            <a:endParaRPr lang="en-US" sz="800" dirty="0" smtClean="0"/>
          </a:p>
          <a:p>
            <a:r>
              <a:rPr lang="en-US" dirty="0" smtClean="0"/>
              <a:t>Both lecturers were very engaging with the community and were very open to answering questions from the audience.</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HEALTH FAIRS</a:t>
            </a:r>
            <a:endParaRPr lang="en-US" dirty="0"/>
          </a:p>
        </p:txBody>
      </p:sp>
      <p:sp>
        <p:nvSpPr>
          <p:cNvPr id="3" name="Content Placeholder 2"/>
          <p:cNvSpPr>
            <a:spLocks noGrp="1"/>
          </p:cNvSpPr>
          <p:nvPr>
            <p:ph sz="quarter" idx="1"/>
          </p:nvPr>
        </p:nvSpPr>
        <p:spPr/>
        <p:txBody>
          <a:bodyPr/>
          <a:lstStyle/>
          <a:p>
            <a:r>
              <a:rPr lang="en-US" dirty="0" smtClean="0"/>
              <a:t>The Detroit MRC has participated in health fairs sponsored by other faith and community-based organizations in order partake in:</a:t>
            </a:r>
          </a:p>
          <a:p>
            <a:pPr lvl="1"/>
            <a:r>
              <a:rPr lang="en-US" dirty="0" smtClean="0"/>
              <a:t>Educational lectures</a:t>
            </a:r>
          </a:p>
          <a:p>
            <a:pPr lvl="1"/>
            <a:r>
              <a:rPr lang="en-US" dirty="0" smtClean="0"/>
              <a:t>Distribution of health literature</a:t>
            </a:r>
          </a:p>
          <a:p>
            <a:pPr lvl="1"/>
            <a:r>
              <a:rPr lang="en-US" dirty="0" smtClean="0"/>
              <a:t>Fun games</a:t>
            </a:r>
          </a:p>
          <a:p>
            <a:pPr lvl="1"/>
            <a:r>
              <a:rPr lang="en-US" dirty="0" smtClean="0"/>
              <a:t>Aerobic exercise</a:t>
            </a:r>
          </a:p>
          <a:p>
            <a:pPr lvl="1"/>
            <a:r>
              <a:rPr lang="en-US" dirty="0" smtClean="0"/>
              <a:t>Healthy eating</a:t>
            </a:r>
          </a:p>
          <a:p>
            <a:pPr lvl="1"/>
            <a:r>
              <a:rPr lang="en-US" dirty="0" smtClean="0"/>
              <a:t>Preventive health care</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HEALTH EXPO</a:t>
            </a:r>
            <a:endParaRPr lang="en-US" dirty="0"/>
          </a:p>
        </p:txBody>
      </p:sp>
      <p:sp>
        <p:nvSpPr>
          <p:cNvPr id="3" name="Content Placeholder 2"/>
          <p:cNvSpPr>
            <a:spLocks noGrp="1"/>
          </p:cNvSpPr>
          <p:nvPr>
            <p:ph sz="quarter" idx="1"/>
          </p:nvPr>
        </p:nvSpPr>
        <p:spPr/>
        <p:txBody>
          <a:bodyPr/>
          <a:lstStyle/>
          <a:p>
            <a:endParaRPr lang="en-US" sz="800" dirty="0" smtClean="0"/>
          </a:p>
          <a:p>
            <a:r>
              <a:rPr lang="en-US" dirty="0" smtClean="0"/>
              <a:t>The Freedom Institute is a non-profit organization serving the community for economic, social justice, and political empowerment.</a:t>
            </a:r>
            <a:endParaRPr lang="en-US" sz="800" dirty="0" smtClean="0"/>
          </a:p>
          <a:p>
            <a:endParaRPr lang="en-US" sz="800" dirty="0" smtClean="0"/>
          </a:p>
          <a:p>
            <a:r>
              <a:rPr lang="en-US" dirty="0" smtClean="0"/>
              <a:t>This organization sponsors an annual health fair held in conjunction with the Freedom Weekend Events sponsored by the NAACP Detroit Branch.</a:t>
            </a:r>
          </a:p>
          <a:p>
            <a:pPr lvl="1"/>
            <a:r>
              <a:rPr lang="en-US" dirty="0" smtClean="0"/>
              <a:t>The Detroit MRC has participated in this event which is usually well attended by approximately 400-500 people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NATIONAL HEALTH CARE DAY OF SERVICE</a:t>
            </a:r>
            <a:endParaRPr lang="en-US" dirty="0"/>
          </a:p>
        </p:txBody>
      </p:sp>
      <p:sp>
        <p:nvSpPr>
          <p:cNvPr id="3" name="Content Placeholder 2"/>
          <p:cNvSpPr>
            <a:spLocks noGrp="1"/>
          </p:cNvSpPr>
          <p:nvPr>
            <p:ph sz="quarter" idx="1"/>
          </p:nvPr>
        </p:nvSpPr>
        <p:spPr/>
        <p:txBody>
          <a:bodyPr/>
          <a:lstStyle/>
          <a:p>
            <a:r>
              <a:rPr lang="en-US" dirty="0" smtClean="0"/>
              <a:t>U.S. President Barack Obama declared June 27, 2009 as the National Health Care Day of Service asking all communities throughout the country to engage in health related projects in order to bring awareness to health reform</a:t>
            </a:r>
          </a:p>
          <a:p>
            <a:endParaRPr lang="en-US" sz="800" dirty="0" smtClean="0"/>
          </a:p>
          <a:p>
            <a:r>
              <a:rPr lang="en-US" dirty="0" smtClean="0"/>
              <a:t>In Detroit, the Detroit MRC partnered with  community and health leaders, faith and community-based organizations, and medical societies working to produce the event:</a:t>
            </a:r>
            <a:endParaRPr lang="en-US" sz="800" dirty="0" smtClean="0"/>
          </a:p>
          <a:p>
            <a:pPr>
              <a:buNone/>
            </a:pPr>
            <a:endParaRPr lang="en-US" sz="800" dirty="0" smtClean="0"/>
          </a:p>
          <a:p>
            <a:r>
              <a:rPr lang="en-US" dirty="0" smtClean="0"/>
              <a:t>“</a:t>
            </a:r>
            <a:r>
              <a:rPr lang="en-US" i="1" dirty="0" smtClean="0"/>
              <a:t>Look Good! Feel Good! The Presidential Way”</a:t>
            </a:r>
            <a:endParaRPr lang="en-US"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NATIONAL HEALTH CARE DAY OF SERVICE</a:t>
            </a:r>
            <a:endParaRPr lang="en-US" dirty="0"/>
          </a:p>
        </p:txBody>
      </p:sp>
      <p:sp>
        <p:nvSpPr>
          <p:cNvPr id="3" name="Content Placeholder 2"/>
          <p:cNvSpPr>
            <a:spLocks noGrp="1"/>
          </p:cNvSpPr>
          <p:nvPr>
            <p:ph sz="quarter" idx="1"/>
          </p:nvPr>
        </p:nvSpPr>
        <p:spPr/>
        <p:txBody>
          <a:bodyPr>
            <a:normAutofit/>
          </a:bodyPr>
          <a:lstStyle/>
          <a:p>
            <a:endParaRPr lang="en-US" sz="800" dirty="0" smtClean="0"/>
          </a:p>
          <a:p>
            <a:r>
              <a:rPr lang="en-US" dirty="0" smtClean="0"/>
              <a:t>The emphasis of this event involved various ways of  engaging in health promotion and not just learning about the detection of diseases.</a:t>
            </a:r>
          </a:p>
          <a:p>
            <a:endParaRPr lang="en-US" sz="800" dirty="0" smtClean="0"/>
          </a:p>
          <a:p>
            <a:r>
              <a:rPr lang="en-US" dirty="0" smtClean="0"/>
              <a:t>The public participated in:</a:t>
            </a:r>
          </a:p>
          <a:p>
            <a:pPr lvl="1"/>
            <a:r>
              <a:rPr lang="en-US" dirty="0" smtClean="0"/>
              <a:t>Aerobic exercise routines for young and middle age adults as well as senior citizens</a:t>
            </a:r>
          </a:p>
          <a:p>
            <a:pPr lvl="1"/>
            <a:r>
              <a:rPr lang="en-US" dirty="0" smtClean="0"/>
              <a:t>Eating healthy food freshly prepared at the event</a:t>
            </a:r>
          </a:p>
          <a:p>
            <a:pPr lvl="1"/>
            <a:r>
              <a:rPr lang="en-US" dirty="0" smtClean="0"/>
              <a:t>Learning how to grow a vegetable garden</a:t>
            </a:r>
          </a:p>
          <a:p>
            <a:pPr lvl="1"/>
            <a:r>
              <a:rPr lang="en-US" dirty="0" smtClean="0"/>
              <a:t>Learning how to shop healthy with reasonable prices</a:t>
            </a:r>
          </a:p>
          <a:p>
            <a:pPr lvl="1"/>
            <a:r>
              <a:rPr lang="en-US" dirty="0" smtClean="0"/>
              <a:t>Discussions with nutritionists, mental professionals, and medical professionals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NATIONAL HEALTH CARE DAY OF SERVICE</a:t>
            </a:r>
            <a:endParaRPr lang="en-US" dirty="0"/>
          </a:p>
        </p:txBody>
      </p:sp>
      <p:sp>
        <p:nvSpPr>
          <p:cNvPr id="3" name="Content Placeholder 2"/>
          <p:cNvSpPr>
            <a:spLocks noGrp="1"/>
          </p:cNvSpPr>
          <p:nvPr>
            <p:ph sz="quarter" idx="1"/>
          </p:nvPr>
        </p:nvSpPr>
        <p:spPr/>
        <p:txBody>
          <a:bodyPr/>
          <a:lstStyle/>
          <a:p>
            <a:endParaRPr lang="en-US" sz="800" dirty="0" smtClean="0"/>
          </a:p>
          <a:p>
            <a:endParaRPr lang="en-US" sz="800" dirty="0" smtClean="0"/>
          </a:p>
          <a:p>
            <a:r>
              <a:rPr lang="en-US" dirty="0" smtClean="0"/>
              <a:t>This day long event ended with a forum composed of local political and community leaders, and medical professionals. </a:t>
            </a:r>
          </a:p>
          <a:p>
            <a:endParaRPr lang="en-US" sz="800" dirty="0" smtClean="0"/>
          </a:p>
          <a:p>
            <a:r>
              <a:rPr lang="en-US" dirty="0" smtClean="0"/>
              <a:t>They had a very open and interesting dialogue with the audience about health reform and the road blocks to obtaining adequate health</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PUBLIC HEALTH PREPAREDNESS</a:t>
            </a:r>
            <a:endParaRPr lang="en-US" dirty="0"/>
          </a:p>
        </p:txBody>
      </p:sp>
      <p:sp>
        <p:nvSpPr>
          <p:cNvPr id="3" name="Content Placeholder 2"/>
          <p:cNvSpPr>
            <a:spLocks noGrp="1"/>
          </p:cNvSpPr>
          <p:nvPr>
            <p:ph sz="quarter" idx="1"/>
          </p:nvPr>
        </p:nvSpPr>
        <p:spPr/>
        <p:txBody>
          <a:bodyPr/>
          <a:lstStyle/>
          <a:p>
            <a:endParaRPr lang="en-US" sz="800" dirty="0" smtClean="0"/>
          </a:p>
          <a:p>
            <a:r>
              <a:rPr lang="en-US" dirty="0" smtClean="0"/>
              <a:t>The Detroit MRC has participated in a citywide exercise involving public health preparedness</a:t>
            </a:r>
            <a:endParaRPr lang="en-US" sz="800" dirty="0" smtClean="0"/>
          </a:p>
          <a:p>
            <a:endParaRPr lang="en-US" sz="800" dirty="0" smtClean="0"/>
          </a:p>
          <a:p>
            <a:r>
              <a:rPr lang="en-US" dirty="0" smtClean="0"/>
              <a:t>The exercise drill consisted of a simulated bombing incident</a:t>
            </a:r>
          </a:p>
          <a:p>
            <a:pPr lvl="1"/>
            <a:r>
              <a:rPr lang="en-US" dirty="0" smtClean="0"/>
              <a:t>Some </a:t>
            </a:r>
            <a:r>
              <a:rPr lang="en-US" dirty="0" smtClean="0"/>
              <a:t>volunteers played the roles of recue workers</a:t>
            </a:r>
          </a:p>
          <a:p>
            <a:pPr lvl="1"/>
            <a:r>
              <a:rPr lang="en-US" dirty="0" smtClean="0"/>
              <a:t>Other volunteers played the roles of victims</a:t>
            </a:r>
          </a:p>
          <a:p>
            <a:pPr lvl="1">
              <a:buNone/>
            </a:pPr>
            <a:endParaRPr lang="en-US" sz="800" dirty="0" smtClean="0"/>
          </a:p>
          <a:p>
            <a:pPr lvl="2"/>
            <a:r>
              <a:rPr lang="en-US" dirty="0" smtClean="0"/>
              <a:t>As simulated victims, we also had to actually stay overnight in simulated shelter which was a very humbly experience.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RECRUITING VOLUNTEERS</a:t>
            </a:r>
            <a:endParaRPr lang="en-US" dirty="0"/>
          </a:p>
        </p:txBody>
      </p:sp>
      <p:sp>
        <p:nvSpPr>
          <p:cNvPr id="3" name="Content Placeholder 2"/>
          <p:cNvSpPr>
            <a:spLocks noGrp="1"/>
          </p:cNvSpPr>
          <p:nvPr>
            <p:ph sz="quarter" idx="1"/>
          </p:nvPr>
        </p:nvSpPr>
        <p:spPr/>
        <p:txBody>
          <a:bodyPr/>
          <a:lstStyle/>
          <a:p>
            <a:endParaRPr lang="en-US" sz="800" dirty="0" smtClean="0"/>
          </a:p>
          <a:p>
            <a:r>
              <a:rPr lang="en-US" dirty="0" smtClean="0"/>
              <a:t>The Detroit MRC recruits volunteers who work in all career disciplines including both health care/public health professionals as well as nonpublic health individuals.</a:t>
            </a:r>
          </a:p>
          <a:p>
            <a:endParaRPr lang="en-US" sz="800" dirty="0" smtClean="0"/>
          </a:p>
          <a:p>
            <a:r>
              <a:rPr lang="en-US" dirty="0" smtClean="0"/>
              <a:t>Individuals who are interested in addressing the well being of the residents of Detroit are invited to participate in community-related events.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FUTURE DETROIT MRC GOALS</a:t>
            </a:r>
            <a:endParaRPr lang="en-US" dirty="0"/>
          </a:p>
        </p:txBody>
      </p:sp>
      <p:sp>
        <p:nvSpPr>
          <p:cNvPr id="3" name="Content Placeholder 2"/>
          <p:cNvSpPr>
            <a:spLocks noGrp="1"/>
          </p:cNvSpPr>
          <p:nvPr>
            <p:ph sz="quarter" idx="1"/>
          </p:nvPr>
        </p:nvSpPr>
        <p:spPr/>
        <p:txBody>
          <a:bodyPr/>
          <a:lstStyle/>
          <a:p>
            <a:endParaRPr lang="en-US" sz="800" dirty="0" smtClean="0"/>
          </a:p>
          <a:p>
            <a:r>
              <a:rPr lang="en-US" dirty="0" smtClean="0"/>
              <a:t>Continue to be involve in the community in order to address the special needs of Detroit residents</a:t>
            </a:r>
          </a:p>
          <a:p>
            <a:endParaRPr lang="en-US" sz="800" dirty="0" smtClean="0"/>
          </a:p>
          <a:p>
            <a:r>
              <a:rPr lang="en-US" dirty="0" smtClean="0"/>
              <a:t>Continue to form community partnerships in order to effectively reach </a:t>
            </a:r>
            <a:r>
              <a:rPr lang="en-US" u="sng" dirty="0" smtClean="0"/>
              <a:t>all</a:t>
            </a:r>
            <a:r>
              <a:rPr lang="en-US" dirty="0" smtClean="0"/>
              <a:t> individuals of the community and just the employed and medical insured.</a:t>
            </a:r>
          </a:p>
          <a:p>
            <a:endParaRPr lang="en-US" sz="800" dirty="0" smtClean="0"/>
          </a:p>
          <a:p>
            <a:r>
              <a:rPr lang="en-US" dirty="0" smtClean="0"/>
              <a:t>Continue to invite interested people to become active with the Detroit Medical Reserve Corps </a:t>
            </a:r>
            <a:endParaRPr lang="en-US" dirty="0"/>
          </a:p>
        </p:txBody>
      </p:sp>
      <p:pic>
        <p:nvPicPr>
          <p:cNvPr id="1029" name="Picture 5" descr="C:\Documents and Settings\abrown2\Local Settings\Temporary Internet Files\Content.IE5\M037EFY0\MC900434713[1].wmf"/>
          <p:cNvPicPr>
            <a:picLocks noChangeAspect="1" noChangeArrowheads="1"/>
          </p:cNvPicPr>
          <p:nvPr/>
        </p:nvPicPr>
        <p:blipFill>
          <a:blip r:embed="rId2"/>
          <a:srcRect/>
          <a:stretch>
            <a:fillRect/>
          </a:stretch>
        </p:blipFill>
        <p:spPr bwMode="auto">
          <a:xfrm>
            <a:off x="7772400" y="1828800"/>
            <a:ext cx="785121" cy="822960"/>
          </a:xfrm>
          <a:prstGeom prst="rect">
            <a:avLst/>
          </a:prstGeom>
          <a:noFill/>
        </p:spPr>
      </p:pic>
      <p:pic>
        <p:nvPicPr>
          <p:cNvPr id="1030" name="Picture 6" descr="C:\Documents and Settings\abrown2\Local Settings\Temporary Internet Files\Content.IE5\M037EFY0\MC900434713[1].wmf"/>
          <p:cNvPicPr>
            <a:picLocks noChangeAspect="1" noChangeArrowheads="1"/>
          </p:cNvPicPr>
          <p:nvPr/>
        </p:nvPicPr>
        <p:blipFill>
          <a:blip r:embed="rId2"/>
          <a:srcRect/>
          <a:stretch>
            <a:fillRect/>
          </a:stretch>
        </p:blipFill>
        <p:spPr bwMode="auto">
          <a:xfrm>
            <a:off x="7696200" y="3200400"/>
            <a:ext cx="785121" cy="822960"/>
          </a:xfrm>
          <a:prstGeom prst="rect">
            <a:avLst/>
          </a:prstGeom>
          <a:noFill/>
        </p:spPr>
      </p:pic>
      <p:pic>
        <p:nvPicPr>
          <p:cNvPr id="1031" name="Picture 7" descr="C:\Documents and Settings\abrown2\Local Settings\Temporary Internet Files\Content.IE5\M037EFY0\MC900434713[1].wmf"/>
          <p:cNvPicPr>
            <a:picLocks noChangeAspect="1" noChangeArrowheads="1"/>
          </p:cNvPicPr>
          <p:nvPr/>
        </p:nvPicPr>
        <p:blipFill>
          <a:blip r:embed="rId2"/>
          <a:srcRect/>
          <a:stretch>
            <a:fillRect/>
          </a:stretch>
        </p:blipFill>
        <p:spPr bwMode="auto">
          <a:xfrm>
            <a:off x="7696200" y="4572000"/>
            <a:ext cx="785121" cy="82296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ACKNOWLEDGES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Funding:</a:t>
            </a:r>
          </a:p>
          <a:p>
            <a:pPr lvl="1"/>
            <a:r>
              <a:rPr lang="en-US" sz="2300" dirty="0" smtClean="0"/>
              <a:t>Detroit Medical Reserve Corps</a:t>
            </a:r>
          </a:p>
          <a:p>
            <a:pPr lvl="1"/>
            <a:r>
              <a:rPr lang="en-US" sz="2300" dirty="0" smtClean="0"/>
              <a:t>Environmental &amp; Occupational Safety Services</a:t>
            </a:r>
          </a:p>
          <a:p>
            <a:endParaRPr lang="en-US" sz="900" dirty="0" smtClean="0"/>
          </a:p>
          <a:p>
            <a:r>
              <a:rPr lang="en-US" dirty="0" smtClean="0"/>
              <a:t>Mentors:</a:t>
            </a:r>
          </a:p>
          <a:p>
            <a:pPr lvl="1"/>
            <a:r>
              <a:rPr lang="en-US" sz="2300" dirty="0" smtClean="0"/>
              <a:t>Civilian Volunteer Medical Reserve Corps</a:t>
            </a:r>
          </a:p>
          <a:p>
            <a:endParaRPr lang="en-US" sz="900" dirty="0" smtClean="0"/>
          </a:p>
          <a:p>
            <a:r>
              <a:rPr lang="en-US" dirty="0" smtClean="0"/>
              <a:t>Sources:</a:t>
            </a:r>
          </a:p>
          <a:p>
            <a:pPr lvl="1">
              <a:defRPr/>
            </a:pPr>
            <a:r>
              <a:rPr lang="en-US" sz="2300" dirty="0" smtClean="0"/>
              <a:t>Michigan </a:t>
            </a:r>
            <a:r>
              <a:rPr lang="en-US" sz="2300" dirty="0" smtClean="0"/>
              <a:t>Minority Health Coalition</a:t>
            </a:r>
          </a:p>
          <a:p>
            <a:pPr lvl="1">
              <a:defRPr/>
            </a:pPr>
            <a:r>
              <a:rPr lang="en-US" sz="2300" dirty="0" smtClean="0"/>
              <a:t>American Public Health Association</a:t>
            </a:r>
          </a:p>
          <a:p>
            <a:pPr lvl="1">
              <a:defRPr/>
            </a:pPr>
            <a:r>
              <a:rPr lang="en-US" sz="2300" dirty="0" smtClean="0"/>
              <a:t>Civilian Volunteer Medical Reserve Corps</a:t>
            </a:r>
          </a:p>
          <a:p>
            <a:pPr lvl="1">
              <a:defRPr/>
            </a:pPr>
            <a:r>
              <a:rPr lang="en-US" sz="2300" dirty="0" smtClean="0"/>
              <a:t>Detroit Medical Reserve Corps</a:t>
            </a:r>
          </a:p>
          <a:p>
            <a:pPr lvl="1">
              <a:defRPr/>
            </a:pPr>
            <a:r>
              <a:rPr lang="en-US" sz="2300" dirty="0" smtClean="0"/>
              <a:t>US Census Bureau</a:t>
            </a:r>
            <a:endParaRPr lang="en-US" sz="2300"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460</TotalTime>
  <Words>1385</Words>
  <Application>Microsoft Office PowerPoint</Application>
  <PresentationFormat>On-screen Show (4:3)</PresentationFormat>
  <Paragraphs>182</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Oriel</vt:lpstr>
      <vt:lpstr>Faith-based organization working to create a healthier Detroit</vt:lpstr>
      <vt:lpstr>2004 STATISTICS OF DETROIT RESIDENTS</vt:lpstr>
      <vt:lpstr>2004 STATISTICS OF DETROIT RESIDENTS</vt:lpstr>
      <vt:lpstr>FORMATION OF THE DETROIT MEDICAL RESERVE CORPS</vt:lpstr>
      <vt:lpstr>DETROIT MEDICAL RESERVE CORPS</vt:lpstr>
      <vt:lpstr>DETROIT MEDICAL RESERVE CORPS</vt:lpstr>
      <vt:lpstr>DETROIT MEDICAL RESERVE CORPS</vt:lpstr>
      <vt:lpstr>HEALTH</vt:lpstr>
      <vt:lpstr>NEGATIVE SOCIAL DETERMINANTS</vt:lpstr>
      <vt:lpstr>RACIAL AND ETHNIC HEALTH DISPARITIES</vt:lpstr>
      <vt:lpstr>HEALTH DISPARITIES IN MICHIGAN AFRICAN AMERICANS</vt:lpstr>
      <vt:lpstr>ADDRESSING HEALTH DISPARITIES</vt:lpstr>
      <vt:lpstr>OBESITY</vt:lpstr>
      <vt:lpstr>REGISTERED DIETITIAN</vt:lpstr>
      <vt:lpstr>GUEST LECTURERS</vt:lpstr>
      <vt:lpstr>HEALTH FAIRS</vt:lpstr>
      <vt:lpstr>HEALTH EXPO</vt:lpstr>
      <vt:lpstr>NATIONAL HEALTH CARE DAY OF SERVICE</vt:lpstr>
      <vt:lpstr>NATIONAL HEALTH CARE DAY OF SERVICE</vt:lpstr>
      <vt:lpstr>NATIONAL HEALTH CARE DAY OF SERVICE</vt:lpstr>
      <vt:lpstr>PUBLIC HEALTH PREPAREDNESS</vt:lpstr>
      <vt:lpstr>RECRUITING VOLUNTEERS</vt:lpstr>
      <vt:lpstr>FUTURE DETROIT MRC GOALS</vt:lpstr>
      <vt:lpstr>ACKNOWLEDGES</vt:lpstr>
    </vt:vector>
  </TitlesOfParts>
  <Company>WCCCD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Faith-based organization working to create a healthier Detroit</dc:title>
  <dc:creator>abrown2</dc:creator>
  <cp:lastModifiedBy>abrown2</cp:lastModifiedBy>
  <cp:revision>158</cp:revision>
  <dcterms:created xsi:type="dcterms:W3CDTF">2011-10-21T19:58:35Z</dcterms:created>
  <dcterms:modified xsi:type="dcterms:W3CDTF">2011-10-22T20:33:45Z</dcterms:modified>
</cp:coreProperties>
</file>