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256" r:id="rId2"/>
    <p:sldId id="321" r:id="rId3"/>
    <p:sldId id="257" r:id="rId4"/>
    <p:sldId id="260" r:id="rId5"/>
    <p:sldId id="258" r:id="rId6"/>
    <p:sldId id="305" r:id="rId7"/>
    <p:sldId id="309" r:id="rId8"/>
    <p:sldId id="265" r:id="rId9"/>
    <p:sldId id="266" r:id="rId10"/>
    <p:sldId id="270" r:id="rId11"/>
    <p:sldId id="311" r:id="rId12"/>
    <p:sldId id="267" r:id="rId13"/>
    <p:sldId id="272" r:id="rId14"/>
    <p:sldId id="318" r:id="rId15"/>
    <p:sldId id="320" r:id="rId16"/>
    <p:sldId id="319" r:id="rId17"/>
    <p:sldId id="322" r:id="rId18"/>
    <p:sldId id="279" r:id="rId19"/>
    <p:sldId id="280" r:id="rId20"/>
    <p:sldId id="323" r:id="rId21"/>
    <p:sldId id="296" r:id="rId22"/>
    <p:sldId id="297" r:id="rId23"/>
    <p:sldId id="288" r:id="rId24"/>
    <p:sldId id="289" r:id="rId25"/>
    <p:sldId id="304" r:id="rId26"/>
    <p:sldId id="300" r:id="rId27"/>
    <p:sldId id="301" r:id="rId28"/>
    <p:sldId id="315" r:id="rId29"/>
    <p:sldId id="302" r:id="rId30"/>
    <p:sldId id="306" r:id="rId31"/>
    <p:sldId id="316" r:id="rId32"/>
    <p:sldId id="307" r:id="rId33"/>
    <p:sldId id="30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nette%20Quarles\Documents\obesity%20vs%20active%20commut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nette%20Quarles\Documents\WSB%20Barriers%20Contributor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nette%20Quarles\Documents\WSB%20Barriers%20Contributo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600" b="0" i="0" u="none" strike="noStrike" cap="none" spc="0" baseline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  <a:cs typeface="Times New Roman"/>
              </a:defRPr>
            </a:pPr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Figure 1:  </a:t>
            </a:r>
            <a:r>
              <a:rPr lang="en-U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Obesity</a:t>
            </a:r>
            <a:r>
              <a:rPr lang="en-US" sz="3600" b="0" cap="none" spc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trend and</a:t>
            </a:r>
            <a:r>
              <a:rPr lang="en-U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active</a:t>
            </a:r>
            <a:r>
              <a:rPr lang="en-US" sz="3600" b="0" cap="none" spc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commute</a:t>
            </a:r>
            <a:r>
              <a:rPr lang="en-U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school, Alliance for Biking and Walking, 2010.</a:t>
            </a:r>
          </a:p>
        </c:rich>
      </c:tx>
      <c:layout>
        <c:manualLayout>
          <c:xMode val="edge"/>
          <c:yMode val="edge"/>
          <c:x val="0.11544181977252843"/>
          <c:y val="1.2906095071449403E-3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1649715660542447E-2"/>
          <c:y val="0.25692986293380066"/>
          <c:w val="0.87983706720977972"/>
          <c:h val="0.48196544181977302"/>
        </c:manualLayout>
      </c:layou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% children who walk or bike to school</c:v>
                </c:pt>
              </c:strCache>
            </c:strRef>
          </c:tx>
          <c:spPr>
            <a:ln w="762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1966-69</c:v>
                </c:pt>
                <c:pt idx="1">
                  <c:v>1972-77</c:v>
                </c:pt>
                <c:pt idx="2">
                  <c:v>1978-83</c:v>
                </c:pt>
                <c:pt idx="3">
                  <c:v>1990-91</c:v>
                </c:pt>
                <c:pt idx="4">
                  <c:v>2001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40</c:v>
                </c:pt>
                <c:pt idx="1">
                  <c:v>23</c:v>
                </c:pt>
                <c:pt idx="2">
                  <c:v>13</c:v>
                </c:pt>
                <c:pt idx="3">
                  <c:v>18</c:v>
                </c:pt>
                <c:pt idx="4">
                  <c:v>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% of children who are obese</c:v>
                </c:pt>
              </c:strCache>
            </c:strRef>
          </c:tx>
          <c:spPr>
            <a:ln w="76200">
              <a:solidFill>
                <a:srgbClr val="FFFF00"/>
              </a:solidFill>
              <a:prstDash val="solid"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1966-69</c:v>
                </c:pt>
                <c:pt idx="1">
                  <c:v>1972-77</c:v>
                </c:pt>
                <c:pt idx="2">
                  <c:v>1978-83</c:v>
                </c:pt>
                <c:pt idx="3">
                  <c:v>1990-91</c:v>
                </c:pt>
                <c:pt idx="4">
                  <c:v>2001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5</c:v>
                </c:pt>
                <c:pt idx="1">
                  <c:v>5.5</c:v>
                </c:pt>
                <c:pt idx="2">
                  <c:v>6</c:v>
                </c:pt>
                <c:pt idx="3">
                  <c:v>15</c:v>
                </c:pt>
                <c:pt idx="4">
                  <c:v>17</c:v>
                </c:pt>
              </c:numCache>
            </c:numRef>
          </c:val>
        </c:ser>
        <c:marker val="1"/>
        <c:axId val="79140352"/>
        <c:axId val="79141888"/>
      </c:lineChart>
      <c:catAx>
        <c:axId val="7914035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800" b="0" i="0" u="none" strike="noStrike" cap="none" spc="0" baseline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defRPr>
            </a:pPr>
            <a:endParaRPr lang="en-US"/>
          </a:p>
        </c:txPr>
        <c:crossAx val="79141888"/>
        <c:crosses val="autoZero"/>
        <c:auto val="1"/>
        <c:lblAlgn val="ctr"/>
        <c:lblOffset val="100"/>
        <c:tickLblSkip val="1"/>
        <c:tickMarkSkip val="1"/>
      </c:catAx>
      <c:valAx>
        <c:axId val="7914188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800" b="0" i="0" u="none" strike="noStrike" cap="none" spc="0" baseline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defRPr>
            </a:pPr>
            <a:endParaRPr lang="en-US"/>
          </a:p>
        </c:txPr>
        <c:crossAx val="79140352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egendEntry>
        <c:idx val="0"/>
        <c:txPr>
          <a:bodyPr/>
          <a:lstStyle/>
          <a:p>
            <a:pPr>
              <a:defRPr sz="3200" b="0" i="0" u="none" strike="noStrike" cap="none" spc="0" baseline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200" b="0" i="0" u="none" strike="noStrike" cap="none" spc="0" baseline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3523680373286657"/>
          <c:w val="0.99843011811023341"/>
          <c:h val="0.16444692330125488"/>
        </c:manualLayout>
      </c:layout>
      <c:spPr>
        <a:noFill/>
        <a:ln w="3175">
          <a:noFill/>
          <a:prstDash val="solid"/>
        </a:ln>
      </c:spPr>
      <c:txPr>
        <a:bodyPr/>
        <a:lstStyle/>
        <a:p>
          <a:pPr>
            <a:defRPr sz="3200" b="0" i="0" u="none" strike="noStrike" cap="none" spc="0" baseline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Times New Roman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 w="12700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 b="0">
                <a:latin typeface="Arial" pitchFamily="34" charset="0"/>
                <a:cs typeface="Arial" pitchFamily="34" charset="0"/>
              </a:defRPr>
            </a:pPr>
            <a:r>
              <a:rPr lang="en-US" sz="3200" b="0" dirty="0">
                <a:latin typeface="Arial" pitchFamily="34" charset="0"/>
                <a:cs typeface="Arial" pitchFamily="34" charset="0"/>
              </a:rPr>
              <a:t>Figure</a:t>
            </a:r>
            <a:r>
              <a:rPr lang="en-US" sz="3200" b="0" baseline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0" baseline="0" dirty="0" smtClean="0">
                <a:latin typeface="Arial" pitchFamily="34" charset="0"/>
                <a:cs typeface="Arial" pitchFamily="34" charset="0"/>
              </a:rPr>
              <a:t>2: Primary </a:t>
            </a:r>
            <a:r>
              <a:rPr lang="en-US" sz="3200" b="0" baseline="0" dirty="0">
                <a:latin typeface="Arial" pitchFamily="34" charset="0"/>
                <a:cs typeface="Arial" pitchFamily="34" charset="0"/>
              </a:rPr>
              <a:t>contributor to active commute to Oklahoma schools with a Walking School Bus, 2009-2010.</a:t>
            </a:r>
            <a:endParaRPr lang="en-US" sz="3200" b="0" dirty="0">
              <a:latin typeface="Arial" pitchFamily="34" charset="0"/>
              <a:cs typeface="Arial" pitchFamily="34" charset="0"/>
            </a:endParaRPr>
          </a:p>
        </c:rich>
      </c:tx>
    </c:title>
    <c:plotArea>
      <c:layout/>
      <c:barChart>
        <c:barDir val="bar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0.14332272528433937"/>
                  <c:y val="-5.5555555555555558E-3"/>
                </c:manualLayout>
              </c:layout>
              <c:dLblPos val="ctr"/>
              <c:showVal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layout>
                <c:manualLayout>
                  <c:x val="0.17876837270341253"/>
                  <c:y val="-4.4444444444444502E-2"/>
                </c:manualLayout>
              </c:layout>
              <c:dLblPos val="ctr"/>
              <c:showVal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txPr>
              <a:bodyPr/>
              <a:lstStyle/>
              <a:p>
                <a:pPr>
                  <a:defRPr sz="360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dLblPos val="inEnd"/>
            <c:showVal val="1"/>
          </c:dLbls>
          <c:cat>
            <c:strRef>
              <c:f>Sheet1!$A$124:$A$132</c:f>
              <c:strCache>
                <c:ptCount val="9"/>
                <c:pt idx="0">
                  <c:v>My child enjoys it</c:v>
                </c:pt>
                <c:pt idx="1">
                  <c:v>It's good for him</c:v>
                </c:pt>
                <c:pt idx="2">
                  <c:v>Live close to school</c:v>
                </c:pt>
                <c:pt idx="3">
                  <c:v>No family car</c:v>
                </c:pt>
                <c:pt idx="4">
                  <c:v>Required-parent works</c:v>
                </c:pt>
                <c:pt idx="5">
                  <c:v>Adult chaperone</c:v>
                </c:pt>
                <c:pt idx="6">
                  <c:v>Travels with peers</c:v>
                </c:pt>
                <c:pt idx="7">
                  <c:v>Crossing guard/light</c:v>
                </c:pt>
                <c:pt idx="8">
                  <c:v>Sidewalks</c:v>
                </c:pt>
              </c:strCache>
            </c:strRef>
          </c:cat>
          <c:val>
            <c:numRef>
              <c:f>Sheet1!$B$124:$B$132</c:f>
              <c:numCache>
                <c:formatCode>0%</c:formatCode>
                <c:ptCount val="9"/>
                <c:pt idx="0">
                  <c:v>0</c:v>
                </c:pt>
                <c:pt idx="1">
                  <c:v>8.7000000000000022E-2</c:v>
                </c:pt>
                <c:pt idx="2">
                  <c:v>0.21100000000000024</c:v>
                </c:pt>
                <c:pt idx="3">
                  <c:v>1.7999999999999999E-2</c:v>
                </c:pt>
                <c:pt idx="4">
                  <c:v>4.5999999999999999E-2</c:v>
                </c:pt>
                <c:pt idx="5">
                  <c:v>0.49500000000000038</c:v>
                </c:pt>
                <c:pt idx="6">
                  <c:v>9.6000000000000002E-2</c:v>
                </c:pt>
                <c:pt idx="7">
                  <c:v>9.0000000000000028E-3</c:v>
                </c:pt>
                <c:pt idx="8">
                  <c:v>3.6999999999999998E-2</c:v>
                </c:pt>
              </c:numCache>
            </c:numRef>
          </c:val>
        </c:ser>
        <c:overlap val="100"/>
        <c:axId val="79511936"/>
        <c:axId val="79513472"/>
      </c:barChart>
      <c:catAx>
        <c:axId val="79511936"/>
        <c:scaling>
          <c:orientation val="minMax"/>
        </c:scaling>
        <c:axPos val="l"/>
        <c:tickLblPos val="nextTo"/>
        <c:txPr>
          <a:bodyPr/>
          <a:lstStyle/>
          <a:p>
            <a:pPr>
              <a:defRPr sz="3200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9513472"/>
        <c:crosses val="autoZero"/>
        <c:auto val="1"/>
        <c:lblAlgn val="ctr"/>
        <c:lblOffset val="100"/>
      </c:catAx>
      <c:valAx>
        <c:axId val="79513472"/>
        <c:scaling>
          <c:orientation val="minMax"/>
        </c:scaling>
        <c:delete val="1"/>
        <c:axPos val="b"/>
        <c:majorGridlines/>
        <c:numFmt formatCode="0%" sourceLinked="1"/>
        <c:tickLblPos val="none"/>
        <c:crossAx val="79511936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3200" b="0">
                <a:latin typeface="Arial" pitchFamily="34" charset="0"/>
                <a:cs typeface="Arial" pitchFamily="34" charset="0"/>
              </a:defRPr>
            </a:pPr>
            <a:r>
              <a:rPr lang="en-US" sz="3200" b="0" dirty="0">
                <a:latin typeface="Arial" pitchFamily="34" charset="0"/>
                <a:cs typeface="Arial" pitchFamily="34" charset="0"/>
              </a:rPr>
              <a:t>Figure</a:t>
            </a:r>
            <a:r>
              <a:rPr lang="en-US" sz="3200" b="0" baseline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0" baseline="0" dirty="0" smtClean="0">
                <a:latin typeface="Arial" pitchFamily="34" charset="0"/>
                <a:cs typeface="Arial" pitchFamily="34" charset="0"/>
              </a:rPr>
              <a:t>3: </a:t>
            </a:r>
            <a:r>
              <a:rPr lang="en-US" sz="3200" b="0" baseline="0" dirty="0">
                <a:latin typeface="Arial" pitchFamily="34" charset="0"/>
                <a:cs typeface="Arial" pitchFamily="34" charset="0"/>
              </a:rPr>
              <a:t>Primary barrier </a:t>
            </a:r>
            <a:r>
              <a:rPr lang="en-US" sz="3200" b="0" baseline="0" dirty="0" smtClean="0">
                <a:latin typeface="Arial" pitchFamily="34" charset="0"/>
                <a:cs typeface="Arial" pitchFamily="34" charset="0"/>
              </a:rPr>
              <a:t>to active </a:t>
            </a:r>
            <a:r>
              <a:rPr lang="en-US" sz="3200" b="0" baseline="0" dirty="0">
                <a:latin typeface="Arial" pitchFamily="34" charset="0"/>
                <a:cs typeface="Arial" pitchFamily="34" charset="0"/>
              </a:rPr>
              <a:t>commute to Oklahoma schools with a Walking School Bus</a:t>
            </a:r>
            <a:r>
              <a:rPr lang="en-US" sz="3200" b="0" baseline="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b="0" baseline="0" dirty="0">
                <a:latin typeface="Arial" pitchFamily="34" charset="0"/>
                <a:cs typeface="Arial" pitchFamily="34" charset="0"/>
              </a:rPr>
              <a:t>2009-2010.</a:t>
            </a:r>
            <a:endParaRPr lang="en-US" sz="3200" b="0" dirty="0">
              <a:latin typeface="Arial" pitchFamily="34" charset="0"/>
              <a:cs typeface="Arial" pitchFamily="34" charset="0"/>
            </a:endParaRPr>
          </a:p>
        </c:rich>
      </c:tx>
    </c:title>
    <c:plotArea>
      <c:layout/>
      <c:barChart>
        <c:barDir val="bar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0.10833333333333336"/>
                  <c:y val="-5.0925925925925923E-2"/>
                </c:manualLayout>
              </c:layout>
              <c:showVal val="1"/>
            </c:dLbl>
            <c:dLbl>
              <c:idx val="1"/>
              <c:delete val="1"/>
            </c:dLbl>
            <c:dLbl>
              <c:idx val="2"/>
              <c:layout>
                <c:manualLayout>
                  <c:x val="0.2"/>
                  <c:y val="-4.5370516185476814E-2"/>
                </c:manualLayout>
              </c:layout>
              <c:showVal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320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Sheet1!$A$113:$A$120</c:f>
              <c:strCache>
                <c:ptCount val="8"/>
                <c:pt idx="0">
                  <c:v>Safety</c:v>
                </c:pt>
                <c:pt idx="1">
                  <c:v>Bridge-no safe sidewalk</c:v>
                </c:pt>
                <c:pt idx="2">
                  <c:v>Live too far from school</c:v>
                </c:pt>
                <c:pt idx="3">
                  <c:v>Daycare drives child</c:v>
                </c:pt>
                <c:pt idx="4">
                  <c:v>No traffic light</c:v>
                </c:pt>
                <c:pt idx="5">
                  <c:v>No crossing guard</c:v>
                </c:pt>
                <c:pt idx="6">
                  <c:v>Curbs need ramps</c:v>
                </c:pt>
                <c:pt idx="7">
                  <c:v>Not enough sidewalks</c:v>
                </c:pt>
              </c:strCache>
            </c:strRef>
          </c:cat>
          <c:val>
            <c:numRef>
              <c:f>Sheet1!$B$113:$B$120</c:f>
              <c:numCache>
                <c:formatCode>0%</c:formatCode>
                <c:ptCount val="8"/>
                <c:pt idx="0">
                  <c:v>0.318000000000001</c:v>
                </c:pt>
                <c:pt idx="1">
                  <c:v>2.0000000000000052E-3</c:v>
                </c:pt>
                <c:pt idx="2">
                  <c:v>0.55000000000000004</c:v>
                </c:pt>
                <c:pt idx="3">
                  <c:v>3.9000000000000014E-2</c:v>
                </c:pt>
                <c:pt idx="4">
                  <c:v>1.7999999999999999E-2</c:v>
                </c:pt>
                <c:pt idx="5">
                  <c:v>3.9000000000000014E-2</c:v>
                </c:pt>
                <c:pt idx="6">
                  <c:v>0</c:v>
                </c:pt>
                <c:pt idx="7">
                  <c:v>3.4000000000000002E-2</c:v>
                </c:pt>
              </c:numCache>
            </c:numRef>
          </c:val>
        </c:ser>
        <c:overlap val="100"/>
        <c:axId val="79546240"/>
        <c:axId val="79547776"/>
      </c:barChart>
      <c:catAx>
        <c:axId val="79546240"/>
        <c:scaling>
          <c:orientation val="minMax"/>
        </c:scaling>
        <c:axPos val="l"/>
        <c:tickLblPos val="nextTo"/>
        <c:txPr>
          <a:bodyPr/>
          <a:lstStyle/>
          <a:p>
            <a:pPr>
              <a:defRPr sz="3100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9547776"/>
        <c:crosses val="autoZero"/>
        <c:auto val="1"/>
        <c:lblAlgn val="ctr"/>
        <c:lblOffset val="100"/>
      </c:catAx>
      <c:valAx>
        <c:axId val="79547776"/>
        <c:scaling>
          <c:orientation val="minMax"/>
        </c:scaling>
        <c:delete val="1"/>
        <c:axPos val="b"/>
        <c:majorGridlines/>
        <c:numFmt formatCode="0%" sourceLinked="1"/>
        <c:tickLblPos val="none"/>
        <c:crossAx val="79546240"/>
        <c:crosses val="autoZero"/>
        <c:crossBetween val="between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EDA60-3B48-42E5-87E8-5886076C51FC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3CA45-B63A-4EED-AA65-309F1C0AF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7243-2F9F-4AB5-94EC-1509824D85D5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14E55-FBCE-475E-A0FB-AF31B520E832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CAF6-8E50-461C-BE11-222A94EB96B5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10CC-CDEF-49E3-A000-83F08E4FD8BE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C0581-42BA-40A3-9ED1-7F8AC924BD68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EF4DF-1BE0-4F2F-8E2B-E8FB73D8865E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D9F5-2D3F-455D-A570-7A1622E454DD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9B64-0DD9-4CDE-BB0A-1731D31F317B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9BF1-0C68-4DD1-B046-200BAA30FD06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1BF1-F0CC-402C-9842-2A388202D748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50EF-FCED-4251-A5D2-3EC66482DBA2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1F88E-7951-4F24-BFA8-795C029B03B5}" type="datetime1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A40F3-E18C-48DE-BCD8-0AE7B0395D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3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219451"/>
          </a:xfrm>
        </p:spPr>
        <p:txBody>
          <a:bodyPr>
            <a:normAutofit/>
          </a:bodyPr>
          <a:lstStyle/>
          <a:p>
            <a:r>
              <a:rPr lang="en-US" dirty="0" smtClean="0"/>
              <a:t>Walking School Bus </a:t>
            </a:r>
            <a:br>
              <a:rPr lang="en-US" dirty="0" smtClean="0"/>
            </a:br>
            <a:r>
              <a:rPr lang="en-US" dirty="0" smtClean="0"/>
              <a:t>and Its Impact on BMI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17526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Janette Quarles, </a:t>
            </a:r>
            <a:r>
              <a:rPr lang="en-US" sz="3600" dirty="0" err="1" smtClean="0"/>
              <a:t>DrPH</a:t>
            </a:r>
            <a:r>
              <a:rPr lang="en-US" sz="3600" dirty="0" smtClean="0"/>
              <a:t>,</a:t>
            </a:r>
          </a:p>
          <a:p>
            <a:r>
              <a:rPr lang="en-US" dirty="0" smtClean="0"/>
              <a:t>CPH, MPH, MA, </a:t>
            </a:r>
            <a:r>
              <a:rPr lang="en-US" b="1" dirty="0" smtClean="0"/>
              <a:t>CCC/SLP</a:t>
            </a:r>
          </a:p>
          <a:p>
            <a:r>
              <a:rPr lang="en-US" dirty="0" smtClean="0"/>
              <a:t>University of Oklahoma Health Sciences Center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>
            <a:normAutofit/>
          </a:bodyPr>
          <a:lstStyle/>
          <a:p>
            <a:r>
              <a:rPr lang="en-US" dirty="0" smtClean="0"/>
              <a:t>Mandatory Disclosure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66CCFF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Arial"/>
              </a:rPr>
              <a:t>Dr. Janette Quarles and research team had no personal financial relationships with commercial interests relevant to this presentation </a:t>
            </a:r>
          </a:p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66CCFF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Arial"/>
              </a:rPr>
              <a:t>during the past 12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sz="3600" dirty="0" smtClean="0"/>
              <a:t>Since 1970, obesity in ages 6-11 more than quadrupled</a:t>
            </a:r>
          </a:p>
          <a:p>
            <a:r>
              <a:rPr lang="en-US" sz="3600" dirty="0" smtClean="0"/>
              <a:t>As child obesity increased, simultaneous decrease in children walking and biking to school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Many families cannot – or will not – sacrifice time or money to purposely pursue exercise</a:t>
            </a:r>
          </a:p>
          <a:p>
            <a:r>
              <a:rPr lang="en-US" sz="3600" dirty="0" smtClean="0"/>
              <a:t>Normal daily routines can be useful to increase physical activity</a:t>
            </a:r>
          </a:p>
          <a:p>
            <a:r>
              <a:rPr lang="en-US" sz="3600" dirty="0" smtClean="0"/>
              <a:t>For children, a normal daily routine is the trip to and from school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/>
              <a:t>Even in walkable areas, perceived safety a significant barrier to children actively commuting to school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(Anderson, et al)(</a:t>
            </a:r>
            <a:r>
              <a:rPr lang="en-US" sz="2400" dirty="0" err="1" smtClean="0"/>
              <a:t>Baslington</a:t>
            </a:r>
            <a:r>
              <a:rPr lang="en-US" sz="2400" dirty="0" smtClean="0"/>
              <a:t>)(Carver, et al)(Eyler, et al)(Hayne, et al)(Hume, et al)(</a:t>
            </a:r>
            <a:r>
              <a:rPr lang="en-US" sz="2400" dirty="0" err="1" smtClean="0"/>
              <a:t>Lorenc</a:t>
            </a:r>
            <a:r>
              <a:rPr lang="en-US" sz="2400" dirty="0" smtClean="0"/>
              <a:t>, et al)(</a:t>
            </a:r>
            <a:r>
              <a:rPr lang="en-US" sz="2400" dirty="0" err="1" smtClean="0"/>
              <a:t>Merom</a:t>
            </a:r>
            <a:r>
              <a:rPr lang="en-US" sz="2400" dirty="0" smtClean="0"/>
              <a:t>, et al)(</a:t>
            </a:r>
            <a:r>
              <a:rPr lang="en-US" sz="2400" dirty="0" err="1" smtClean="0"/>
              <a:t>Ridgewell</a:t>
            </a:r>
            <a:r>
              <a:rPr lang="en-US" sz="2400" dirty="0" smtClean="0"/>
              <a:t>, et al)(</a:t>
            </a:r>
            <a:r>
              <a:rPr lang="en-US" sz="2400" dirty="0" err="1" smtClean="0"/>
              <a:t>Sallis</a:t>
            </a:r>
            <a:r>
              <a:rPr lang="en-US" sz="2400" dirty="0" smtClean="0"/>
              <a:t>, et al, 2009)(Zhu, et al)</a:t>
            </a:r>
          </a:p>
          <a:p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4000" dirty="0" smtClean="0"/>
              <a:t>Many parents’ work schedules – or other life situations – prevent them from walking the child to school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3900" dirty="0" smtClean="0"/>
              <a:t>Research indicated parents allow children to walk to school when chaperoned</a:t>
            </a:r>
            <a:endParaRPr lang="en-US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(Hayne, et al)(Johnston)(</a:t>
            </a:r>
            <a:r>
              <a:rPr lang="en-US" sz="2200" dirty="0" err="1" smtClean="0"/>
              <a:t>Kingham</a:t>
            </a:r>
            <a:r>
              <a:rPr lang="en-US" sz="2200" dirty="0" smtClean="0"/>
              <a:t>, et al)(National Center for Bicycling and Walking)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Walking School 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Adult-chaperoned walk-to-school program</a:t>
            </a:r>
          </a:p>
          <a:p>
            <a:r>
              <a:rPr lang="en-US" sz="3600" dirty="0" smtClean="0"/>
              <a:t>Follows same route each day</a:t>
            </a:r>
          </a:p>
          <a:p>
            <a:r>
              <a:rPr lang="en-US" sz="3600" dirty="0" smtClean="0"/>
              <a:t>Has a specific starting point…</a:t>
            </a:r>
          </a:p>
          <a:p>
            <a:pPr lvl="1">
              <a:buNone/>
            </a:pPr>
            <a:r>
              <a:rPr lang="en-US" sz="3600" dirty="0" smtClean="0"/>
              <a:t>…safe place for children to gather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800" dirty="0" smtClean="0"/>
              <a:t>Quasi-experimental in design</a:t>
            </a:r>
          </a:p>
          <a:p>
            <a:pPr>
              <a:buNone/>
            </a:pPr>
            <a:endParaRPr lang="en-US" sz="3800" dirty="0" smtClean="0"/>
          </a:p>
          <a:p>
            <a:pPr>
              <a:buNone/>
            </a:pPr>
            <a:r>
              <a:rPr lang="en-US" sz="3800" dirty="0" smtClean="0"/>
              <a:t>Evaluated:</a:t>
            </a:r>
            <a:endParaRPr lang="en-US" sz="36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Community walkability</a:t>
            </a:r>
          </a:p>
          <a:p>
            <a:pPr marL="742950" indent="-742950">
              <a:buNone/>
            </a:pPr>
            <a:r>
              <a:rPr lang="en-US" sz="3600" dirty="0" smtClean="0"/>
              <a:t>2. Physical activity levels</a:t>
            </a:r>
          </a:p>
          <a:p>
            <a:pPr marL="514350" indent="-514350">
              <a:buNone/>
            </a:pPr>
            <a:r>
              <a:rPr lang="en-US" sz="3600" dirty="0" smtClean="0"/>
              <a:t>3. Pre- &amp; post- body mass index (BMI) in active commuters and controls</a:t>
            </a:r>
          </a:p>
          <a:p>
            <a:pPr marL="514350" indent="-514350"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Questionnaire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Contributors or barriers to active commute</a:t>
            </a:r>
          </a:p>
          <a:p>
            <a:pPr marL="914400" lvl="1" indent="-514350"/>
            <a:r>
              <a:rPr lang="en-US" sz="3600" dirty="0" smtClean="0"/>
              <a:t>Neighborhood walkability</a:t>
            </a:r>
          </a:p>
          <a:p>
            <a:pPr marL="914400" lvl="1" indent="-514350"/>
            <a:r>
              <a:rPr lang="en-US" sz="3600" dirty="0" smtClean="0"/>
              <a:t>Safety</a:t>
            </a:r>
          </a:p>
          <a:p>
            <a:pPr marL="914400" lvl="1" indent="-514350"/>
            <a:r>
              <a:rPr lang="en-US" sz="3600" dirty="0" smtClean="0"/>
              <a:t>Other factors influencing transportation choice</a:t>
            </a:r>
          </a:p>
          <a:p>
            <a:pPr marL="914400" lvl="1" indent="-514350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Questionnaire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05800" cy="49530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dirty="0" smtClean="0"/>
              <a:t>Dose response </a:t>
            </a:r>
          </a:p>
          <a:p>
            <a:pPr marL="1143000" lvl="1" indent="-742950"/>
            <a:r>
              <a:rPr lang="en-US" dirty="0" smtClean="0"/>
              <a:t>Distance and frequency of active commute</a:t>
            </a:r>
          </a:p>
          <a:p>
            <a:pPr marL="742950" indent="-742950">
              <a:buFont typeface="+mj-lt"/>
              <a:buAutoNum type="arabicPeriod" startAt="2"/>
            </a:pPr>
            <a:r>
              <a:rPr lang="en-US" sz="3600" dirty="0" smtClean="0"/>
              <a:t>Confounders</a:t>
            </a:r>
          </a:p>
          <a:p>
            <a:pPr marL="1143000" lvl="1" indent="-742950"/>
            <a:r>
              <a:rPr lang="en-US" dirty="0" smtClean="0"/>
              <a:t>Measures of recreational </a:t>
            </a:r>
            <a:r>
              <a:rPr lang="en-US" smtClean="0"/>
              <a:t>physical activity</a:t>
            </a:r>
            <a:endParaRPr lang="en-US" dirty="0" smtClean="0"/>
          </a:p>
          <a:p>
            <a:pPr marL="742950" indent="-742950">
              <a:buFont typeface="+mj-lt"/>
              <a:buAutoNum type="arabicPeriod" startAt="2"/>
            </a:pPr>
            <a:r>
              <a:rPr lang="en-US" sz="3600" dirty="0" smtClean="0"/>
              <a:t>Differing beliefs for the active commute vs. other outdoor activities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and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/>
              <a:t>Concurrent control group</a:t>
            </a:r>
          </a:p>
          <a:p>
            <a:pPr>
              <a:buNone/>
            </a:pPr>
            <a:r>
              <a:rPr lang="en-US" sz="3600" dirty="0" smtClean="0"/>
              <a:t>Exposed to similar opportunities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1102 total participants ages 5-12</a:t>
            </a:r>
          </a:p>
          <a:p>
            <a:pPr lvl="1"/>
            <a:r>
              <a:rPr lang="en-US" sz="3600" dirty="0" smtClean="0"/>
              <a:t>406 active commuters</a:t>
            </a:r>
          </a:p>
          <a:p>
            <a:pPr lvl="1"/>
            <a:r>
              <a:rPr lang="en-US" sz="3600" dirty="0" smtClean="0"/>
              <a:t>696 controls – students driven to the same schools</a:t>
            </a:r>
          </a:p>
          <a:p>
            <a:pPr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r>
              <a:rPr lang="en-US" sz="3600" dirty="0"/>
              <a:t>I</a:t>
            </a:r>
            <a:r>
              <a:rPr lang="en-US" sz="3600" dirty="0" smtClean="0"/>
              <a:t>n areas with lower walkability, Walking School Bus increased active commuting to school to 39.8%...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/>
              <a:t>…as compared to the national average of 5-14%, </a:t>
            </a:r>
            <a:r>
              <a:rPr lang="en-US" sz="3600" i="1" dirty="0" smtClean="0"/>
              <a:t>p </a:t>
            </a:r>
            <a:r>
              <a:rPr lang="en-US" sz="3600" dirty="0" smtClean="0"/>
              <a:t>&lt;.0005 (one-tailed)(SPSS Nonparametric Binomial)…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3600" dirty="0" smtClean="0"/>
              <a:t>…and reduced BMI, </a:t>
            </a:r>
            <a:r>
              <a:rPr lang="en-US" sz="3600" i="1" dirty="0" smtClean="0"/>
              <a:t>z</a:t>
            </a:r>
            <a:r>
              <a:rPr lang="en-US" sz="3600" dirty="0" smtClean="0"/>
              <a:t> = -10.125, </a:t>
            </a:r>
          </a:p>
          <a:p>
            <a:pPr>
              <a:spcBef>
                <a:spcPts val="0"/>
              </a:spcBef>
              <a:buNone/>
            </a:pPr>
            <a:r>
              <a:rPr lang="en-US" sz="3600" i="1" dirty="0" smtClean="0"/>
              <a:t>   p</a:t>
            </a:r>
            <a:r>
              <a:rPr lang="en-US" sz="3600" dirty="0" smtClean="0"/>
              <a:t> &lt; 0.0005 (two-tailed) (SPSS Nonparametric Wilcoxon Signed-Rank Test).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-1" y="0"/>
          <a:ext cx="9133151" cy="6324600"/>
        </p:xfrm>
        <a:graphic>
          <a:graphicData uri="http://schemas.openxmlformats.org/presentationml/2006/ole">
            <p:oleObj spid="_x0000_s51203" name="Worksheet" r:id="rId3" imgW="4057751" imgH="2810009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0" y="304800"/>
          <a:ext cx="9107819" cy="5943600"/>
        </p:xfrm>
        <a:graphic>
          <a:graphicData uri="http://schemas.openxmlformats.org/presentationml/2006/ole">
            <p:oleObj spid="_x0000_s50181" name="Worksheet" r:id="rId3" imgW="4057751" imgH="2648048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Dose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Both distance and frequency of active commute demonstrated statistically significant association and correlation with BMI…</a:t>
            </a:r>
          </a:p>
          <a:p>
            <a:r>
              <a:rPr lang="en-US" sz="3600" dirty="0" smtClean="0"/>
              <a:t>Distance demonstrated a stronger correlation than frequency 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-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Walking School Bus allowed children to walk farther…overcoming distance, a significant barrier to the active commute.</a:t>
            </a:r>
          </a:p>
          <a:p>
            <a:endParaRPr lang="en-US" sz="3600" dirty="0" smtClean="0"/>
          </a:p>
          <a:p>
            <a:r>
              <a:rPr lang="en-US" sz="3600" dirty="0" smtClean="0"/>
              <a:t>Participants in the Walking School Bus walked an average of </a:t>
            </a:r>
            <a:r>
              <a:rPr lang="en-US" sz="3600" u="sng" dirty="0" smtClean="0">
                <a:solidFill>
                  <a:srgbClr val="FFFF00"/>
                </a:solidFill>
              </a:rPr>
              <a:t>65% farther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than students that walked without an adult chaperone.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0" y="1219200"/>
          <a:ext cx="9211155" cy="4191000"/>
        </p:xfrm>
        <a:graphic>
          <a:graphicData uri="http://schemas.openxmlformats.org/presentationml/2006/ole">
            <p:oleObj spid="_x0000_s35845" name="Worksheet" r:id="rId3" imgW="5819655" imgH="2648048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Measures of recreational physical activity also demonstrated a statistically significant association with BMI…</a:t>
            </a:r>
          </a:p>
          <a:p>
            <a:r>
              <a:rPr lang="en-US" sz="3600" dirty="0" smtClean="0"/>
              <a:t>After controlling for confounders, active commute continued to demonstrate statistically significant association with BMI.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Physical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No statistically significant association between the active commute and measures of recreational physical activity</a:t>
            </a:r>
          </a:p>
          <a:p>
            <a:endParaRPr lang="en-US" sz="3600" dirty="0" smtClean="0"/>
          </a:p>
          <a:p>
            <a:r>
              <a:rPr lang="en-US" sz="3600" dirty="0" smtClean="0"/>
              <a:t>Measures were independent of one another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Physical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In other words…</a:t>
            </a:r>
          </a:p>
          <a:p>
            <a:r>
              <a:rPr lang="en-US" sz="3600" dirty="0" smtClean="0"/>
              <a:t>Participation in the Walking School Bus was </a:t>
            </a:r>
            <a:r>
              <a:rPr lang="en-US" sz="3600" u="sng" dirty="0" smtClean="0"/>
              <a:t>not</a:t>
            </a:r>
            <a:r>
              <a:rPr lang="en-US" sz="3600" dirty="0" smtClean="0"/>
              <a:t> limited to more physically active students.</a:t>
            </a:r>
          </a:p>
          <a:p>
            <a:endParaRPr lang="en-US" sz="3600" dirty="0" smtClean="0"/>
          </a:p>
          <a:p>
            <a:r>
              <a:rPr lang="en-US" sz="3600" dirty="0" smtClean="0"/>
              <a:t>Walking School Bus increased opportunities for inactive students to actively commute to school.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By measuring existing programs…</a:t>
            </a:r>
          </a:p>
          <a:p>
            <a:pPr>
              <a:buNone/>
            </a:pPr>
            <a:r>
              <a:rPr lang="en-US" sz="3600" dirty="0" smtClean="0"/>
              <a:t>…real world application should contribute to </a:t>
            </a:r>
            <a:r>
              <a:rPr lang="en-US" sz="3600" dirty="0" smtClean="0">
                <a:solidFill>
                  <a:srgbClr val="FFFF00"/>
                </a:solidFill>
              </a:rPr>
              <a:t>generalization and replication of the results </a:t>
            </a:r>
            <a:r>
              <a:rPr lang="en-US" sz="3600" dirty="0" smtClean="0"/>
              <a:t>with the knowledge gained regarding the </a:t>
            </a:r>
            <a:r>
              <a:rPr lang="en-US" sz="3600" u="sng" dirty="0" smtClean="0"/>
              <a:t>simplicity, feasibility, sustainability and effectiveness </a:t>
            </a:r>
            <a:r>
              <a:rPr lang="en-US" sz="3600" dirty="0" smtClean="0"/>
              <a:t>of an adult-chaperoned walk-to-school program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Walking School Bus potential “big bang” for virtually no “bucks”!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Uses existing school personnel or volunteers</a:t>
            </a:r>
          </a:p>
          <a:p>
            <a:r>
              <a:rPr lang="en-US" sz="3600" dirty="0" smtClean="0"/>
              <a:t>Simple strategy</a:t>
            </a:r>
          </a:p>
          <a:p>
            <a:r>
              <a:rPr lang="en-US" sz="3600" dirty="0" smtClean="0"/>
              <a:t>Does not interfere with instruction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Walking School Bus sufficient to overcome many barriers to active commute to school</a:t>
            </a:r>
          </a:p>
          <a:p>
            <a:pPr marL="914400" lvl="1" indent="-514350"/>
            <a:r>
              <a:rPr lang="en-US" sz="3600" dirty="0" smtClean="0">
                <a:solidFill>
                  <a:srgbClr val="FFFF00"/>
                </a:solidFill>
              </a:rPr>
              <a:t>Age, Disability, Gender,</a:t>
            </a:r>
          </a:p>
          <a:p>
            <a:pPr marL="914400" lvl="1" indent="-514350"/>
            <a:r>
              <a:rPr lang="en-US" sz="3600" dirty="0" smtClean="0">
                <a:solidFill>
                  <a:srgbClr val="FFFF00"/>
                </a:solidFill>
              </a:rPr>
              <a:t>Physically inactive lifestyle, </a:t>
            </a:r>
          </a:p>
          <a:p>
            <a:pPr marL="914400" lvl="1" indent="-514350"/>
            <a:r>
              <a:rPr lang="en-US" sz="3600" dirty="0" smtClean="0">
                <a:solidFill>
                  <a:srgbClr val="FFFF00"/>
                </a:solidFill>
              </a:rPr>
              <a:t>Distance, Other environmental factors,</a:t>
            </a:r>
          </a:p>
          <a:p>
            <a:pPr marL="914400" lvl="1" indent="-514350"/>
            <a:r>
              <a:rPr lang="en-US" sz="3600" dirty="0" smtClean="0">
                <a:solidFill>
                  <a:srgbClr val="FFFF00"/>
                </a:solidFill>
              </a:rPr>
              <a:t>Parental safety concerns</a:t>
            </a:r>
          </a:p>
          <a:p>
            <a:pPr marL="914400" lvl="1" indent="-51435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8006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3600" dirty="0" smtClean="0"/>
              <a:t>…therefore significantly increasing percentage of children actively commuting to school and significantly decreasing BMI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3600" dirty="0" smtClean="0"/>
              <a:t>Schools should recruit adult chaperones for routes…</a:t>
            </a:r>
          </a:p>
          <a:p>
            <a:pPr marL="514350" indent="-514350">
              <a:buNone/>
            </a:pPr>
            <a:endParaRPr lang="en-US" sz="3600" dirty="0" smtClean="0"/>
          </a:p>
          <a:p>
            <a:pPr marL="914400" lvl="1" indent="-514350">
              <a:buNone/>
            </a:pPr>
            <a:r>
              <a:rPr lang="en-US" dirty="0" smtClean="0"/>
              <a:t>…</a:t>
            </a:r>
            <a:r>
              <a:rPr lang="en-US" sz="3600" dirty="0" smtClean="0"/>
              <a:t>in areas with high populations of students (apartment complexes)</a:t>
            </a:r>
          </a:p>
          <a:p>
            <a:pPr marL="914400" lvl="1" indent="-514350">
              <a:buNone/>
            </a:pPr>
            <a:r>
              <a:rPr lang="en-US" sz="3600" dirty="0" smtClean="0"/>
              <a:t>…overcoming environmental barriers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50178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891" t="43021" r="46313" b="17664"/>
          <a:stretch>
            <a:fillRect/>
          </a:stretch>
        </p:blipFill>
        <p:spPr bwMode="auto">
          <a:xfrm>
            <a:off x="2209800" y="1219200"/>
            <a:ext cx="4953000" cy="502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24200" y="645789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www.safekidsreflectors.com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610600" cy="3992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http://library.ouhsc.edu/epub/dissertations/quarles-janette.pdf</a:t>
            </a:r>
          </a:p>
          <a:p>
            <a:pPr algn="ctr">
              <a:buNone/>
            </a:pPr>
            <a:endParaRPr lang="en-US" sz="3600" dirty="0" smtClean="0"/>
          </a:p>
          <a:p>
            <a:pPr algn="ctr">
              <a:buNone/>
            </a:pPr>
            <a:r>
              <a:rPr lang="en-US" sz="3600" dirty="0" smtClean="0"/>
              <a:t>http://gradworks.umi.com/34/67/3467259.html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dirty="0" smtClean="0"/>
              <a:t>Action for Healthy Kids. (2004). The learning connection: The value of improving nutrition and physical activity in our schools.  Retrieved October 26, 2010 from www.actionforhealthykids.org/resources/files/learning-connection.pdf</a:t>
            </a:r>
          </a:p>
          <a:p>
            <a:pPr>
              <a:buNone/>
            </a:pPr>
            <a:r>
              <a:rPr lang="en-US" sz="1400" dirty="0" smtClean="0"/>
              <a:t>Anderson, P., Butcher, K. (2006). Childhood obesity: Trends and potential causes. </a:t>
            </a:r>
            <a:r>
              <a:rPr lang="en-US" sz="1400" i="1" dirty="0" smtClean="0"/>
              <a:t>The Future of Children</a:t>
            </a:r>
            <a:r>
              <a:rPr lang="en-US" sz="1400" dirty="0" smtClean="0"/>
              <a:t>, 16(1), 19-45.</a:t>
            </a:r>
          </a:p>
          <a:p>
            <a:pPr>
              <a:buNone/>
            </a:pPr>
            <a:r>
              <a:rPr lang="en-US" sz="1400" dirty="0" smtClean="0"/>
              <a:t>Bain, M. Walk Score. Retrieved August 17, 2009 from www.walkscore.com</a:t>
            </a:r>
          </a:p>
          <a:p>
            <a:pPr>
              <a:buNone/>
            </a:pPr>
            <a:r>
              <a:rPr lang="en-US" sz="1400" dirty="0" err="1" smtClean="0"/>
              <a:t>Baslington</a:t>
            </a:r>
            <a:r>
              <a:rPr lang="en-US" sz="1400" dirty="0" smtClean="0"/>
              <a:t>, H. (2008). School travel plans: Overcoming barriers to implementation. </a:t>
            </a:r>
            <a:r>
              <a:rPr lang="en-US" sz="1400" i="1" dirty="0" smtClean="0"/>
              <a:t>Transport Reviews,</a:t>
            </a:r>
            <a:r>
              <a:rPr lang="en-US" sz="1400" dirty="0" smtClean="0"/>
              <a:t> 28(2), 239-258.</a:t>
            </a:r>
          </a:p>
          <a:p>
            <a:pPr>
              <a:buNone/>
            </a:pPr>
            <a:r>
              <a:rPr lang="en-US" sz="1400" dirty="0" smtClean="0"/>
              <a:t>Carver, A., </a:t>
            </a:r>
            <a:r>
              <a:rPr lang="en-US" sz="1400" dirty="0" err="1" smtClean="0"/>
              <a:t>Timperio</a:t>
            </a:r>
            <a:r>
              <a:rPr lang="en-US" sz="1400" dirty="0" smtClean="0"/>
              <a:t>, A., Crawford, D. (2008). Playing it safe: The influence of neighborhood safety on children’s physical safety – a review. </a:t>
            </a:r>
            <a:r>
              <a:rPr lang="en-US" sz="1400" i="1" dirty="0" smtClean="0"/>
              <a:t>Health &amp; Place,</a:t>
            </a:r>
            <a:r>
              <a:rPr lang="en-US" sz="1400" dirty="0" smtClean="0"/>
              <a:t> 14(2), 217-227.</a:t>
            </a:r>
          </a:p>
          <a:p>
            <a:pPr>
              <a:buNone/>
            </a:pPr>
            <a:r>
              <a:rPr lang="en-US" sz="1400" dirty="0" smtClean="0"/>
              <a:t>Eyler, A., </a:t>
            </a:r>
            <a:r>
              <a:rPr lang="en-US" sz="1400" dirty="0" err="1" smtClean="0"/>
              <a:t>Brownson</a:t>
            </a:r>
            <a:r>
              <a:rPr lang="en-US" sz="1400" dirty="0" smtClean="0"/>
              <a:t>, R., </a:t>
            </a:r>
            <a:r>
              <a:rPr lang="en-US" sz="1400" dirty="0" err="1" smtClean="0"/>
              <a:t>Doescher</a:t>
            </a:r>
            <a:r>
              <a:rPr lang="en-US" sz="1400" dirty="0" smtClean="0"/>
              <a:t>, M., </a:t>
            </a:r>
            <a:r>
              <a:rPr lang="en-US" sz="1400" dirty="0" err="1" smtClean="0"/>
              <a:t>Evenson</a:t>
            </a:r>
            <a:r>
              <a:rPr lang="en-US" sz="1400" dirty="0" smtClean="0"/>
              <a:t>, K., </a:t>
            </a:r>
            <a:r>
              <a:rPr lang="en-US" sz="1400" dirty="0" err="1" smtClean="0"/>
              <a:t>Fesperman</a:t>
            </a:r>
            <a:r>
              <a:rPr lang="en-US" sz="1400" dirty="0" smtClean="0"/>
              <a:t>, C., </a:t>
            </a:r>
            <a:r>
              <a:rPr lang="en-US" sz="1400" dirty="0" err="1" smtClean="0"/>
              <a:t>Litt</a:t>
            </a:r>
            <a:r>
              <a:rPr lang="en-US" sz="1400" dirty="0" smtClean="0"/>
              <a:t>, J., et al. (2008). Policies related to active transport to and from school: A multisite case study. </a:t>
            </a:r>
            <a:r>
              <a:rPr lang="en-US" sz="1400" i="1" dirty="0" smtClean="0"/>
              <a:t>Health Education Research,</a:t>
            </a:r>
            <a:r>
              <a:rPr lang="en-US" sz="1400" dirty="0" smtClean="0"/>
              <a:t> 23(6), 963-975.</a:t>
            </a:r>
          </a:p>
          <a:p>
            <a:pPr>
              <a:buNone/>
            </a:pPr>
            <a:r>
              <a:rPr lang="en-US" sz="1400" dirty="0" smtClean="0"/>
              <a:t>Google Maps. Obtained March 10, 2010 from www.google.com</a:t>
            </a:r>
          </a:p>
          <a:p>
            <a:pPr>
              <a:buNone/>
            </a:pPr>
            <a:r>
              <a:rPr lang="en-US" sz="1400" dirty="0" smtClean="0"/>
              <a:t>Hayne, C., Moran, P., Ford, M. (2004). Regulating environments to reduce obesity. </a:t>
            </a:r>
            <a:r>
              <a:rPr lang="en-US" sz="1400" i="1" dirty="0" smtClean="0"/>
              <a:t>Journal of Public Health Policy,</a:t>
            </a:r>
            <a:r>
              <a:rPr lang="en-US" sz="1400" dirty="0" smtClean="0"/>
              <a:t> 25(3/4), 391-407.</a:t>
            </a:r>
          </a:p>
          <a:p>
            <a:pPr>
              <a:buNone/>
            </a:pPr>
            <a:r>
              <a:rPr lang="en-US" sz="1400" dirty="0" smtClean="0"/>
              <a:t>Hume, C., </a:t>
            </a:r>
            <a:r>
              <a:rPr lang="en-US" sz="1400" dirty="0" err="1" smtClean="0"/>
              <a:t>Timperio</a:t>
            </a:r>
            <a:r>
              <a:rPr lang="en-US" sz="1400" dirty="0" smtClean="0"/>
              <a:t>, A., Salmon, J., Carver, A., Giles-</a:t>
            </a:r>
            <a:r>
              <a:rPr lang="en-US" sz="1400" dirty="0" err="1" smtClean="0"/>
              <a:t>Corti</a:t>
            </a:r>
            <a:r>
              <a:rPr lang="en-US" sz="1400" dirty="0" smtClean="0"/>
              <a:t>, B., Crawford, D. (2009). Walking and cycling to school: Predictors of increases among children and adolescents. </a:t>
            </a:r>
            <a:r>
              <a:rPr lang="en-US" sz="1400" i="1" dirty="0" smtClean="0"/>
              <a:t>Am J </a:t>
            </a:r>
            <a:r>
              <a:rPr lang="en-US" sz="1400" i="1" dirty="0" err="1" smtClean="0"/>
              <a:t>Prev</a:t>
            </a:r>
            <a:r>
              <a:rPr lang="en-US" sz="1400" i="1" dirty="0" smtClean="0"/>
              <a:t> Med,</a:t>
            </a:r>
            <a:r>
              <a:rPr lang="en-US" sz="1400" dirty="0" smtClean="0"/>
              <a:t> 36(3), 195-200.</a:t>
            </a:r>
          </a:p>
          <a:p>
            <a:pPr>
              <a:buNone/>
            </a:pPr>
            <a:r>
              <a:rPr lang="en-US" sz="1400" dirty="0" smtClean="0"/>
              <a:t>Johnston, B. (2008). Planning for child pedestrians: Issues of health, safety and social justice. </a:t>
            </a:r>
            <a:r>
              <a:rPr lang="en-US" sz="1400" i="1" dirty="0" smtClean="0"/>
              <a:t>Journal of Urban Design,</a:t>
            </a:r>
            <a:r>
              <a:rPr lang="en-US" sz="1400" dirty="0" smtClean="0"/>
              <a:t> 13(1), 141-145.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dirty="0" err="1" smtClean="0"/>
              <a:t>Kingham</a:t>
            </a:r>
            <a:r>
              <a:rPr lang="en-US" sz="1400" dirty="0" smtClean="0"/>
              <a:t>, S., Ussher, S. (2007). An assessment of the benefits of the walking school bus in Christchurch, New Zealand. </a:t>
            </a:r>
            <a:r>
              <a:rPr lang="en-US" sz="1400" i="1" dirty="0" smtClean="0"/>
              <a:t>Transportation Research,</a:t>
            </a:r>
            <a:r>
              <a:rPr lang="en-US" sz="1400" dirty="0" smtClean="0"/>
              <a:t> 4(6), 502-510.</a:t>
            </a:r>
          </a:p>
          <a:p>
            <a:pPr>
              <a:buNone/>
            </a:pPr>
            <a:r>
              <a:rPr lang="en-US" sz="1400" dirty="0" err="1" smtClean="0"/>
              <a:t>Lorenc</a:t>
            </a:r>
            <a:r>
              <a:rPr lang="en-US" sz="1400" dirty="0" smtClean="0"/>
              <a:t>, T., </a:t>
            </a:r>
            <a:r>
              <a:rPr lang="en-US" sz="1400" dirty="0" err="1" smtClean="0"/>
              <a:t>Brunton</a:t>
            </a:r>
            <a:r>
              <a:rPr lang="en-US" sz="1400" dirty="0" smtClean="0"/>
              <a:t>, G., Oliver, S., Oliver, K., Oakley, A. (2008). Attitudes to walking and cycling among children, young people and parents: A systematic review. </a:t>
            </a:r>
            <a:r>
              <a:rPr lang="en-US" sz="1400" i="1" dirty="0" smtClean="0"/>
              <a:t>Journal of Epidemiology and Community Health,</a:t>
            </a:r>
            <a:r>
              <a:rPr lang="en-US" sz="1400" dirty="0" smtClean="0"/>
              <a:t> 62(10), 852-857.</a:t>
            </a:r>
          </a:p>
          <a:p>
            <a:pPr>
              <a:buNone/>
            </a:pPr>
            <a:r>
              <a:rPr lang="en-US" sz="1400" dirty="0" err="1" smtClean="0"/>
              <a:t>Merom</a:t>
            </a:r>
            <a:r>
              <a:rPr lang="en-US" sz="1400" dirty="0" smtClean="0"/>
              <a:t>, D., Tudor-Locke, C., Bauman, A., </a:t>
            </a:r>
            <a:r>
              <a:rPr lang="en-US" sz="1400" dirty="0" err="1" smtClean="0"/>
              <a:t>Rissel</a:t>
            </a:r>
            <a:r>
              <a:rPr lang="en-US" sz="1400" dirty="0" smtClean="0"/>
              <a:t>, C. (2006). Active commuting to school among NSW primary school children: Implications for public health. </a:t>
            </a:r>
            <a:r>
              <a:rPr lang="en-US" sz="1400" i="1" dirty="0" smtClean="0"/>
              <a:t>Health &amp; Place,</a:t>
            </a:r>
            <a:r>
              <a:rPr lang="en-US" sz="1400" dirty="0" smtClean="0"/>
              <a:t> 12(4), 678-687.</a:t>
            </a:r>
          </a:p>
          <a:p>
            <a:pPr>
              <a:buNone/>
            </a:pPr>
            <a:r>
              <a:rPr lang="en-US" sz="1400" dirty="0" smtClean="0"/>
              <a:t>National Center for Bicycling and Walking. (2002). Increasing physical activity through community design: A guide for public health practitioners. Retrieved June 11, 2009 from www.bikewalk.org </a:t>
            </a:r>
          </a:p>
          <a:p>
            <a:pPr>
              <a:buNone/>
            </a:pPr>
            <a:r>
              <a:rPr lang="en-US" sz="1400" dirty="0" err="1" smtClean="0"/>
              <a:t>Ridgewell</a:t>
            </a:r>
            <a:r>
              <a:rPr lang="en-US" sz="1400" dirty="0" smtClean="0"/>
              <a:t>, C., </a:t>
            </a:r>
            <a:r>
              <a:rPr lang="en-US" sz="1400" dirty="0" err="1" smtClean="0"/>
              <a:t>Sipe</a:t>
            </a:r>
            <a:r>
              <a:rPr lang="en-US" sz="1400" dirty="0" smtClean="0"/>
              <a:t>, N., Buchanan, N. (2009). School travel modes: Factors influencing parental choice in four Brisbane schools. </a:t>
            </a:r>
            <a:r>
              <a:rPr lang="en-US" sz="1400" i="1" dirty="0" smtClean="0"/>
              <a:t>Urban Policy &amp; Research,</a:t>
            </a:r>
            <a:r>
              <a:rPr lang="en-US" sz="1400" dirty="0" smtClean="0"/>
              <a:t> 27(1), 43-57.</a:t>
            </a:r>
          </a:p>
          <a:p>
            <a:pPr>
              <a:buNone/>
            </a:pPr>
            <a:r>
              <a:rPr lang="en-US" sz="1400" dirty="0" smtClean="0"/>
              <a:t>Robert Wood Johnson Foundation (RWJF), Trust for America’s Health. (2009). F as in fat: How obesity threatens America’s future. Retrieved July 2, 2010 from www.rwjf.org/childhoodobesity</a:t>
            </a:r>
          </a:p>
          <a:p>
            <a:pPr>
              <a:buNone/>
            </a:pPr>
            <a:r>
              <a:rPr lang="en-US" sz="1400" dirty="0" err="1" smtClean="0"/>
              <a:t>Sallis</a:t>
            </a:r>
            <a:r>
              <a:rPr lang="en-US" sz="1400" dirty="0" smtClean="0"/>
              <a:t>, J., Story, M., Lou, D. (2009). Study designs and analytic strategies  for environmental and policy research on obesity, physical activity and diet. </a:t>
            </a:r>
            <a:r>
              <a:rPr lang="en-US" sz="1400" i="1" dirty="0" smtClean="0"/>
              <a:t>Am J </a:t>
            </a:r>
            <a:r>
              <a:rPr lang="en-US" sz="1400" i="1" dirty="0" err="1" smtClean="0"/>
              <a:t>Prev</a:t>
            </a:r>
            <a:r>
              <a:rPr lang="en-US" sz="1400" i="1" dirty="0" smtClean="0"/>
              <a:t> Med,</a:t>
            </a:r>
            <a:r>
              <a:rPr lang="en-US" sz="1400" dirty="0" smtClean="0"/>
              <a:t> 36(S), S72-S77.</a:t>
            </a:r>
          </a:p>
          <a:p>
            <a:pPr>
              <a:buNone/>
            </a:pPr>
            <a:r>
              <a:rPr lang="en-US" sz="1400" dirty="0" smtClean="0"/>
              <a:t>U.S. Department of Health and Human Services (USHHS), Centers for Disease Control and Prevention (CDC). (2010). The association between school-based physical activity, including physical education, and academic performance. Atlanta, Georgia: U.S. Department of Health and Human Services.</a:t>
            </a:r>
          </a:p>
          <a:p>
            <a:pPr>
              <a:buNone/>
            </a:pPr>
            <a:r>
              <a:rPr lang="en-US" sz="1400" dirty="0" smtClean="0"/>
              <a:t>White House Task Force on Childhood Obesity. (2010). Solving  the problem of childhood obesity within a generation. Retrieved October 26, 2010 from www.letsmove.gov</a:t>
            </a:r>
          </a:p>
          <a:p>
            <a:pPr>
              <a:buNone/>
            </a:pPr>
            <a:r>
              <a:rPr lang="en-US" sz="1400" dirty="0" smtClean="0"/>
              <a:t>Zhu, X., Arch, B., Lee, C. (2008). Personal, social, and environmental correlates of walking to school behaviors: Case study in Austin, Texas. </a:t>
            </a:r>
            <a:r>
              <a:rPr lang="en-US" sz="1400" i="1" dirty="0" smtClean="0"/>
              <a:t>The Scientific World Journal, 8, 859-872.</a:t>
            </a:r>
            <a:endParaRPr lang="en-US" sz="1400" dirty="0" smtClean="0"/>
          </a:p>
          <a:p>
            <a:pPr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40F3-E18C-48DE-BCD8-0AE7B0395DA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C6D9F0"/>
      </a:lt2>
      <a:accent1>
        <a:srgbClr val="0070C0"/>
      </a:accent1>
      <a:accent2>
        <a:srgbClr val="FF0000"/>
      </a:accent2>
      <a:accent3>
        <a:srgbClr val="00B050"/>
      </a:accent3>
      <a:accent4>
        <a:srgbClr val="800080"/>
      </a:accent4>
      <a:accent5>
        <a:srgbClr val="00B0F0"/>
      </a:accent5>
      <a:accent6>
        <a:srgbClr val="F79646"/>
      </a:accent6>
      <a:hlink>
        <a:srgbClr val="0000FF"/>
      </a:hlink>
      <a:folHlink>
        <a:srgbClr val="0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3073</TotalTime>
  <Words>1530</Words>
  <Application>Microsoft Office PowerPoint</Application>
  <PresentationFormat>On-screen Show (4:3)</PresentationFormat>
  <Paragraphs>172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Worksheet</vt:lpstr>
      <vt:lpstr>Walking School Bus  and Its Impact on BMI</vt:lpstr>
      <vt:lpstr>Mandatory Disclosure Statement</vt:lpstr>
      <vt:lpstr>Introduction</vt:lpstr>
      <vt:lpstr>Slide 4</vt:lpstr>
      <vt:lpstr>Background</vt:lpstr>
      <vt:lpstr>Background</vt:lpstr>
      <vt:lpstr>Introduction</vt:lpstr>
      <vt:lpstr>Walking School Bus</vt:lpstr>
      <vt:lpstr>Methods</vt:lpstr>
      <vt:lpstr>Parent Questionnaire</vt:lpstr>
      <vt:lpstr>Parent Questionnaire</vt:lpstr>
      <vt:lpstr>Methods and Results</vt:lpstr>
      <vt:lpstr>Results</vt:lpstr>
      <vt:lpstr>Results</vt:lpstr>
      <vt:lpstr>Slide 15</vt:lpstr>
      <vt:lpstr>Slide 16</vt:lpstr>
      <vt:lpstr>Dose Response</vt:lpstr>
      <vt:lpstr>Results - Distance</vt:lpstr>
      <vt:lpstr>Slide 19</vt:lpstr>
      <vt:lpstr>Physical Activity</vt:lpstr>
      <vt:lpstr>Results – Physical Activity</vt:lpstr>
      <vt:lpstr>Results – Physical Activity</vt:lpstr>
      <vt:lpstr>Slide 23</vt:lpstr>
      <vt:lpstr>Slide 24</vt:lpstr>
      <vt:lpstr>Practical Applications</vt:lpstr>
      <vt:lpstr>Practical Applications</vt:lpstr>
      <vt:lpstr>Summary</vt:lpstr>
      <vt:lpstr>Summary</vt:lpstr>
      <vt:lpstr>Summary</vt:lpstr>
      <vt:lpstr>Questions?</vt:lpstr>
      <vt:lpstr>Slide 31</vt:lpstr>
      <vt:lpstr>References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Walking School Bus  and Its Sufficiency to Overcome Barriers to the Active Commute</dc:title>
  <dc:creator>Janette Quarles</dc:creator>
  <cp:lastModifiedBy>Janette Quarles</cp:lastModifiedBy>
  <cp:revision>255</cp:revision>
  <dcterms:created xsi:type="dcterms:W3CDTF">2011-06-25T13:57:09Z</dcterms:created>
  <dcterms:modified xsi:type="dcterms:W3CDTF">2011-10-20T22:52:41Z</dcterms:modified>
</cp:coreProperties>
</file>