
<file path=[Content_Types].xml><?xml version="1.0" encoding="utf-8"?>
<Types xmlns="http://schemas.openxmlformats.org/package/2006/content-types">
  <Override PartName="/docProps/core.xml" ContentType="application/vnd.openxmlformats-package.core-properties+xml"/>
  <Default Extension="rels" ContentType="application/vnd.openxmlformats-package.relationships+xml"/>
  <Override PartName="/ppt/slideLayouts/slideLayout6.xml" ContentType="application/vnd.openxmlformats-officedocument.presentationml.slideLayout+xml"/>
  <Override PartName="/ppt/slideLayouts/slideLayout8.xml" ContentType="application/vnd.openxmlformats-officedocument.presentationml.slideLayout+xml"/>
  <Override PartName="/ppt/slideLayouts/slideLayout1.xml" ContentType="application/vnd.openxmlformats-officedocument.presentationml.slideLayout+xml"/>
  <Default Extension="png" ContentType="image/png"/>
  <Override PartName="/ppt/slideLayouts/slideLayout11.xml" ContentType="application/vnd.openxmlformats-officedocument.presentationml.slideLayout+xml"/>
  <Override PartName="/ppt/slideLayouts/slideLayout3.xml" ContentType="application/vnd.openxmlformats-officedocument.presentationml.slideLayout+xml"/>
  <Default Extension="xml" ContentType="application/xml"/>
  <Override PartName="/docProps/app.xml" ContentType="application/vnd.openxmlformats-officedocument.extended-properties+xml"/>
  <Override PartName="/ppt/slideMasters/slideMaster1.xml" ContentType="application/vnd.openxmlformats-officedocument.presentationml.slideMaster+xml"/>
  <Override PartName="/ppt/slideLayouts/slideLayout5.xml" ContentType="application/vnd.openxmlformats-officedocument.presentationml.slideLayout+xml"/>
  <Override PartName="/ppt/viewProps.xml" ContentType="application/vnd.openxmlformats-officedocument.presentationml.viewProps+xml"/>
  <Override PartName="/ppt/slideLayouts/slideLayout7.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2.xml" ContentType="application/vnd.openxmlformats-officedocument.presentationml.slideLayout+xml"/>
  <Default Extension="bin" ContentType="application/vnd.openxmlformats-officedocument.presentationml.printerSettings"/>
  <Override PartName="/ppt/slides/slide1.xml" ContentType="application/vnd.openxmlformats-officedocument.presentationml.slide+xml"/>
  <Default Extension="jpeg" ContentType="image/jpeg"/>
  <Override PartName="/ppt/slideLayouts/slideLayout4.xml" ContentType="application/vnd.openxmlformats-officedocument.presentationml.slideLayout+xml"/>
  <Override PartName="/ppt/tableStyles.xml" ContentType="application/vnd.openxmlformats-officedocument.presentationml.tableStyles+xml"/>
  <Override PartName="/ppt/theme/theme1.xml" ContentType="application/vnd.openxmlformats-officedocument.them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saveSubsetFonts="1">
  <p:sldMasterIdLst>
    <p:sldMasterId id="2147483648" r:id="rId1"/>
  </p:sldMasterIdLst>
  <p:sldIdLst>
    <p:sldId id="256" r:id="rId2"/>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normalViewPr>
    <p:restoredLeft sz="15620"/>
    <p:restoredTop sz="94660"/>
  </p:normalViewPr>
  <p:slideViewPr>
    <p:cSldViewPr>
      <p:cViewPr varScale="1">
        <p:scale>
          <a:sx n="98" d="100"/>
          <a:sy n="98" d="100"/>
        </p:scale>
        <p:origin x="-640" y="0"/>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3" Type="http://schemas.openxmlformats.org/officeDocument/2006/relationships/printerSettings" Target="printerSettings/printerSettings1.bin"/><Relationship Id="rId4" Type="http://schemas.openxmlformats.org/officeDocument/2006/relationships/presProps" Target="presProps.xml"/><Relationship Id="rId5" Type="http://schemas.openxmlformats.org/officeDocument/2006/relationships/viewProps" Target="viewProps.xml"/><Relationship Id="rId6" Type="http://schemas.openxmlformats.org/officeDocument/2006/relationships/theme" Target="theme/theme1.xml"/><Relationship Id="rId7" Type="http://schemas.openxmlformats.org/officeDocument/2006/relationships/tableStyles" Target="tableStyles.xml"/><Relationship Id="rId1" Type="http://schemas.openxmlformats.org/officeDocument/2006/relationships/slideMaster" Target="slideMasters/slideMaster1.xml"/><Relationship Id="rId2" Type="http://schemas.openxmlformats.org/officeDocument/2006/relationships/slide" Target="slides/slid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42F3BAC2-0A32-4E29-93A9-3A3B2646EEFC}" type="datetimeFigureOut">
              <a:rPr lang="en-US" smtClean="0"/>
              <a:pPr/>
              <a:t>9/6/11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B4ED1D8-5F8A-45C3-A566-1C7CFBDEA7A2}"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42F3BAC2-0A32-4E29-93A9-3A3B2646EEFC}" type="datetimeFigureOut">
              <a:rPr lang="en-US" smtClean="0"/>
              <a:pPr/>
              <a:t>9/6/11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B4ED1D8-5F8A-45C3-A566-1C7CFBDEA7A2}"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42F3BAC2-0A32-4E29-93A9-3A3B2646EEFC}" type="datetimeFigureOut">
              <a:rPr lang="en-US" smtClean="0"/>
              <a:pPr/>
              <a:t>9/6/11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B4ED1D8-5F8A-45C3-A566-1C7CFBDEA7A2}"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42F3BAC2-0A32-4E29-93A9-3A3B2646EEFC}" type="datetimeFigureOut">
              <a:rPr lang="en-US" smtClean="0"/>
              <a:pPr/>
              <a:t>9/6/11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B4ED1D8-5F8A-45C3-A566-1C7CFBDEA7A2}"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42F3BAC2-0A32-4E29-93A9-3A3B2646EEFC}" type="datetimeFigureOut">
              <a:rPr lang="en-US" smtClean="0"/>
              <a:pPr/>
              <a:t>9/6/11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1B4ED1D8-5F8A-45C3-A566-1C7CFBDEA7A2}"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42F3BAC2-0A32-4E29-93A9-3A3B2646EEFC}" type="datetimeFigureOut">
              <a:rPr lang="en-US" smtClean="0"/>
              <a:pPr/>
              <a:t>9/6/11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1B4ED1D8-5F8A-45C3-A566-1C7CFBDEA7A2}"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2F3BAC2-0A32-4E29-93A9-3A3B2646EEFC}" type="datetimeFigureOut">
              <a:rPr lang="en-US" smtClean="0"/>
              <a:pPr/>
              <a:t>9/6/11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1B4ED1D8-5F8A-45C3-A566-1C7CFBDEA7A2}"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2F3BAC2-0A32-4E29-93A9-3A3B2646EEFC}" type="datetimeFigureOut">
              <a:rPr lang="en-US" smtClean="0"/>
              <a:pPr/>
              <a:t>9/6/11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B4ED1D8-5F8A-45C3-A566-1C7CFBDEA7A2}"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2F3BAC2-0A32-4E29-93A9-3A3B2646EEFC}" type="datetimeFigureOut">
              <a:rPr lang="en-US" smtClean="0"/>
              <a:pPr/>
              <a:t>9/6/11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B4ED1D8-5F8A-45C3-A566-1C7CFBDEA7A2}"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42F3BAC2-0A32-4E29-93A9-3A3B2646EEFC}" type="datetimeFigureOut">
              <a:rPr lang="en-US" smtClean="0"/>
              <a:pPr/>
              <a:t>9/6/11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B4ED1D8-5F8A-45C3-A566-1C7CFBDEA7A2}"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42F3BAC2-0A32-4E29-93A9-3A3B2646EEFC}" type="datetimeFigureOut">
              <a:rPr lang="en-US" smtClean="0"/>
              <a:pPr/>
              <a:t>9/6/11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B4ED1D8-5F8A-45C3-A566-1C7CFBDEA7A2}"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bg>
      <p:bgRef idx="1001">
        <a:schemeClr val="bg2"/>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2F3BAC2-0A32-4E29-93A9-3A3B2646EEFC}" type="datetimeFigureOut">
              <a:rPr lang="en-US" smtClean="0"/>
              <a:pPr/>
              <a:t>9/6/11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B4ED1D8-5F8A-45C3-A566-1C7CFBDEA7A2}" type="slidenum">
              <a:rPr lang="en-US" smtClean="0"/>
              <a:pPr/>
              <a:t>‹#›</a:t>
            </a:fld>
            <a:endParaRPr lang="en-US"/>
          </a:p>
        </p:txBody>
      </p:sp>
    </p:spTree>
  </p:cSld>
  <p:clrMap bg1="dk1" tx1="lt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4" Type="http://schemas.openxmlformats.org/officeDocument/2006/relationships/image" Target="../media/image3.jpeg"/><Relationship Id="rId1" Type="http://schemas.openxmlformats.org/officeDocument/2006/relationships/slideLayout" Target="../slideLayouts/slideLayout1.xml"/><Relationship Id="rId2" Type="http://schemas.openxmlformats.org/officeDocument/2006/relationships/image" Target="../media/image1.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ctrTitle"/>
          </p:nvPr>
        </p:nvSpPr>
        <p:spPr>
          <a:xfrm>
            <a:off x="609600" y="152401"/>
            <a:ext cx="7772400" cy="609599"/>
          </a:xfrm>
        </p:spPr>
        <p:txBody>
          <a:bodyPr>
            <a:noAutofit/>
          </a:bodyPr>
          <a:lstStyle/>
          <a:p>
            <a:r>
              <a:rPr lang="en-US" sz="2800" dirty="0" smtClean="0"/>
              <a:t>Examining South African College Students’ Attitudes Towards Gender and the Anti-Rape Condom</a:t>
            </a:r>
            <a:br>
              <a:rPr lang="en-US" sz="2800" dirty="0" smtClean="0"/>
            </a:br>
            <a:r>
              <a:rPr lang="en-US" sz="800" dirty="0" smtClean="0"/>
              <a:t>Cassie Chambers, MPH</a:t>
            </a:r>
            <a:endParaRPr lang="en-US" sz="2800" dirty="0"/>
          </a:p>
        </p:txBody>
      </p:sp>
      <p:sp>
        <p:nvSpPr>
          <p:cNvPr id="3" name="Subtitle 2"/>
          <p:cNvSpPr>
            <a:spLocks noGrp="1"/>
          </p:cNvSpPr>
          <p:nvPr>
            <p:ph type="subTitle" idx="1"/>
          </p:nvPr>
        </p:nvSpPr>
        <p:spPr>
          <a:xfrm>
            <a:off x="1447800" y="6705600"/>
            <a:ext cx="6400800" cy="1752600"/>
          </a:xfrm>
        </p:spPr>
        <p:txBody>
          <a:bodyPr/>
          <a:lstStyle/>
          <a:p>
            <a:endParaRPr lang="en-US" dirty="0"/>
          </a:p>
        </p:txBody>
      </p:sp>
      <p:sp>
        <p:nvSpPr>
          <p:cNvPr id="5" name="TextBox 4"/>
          <p:cNvSpPr txBox="1"/>
          <p:nvPr/>
        </p:nvSpPr>
        <p:spPr>
          <a:xfrm>
            <a:off x="228600" y="914400"/>
            <a:ext cx="2133600" cy="2092881"/>
          </a:xfrm>
          <a:prstGeom prst="rect">
            <a:avLst/>
          </a:prstGeom>
          <a:noFill/>
        </p:spPr>
        <p:txBody>
          <a:bodyPr wrap="square" rtlCol="0">
            <a:spAutoFit/>
          </a:bodyPr>
          <a:lstStyle/>
          <a:p>
            <a:pPr algn="ctr"/>
            <a:r>
              <a:rPr lang="en-US" dirty="0" smtClean="0"/>
              <a:t>Context</a:t>
            </a:r>
          </a:p>
          <a:p>
            <a:pPr algn="just"/>
            <a:r>
              <a:rPr lang="en-US" sz="800" dirty="0" smtClean="0"/>
              <a:t>South Africa has the highest reported rape rates in the world, with 28% of men stating they had raped a woman or girl and 20% of men stating they had raped a woman or girl in the past year (Human Rights Watch, 2010). Given the high physical and psychological costs associated with rape—costs that may be heightened given South Africa’s high HIV  prevalence—it is important to examine effective mechanisms of reducing sexual violence. The anti-rape condom, known also as Rape-Axe, is one proposed method of reducing sexual violence that has received much media attention.</a:t>
            </a:r>
            <a:endParaRPr lang="en-US" sz="800" dirty="0"/>
          </a:p>
        </p:txBody>
      </p:sp>
      <p:sp>
        <p:nvSpPr>
          <p:cNvPr id="7" name="TextBox 6"/>
          <p:cNvSpPr txBox="1"/>
          <p:nvPr/>
        </p:nvSpPr>
        <p:spPr>
          <a:xfrm>
            <a:off x="0" y="2895600"/>
            <a:ext cx="2895600" cy="646331"/>
          </a:xfrm>
          <a:prstGeom prst="rect">
            <a:avLst/>
          </a:prstGeom>
          <a:noFill/>
        </p:spPr>
        <p:txBody>
          <a:bodyPr wrap="square" rtlCol="0">
            <a:spAutoFit/>
          </a:bodyPr>
          <a:lstStyle/>
          <a:p>
            <a:pPr algn="ctr"/>
            <a:r>
              <a:rPr lang="en-US" dirty="0" smtClean="0"/>
              <a:t>About Rape-Axe</a:t>
            </a:r>
          </a:p>
          <a:p>
            <a:pPr algn="ctr"/>
            <a:endParaRPr lang="en-US" dirty="0"/>
          </a:p>
        </p:txBody>
      </p:sp>
      <p:pic>
        <p:nvPicPr>
          <p:cNvPr id="1026" name="Picture 2"/>
          <p:cNvPicPr>
            <a:picLocks noChangeAspect="1" noChangeArrowheads="1"/>
          </p:cNvPicPr>
          <p:nvPr/>
        </p:nvPicPr>
        <p:blipFill>
          <a:blip r:embed="rId2" cstate="print"/>
          <a:srcRect/>
          <a:stretch>
            <a:fillRect/>
          </a:stretch>
        </p:blipFill>
        <p:spPr bwMode="auto">
          <a:xfrm>
            <a:off x="304800" y="3200400"/>
            <a:ext cx="554854" cy="1524000"/>
          </a:xfrm>
          <a:prstGeom prst="rect">
            <a:avLst/>
          </a:prstGeom>
          <a:noFill/>
          <a:ln w="9525">
            <a:noFill/>
            <a:miter lim="800000"/>
            <a:headEnd/>
            <a:tailEnd/>
          </a:ln>
        </p:spPr>
      </p:pic>
      <p:sp>
        <p:nvSpPr>
          <p:cNvPr id="9" name="TextBox 8"/>
          <p:cNvSpPr txBox="1"/>
          <p:nvPr/>
        </p:nvSpPr>
        <p:spPr>
          <a:xfrm>
            <a:off x="838200" y="3200400"/>
            <a:ext cx="1524000" cy="1738938"/>
          </a:xfrm>
          <a:prstGeom prst="rect">
            <a:avLst/>
          </a:prstGeom>
          <a:noFill/>
        </p:spPr>
        <p:txBody>
          <a:bodyPr wrap="square" rtlCol="0">
            <a:spAutoFit/>
          </a:bodyPr>
          <a:lstStyle/>
          <a:p>
            <a:pPr algn="just"/>
            <a:r>
              <a:rPr lang="en-US" sz="700" dirty="0" smtClean="0"/>
              <a:t>Rape-axe is </a:t>
            </a:r>
            <a:r>
              <a:rPr lang="en-US" sz="700" dirty="0"/>
              <a:t>designed to prevent unwanted vaginal intercourse. It is shaped </a:t>
            </a:r>
            <a:r>
              <a:rPr lang="en-US" sz="700" dirty="0" smtClean="0"/>
              <a:t>like a </a:t>
            </a:r>
            <a:r>
              <a:rPr lang="en-US" sz="700" dirty="0"/>
              <a:t>female </a:t>
            </a:r>
            <a:r>
              <a:rPr lang="en-US" sz="700" dirty="0" smtClean="0"/>
              <a:t>condom </a:t>
            </a:r>
            <a:r>
              <a:rPr lang="en-US" sz="700" dirty="0"/>
              <a:t>and is designed to be inserted into the vagina. The anti-rape </a:t>
            </a:r>
            <a:r>
              <a:rPr lang="en-US" sz="700" dirty="0" smtClean="0"/>
              <a:t>condom differs </a:t>
            </a:r>
            <a:r>
              <a:rPr lang="en-US" sz="700" dirty="0"/>
              <a:t>from other condoms in that it </a:t>
            </a:r>
            <a:r>
              <a:rPr lang="en-US" sz="700" dirty="0" smtClean="0"/>
              <a:t>has </a:t>
            </a:r>
            <a:r>
              <a:rPr lang="en-US" sz="700" dirty="0"/>
              <a:t>sharp </a:t>
            </a:r>
            <a:r>
              <a:rPr lang="en-US" sz="700" dirty="0" smtClean="0"/>
              <a:t>spikes that are </a:t>
            </a:r>
            <a:r>
              <a:rPr lang="en-US" sz="700" dirty="0"/>
              <a:t>designed to imbed in a male’s penis upon penetration. The pain caused by these spikes </a:t>
            </a:r>
            <a:r>
              <a:rPr lang="en-US" sz="700" dirty="0" smtClean="0"/>
              <a:t>is extreme, allowing a female </a:t>
            </a:r>
            <a:r>
              <a:rPr lang="en-US" sz="700" dirty="0"/>
              <a:t>to </a:t>
            </a:r>
            <a:r>
              <a:rPr lang="en-US" sz="700" dirty="0" smtClean="0"/>
              <a:t>escape a sexually violent situation. </a:t>
            </a:r>
            <a:r>
              <a:rPr lang="en-US" sz="700" dirty="0"/>
              <a:t>Females can insert and remove the anti-rape condom at will</a:t>
            </a:r>
            <a:r>
              <a:rPr lang="en-US" sz="800" dirty="0"/>
              <a:t>. </a:t>
            </a:r>
          </a:p>
          <a:p>
            <a:pPr algn="just"/>
            <a:endParaRPr lang="en-US" sz="800" dirty="0"/>
          </a:p>
        </p:txBody>
      </p:sp>
      <p:sp>
        <p:nvSpPr>
          <p:cNvPr id="10" name="TextBox 9"/>
          <p:cNvSpPr txBox="1"/>
          <p:nvPr/>
        </p:nvSpPr>
        <p:spPr>
          <a:xfrm>
            <a:off x="228600" y="4800600"/>
            <a:ext cx="2133600" cy="1969770"/>
          </a:xfrm>
          <a:prstGeom prst="rect">
            <a:avLst/>
          </a:prstGeom>
          <a:noFill/>
        </p:spPr>
        <p:txBody>
          <a:bodyPr wrap="square" rtlCol="0">
            <a:spAutoFit/>
          </a:bodyPr>
          <a:lstStyle/>
          <a:p>
            <a:pPr algn="ctr"/>
            <a:r>
              <a:rPr lang="en-US" dirty="0" smtClean="0"/>
              <a:t>This Study</a:t>
            </a:r>
          </a:p>
          <a:p>
            <a:pPr algn="just"/>
            <a:r>
              <a:rPr lang="en-US" sz="800" dirty="0" smtClean="0"/>
              <a:t>This study surveyed 151 University of Cape Town students about their attitudes towards anti-rape condoms. This study was particularly interested in understanding the cultural acceptability of anti-rape condoms and how attitudes towards anti-rape condoms may be related to perceptions of gender and sexual violence.  It was hypothesized that continued high rates of sexual violence may have led to a cultural shift that increasingly views women as being responsible for preventing sexual violence. This shift may lead to increased support for anti-rape condoms.</a:t>
            </a:r>
            <a:endParaRPr lang="en-US" sz="800" dirty="0"/>
          </a:p>
        </p:txBody>
      </p:sp>
      <p:sp>
        <p:nvSpPr>
          <p:cNvPr id="11" name="TextBox 10"/>
          <p:cNvSpPr txBox="1"/>
          <p:nvPr/>
        </p:nvSpPr>
        <p:spPr>
          <a:xfrm>
            <a:off x="2514600" y="914400"/>
            <a:ext cx="5638800" cy="369332"/>
          </a:xfrm>
          <a:prstGeom prst="rect">
            <a:avLst/>
          </a:prstGeom>
          <a:noFill/>
        </p:spPr>
        <p:txBody>
          <a:bodyPr wrap="square" rtlCol="0">
            <a:spAutoFit/>
          </a:bodyPr>
          <a:lstStyle/>
          <a:p>
            <a:pPr algn="ctr"/>
            <a:r>
              <a:rPr lang="en-US" dirty="0" smtClean="0"/>
              <a:t>Acceptability of Anti-Rape Condoms</a:t>
            </a:r>
            <a:endParaRPr lang="en-US" dirty="0"/>
          </a:p>
        </p:txBody>
      </p:sp>
      <p:sp>
        <p:nvSpPr>
          <p:cNvPr id="12" name="TextBox 11"/>
          <p:cNvSpPr txBox="1"/>
          <p:nvPr/>
        </p:nvSpPr>
        <p:spPr>
          <a:xfrm>
            <a:off x="2590800" y="2971800"/>
            <a:ext cx="5638800" cy="646331"/>
          </a:xfrm>
          <a:prstGeom prst="rect">
            <a:avLst/>
          </a:prstGeom>
          <a:noFill/>
        </p:spPr>
        <p:txBody>
          <a:bodyPr wrap="square" rtlCol="0">
            <a:spAutoFit/>
          </a:bodyPr>
          <a:lstStyle/>
          <a:p>
            <a:pPr algn="ctr"/>
            <a:r>
              <a:rPr lang="en-US" dirty="0" smtClean="0"/>
              <a:t>Perceived Concerns and Benefits Surrounding Anti-Rape Condoms</a:t>
            </a:r>
            <a:endParaRPr lang="en-US" dirty="0"/>
          </a:p>
        </p:txBody>
      </p:sp>
      <p:sp>
        <p:nvSpPr>
          <p:cNvPr id="15" name="TextBox 14"/>
          <p:cNvSpPr txBox="1"/>
          <p:nvPr/>
        </p:nvSpPr>
        <p:spPr>
          <a:xfrm>
            <a:off x="2514600" y="5410200"/>
            <a:ext cx="6172200" cy="984885"/>
          </a:xfrm>
          <a:prstGeom prst="rect">
            <a:avLst/>
          </a:prstGeom>
          <a:noFill/>
        </p:spPr>
        <p:txBody>
          <a:bodyPr wrap="square" rtlCol="0">
            <a:spAutoFit/>
          </a:bodyPr>
          <a:lstStyle/>
          <a:p>
            <a:pPr algn="ctr"/>
            <a:r>
              <a:rPr lang="en-US" dirty="0" smtClean="0"/>
              <a:t>Conclusions</a:t>
            </a:r>
          </a:p>
          <a:p>
            <a:pPr algn="just"/>
            <a:r>
              <a:rPr lang="en-US" sz="800" dirty="0" smtClean="0"/>
              <a:t>Overall, evidence suggests South African students perceive anti-rape condoms as having a role in preventing sexual violence, although this role is still somewhat undefined. Although the majority of students believe the overall impact of anti-rape condoms to be positive, evidence suggests students retain many serious concerns about the introduction of these devices into society. Moving forward, this research will seek to understand how perceptions about gender and attributions about responsibility for sexual violence lead to individual differences in support for anti-rape condoms.</a:t>
            </a:r>
            <a:endParaRPr lang="en-US" sz="800" dirty="0"/>
          </a:p>
        </p:txBody>
      </p:sp>
      <p:pic>
        <p:nvPicPr>
          <p:cNvPr id="1028" name="Picture 4"/>
          <p:cNvPicPr>
            <a:picLocks noChangeAspect="1" noChangeArrowheads="1"/>
          </p:cNvPicPr>
          <p:nvPr/>
        </p:nvPicPr>
        <p:blipFill>
          <a:blip r:embed="rId3" cstate="print"/>
          <a:srcRect/>
          <a:stretch>
            <a:fillRect/>
          </a:stretch>
        </p:blipFill>
        <p:spPr bwMode="auto">
          <a:xfrm>
            <a:off x="2590800" y="1295400"/>
            <a:ext cx="2971800" cy="1600200"/>
          </a:xfrm>
          <a:prstGeom prst="rect">
            <a:avLst/>
          </a:prstGeom>
          <a:noFill/>
          <a:ln w="9525">
            <a:noFill/>
            <a:miter lim="800000"/>
            <a:headEnd/>
            <a:tailEnd/>
          </a:ln>
          <a:effectLst/>
        </p:spPr>
      </p:pic>
      <p:pic>
        <p:nvPicPr>
          <p:cNvPr id="1030" name="Picture 6"/>
          <p:cNvPicPr>
            <a:picLocks noChangeAspect="1" noChangeArrowheads="1"/>
          </p:cNvPicPr>
          <p:nvPr/>
        </p:nvPicPr>
        <p:blipFill>
          <a:blip r:embed="rId4" cstate="print"/>
          <a:srcRect/>
          <a:stretch>
            <a:fillRect/>
          </a:stretch>
        </p:blipFill>
        <p:spPr bwMode="auto">
          <a:xfrm>
            <a:off x="5791200" y="1295401"/>
            <a:ext cx="2971800" cy="1612050"/>
          </a:xfrm>
          <a:prstGeom prst="rect">
            <a:avLst/>
          </a:prstGeom>
          <a:noFill/>
          <a:ln w="9525">
            <a:noFill/>
            <a:miter lim="800000"/>
            <a:headEnd/>
            <a:tailEnd/>
          </a:ln>
          <a:effectLst/>
        </p:spPr>
      </p:pic>
      <p:graphicFrame>
        <p:nvGraphicFramePr>
          <p:cNvPr id="23" name="Table 22"/>
          <p:cNvGraphicFramePr>
            <a:graphicFrameLocks noGrp="1"/>
          </p:cNvGraphicFramePr>
          <p:nvPr/>
        </p:nvGraphicFramePr>
        <p:xfrm>
          <a:off x="2514600" y="3581400"/>
          <a:ext cx="3048000" cy="1904999"/>
        </p:xfrm>
        <a:graphic>
          <a:graphicData uri="http://schemas.openxmlformats.org/drawingml/2006/table">
            <a:tbl>
              <a:tblPr/>
              <a:tblGrid>
                <a:gridCol w="1604211"/>
                <a:gridCol w="1443789"/>
              </a:tblGrid>
              <a:tr h="522775">
                <a:tc>
                  <a:txBody>
                    <a:bodyPr/>
                    <a:lstStyle/>
                    <a:p>
                      <a:pPr algn="l" fontAlgn="b"/>
                      <a:r>
                        <a:rPr lang="en-US" sz="800" b="1" i="0" u="none" strike="noStrike" dirty="0">
                          <a:solidFill>
                            <a:srgbClr val="FFFFFF"/>
                          </a:solidFill>
                          <a:latin typeface="Calibri"/>
                        </a:rPr>
                        <a:t>Concern</a:t>
                      </a:r>
                    </a:p>
                  </a:txBody>
                  <a:tcPr marL="0" marR="0" marT="0" marB="0" anchor="b">
                    <a:lnL>
                      <a:noFill/>
                    </a:lnL>
                    <a:lnR w="6350" cap="flat" cmpd="sng" algn="ctr">
                      <a:solidFill>
                        <a:srgbClr val="FFFFFF"/>
                      </a:solidFill>
                      <a:prstDash val="solid"/>
                      <a:round/>
                      <a:headEnd type="none" w="med" len="med"/>
                      <a:tailEnd type="none" w="med" len="med"/>
                    </a:lnR>
                    <a:lnT>
                      <a:noFill/>
                    </a:lnT>
                    <a:lnB w="19050" cap="flat" cmpd="sng" algn="ctr">
                      <a:solidFill>
                        <a:srgbClr val="FFFFFF"/>
                      </a:solidFill>
                      <a:prstDash val="solid"/>
                      <a:round/>
                      <a:headEnd type="none" w="med" len="med"/>
                      <a:tailEnd type="none" w="med" len="med"/>
                    </a:lnB>
                    <a:solidFill>
                      <a:srgbClr val="4F81BD"/>
                    </a:solidFill>
                  </a:tcPr>
                </a:tc>
                <a:tc>
                  <a:txBody>
                    <a:bodyPr/>
                    <a:lstStyle/>
                    <a:p>
                      <a:pPr algn="l" fontAlgn="b"/>
                      <a:r>
                        <a:rPr lang="en-US" sz="800" b="1" i="0" u="none" strike="noStrike" dirty="0">
                          <a:solidFill>
                            <a:srgbClr val="FFFFFF"/>
                          </a:solidFill>
                          <a:latin typeface="Calibri"/>
                        </a:rPr>
                        <a:t>Percent of Respondents Endorsing as Legitimate</a:t>
                      </a:r>
                    </a:p>
                  </a:txBody>
                  <a:tcPr marL="0" marR="0" marT="0" marB="0" anchor="b">
                    <a:lnL w="6350" cap="flat" cmpd="sng" algn="ctr">
                      <a:solidFill>
                        <a:srgbClr val="FFFFFF"/>
                      </a:solidFill>
                      <a:prstDash val="solid"/>
                      <a:round/>
                      <a:headEnd type="none" w="med" len="med"/>
                      <a:tailEnd type="none" w="med" len="med"/>
                    </a:lnL>
                    <a:lnR>
                      <a:noFill/>
                    </a:lnR>
                    <a:lnT>
                      <a:noFill/>
                    </a:lnT>
                    <a:lnB w="19050" cap="flat" cmpd="sng" algn="ctr">
                      <a:solidFill>
                        <a:srgbClr val="FFFFFF"/>
                      </a:solidFill>
                      <a:prstDash val="solid"/>
                      <a:round/>
                      <a:headEnd type="none" w="med" len="med"/>
                      <a:tailEnd type="none" w="med" len="med"/>
                    </a:lnB>
                    <a:solidFill>
                      <a:srgbClr val="4F81BD"/>
                    </a:solidFill>
                  </a:tcPr>
                </a:tc>
              </a:tr>
              <a:tr h="174258">
                <a:tc>
                  <a:txBody>
                    <a:bodyPr/>
                    <a:lstStyle/>
                    <a:p>
                      <a:pPr algn="l" fontAlgn="b"/>
                      <a:r>
                        <a:rPr lang="en-US" sz="600" b="0" i="0" u="none" strike="noStrike">
                          <a:solidFill>
                            <a:srgbClr val="000000"/>
                          </a:solidFill>
                          <a:latin typeface="Calibri"/>
                        </a:rPr>
                        <a:t>Using it may make rapists angry and more violent</a:t>
                      </a:r>
                    </a:p>
                  </a:txBody>
                  <a:tcPr marL="0" marR="0" marT="0" marB="0" anchor="b">
                    <a:lnL>
                      <a:noFill/>
                    </a:lnL>
                    <a:lnR w="63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B8CCE4"/>
                    </a:solidFill>
                  </a:tcPr>
                </a:tc>
                <a:tc>
                  <a:txBody>
                    <a:bodyPr/>
                    <a:lstStyle/>
                    <a:p>
                      <a:pPr algn="r" fontAlgn="b"/>
                      <a:r>
                        <a:rPr lang="en-US" sz="600" b="0" i="0" u="none" strike="noStrike" dirty="0">
                          <a:solidFill>
                            <a:srgbClr val="000000"/>
                          </a:solidFill>
                          <a:latin typeface="Calibri"/>
                        </a:rPr>
                        <a:t>88.51%</a:t>
                      </a:r>
                    </a:p>
                  </a:txBody>
                  <a:tcPr marL="0" marR="0" marT="0" marB="0" anchor="b">
                    <a:lnL w="6350" cap="flat" cmpd="sng" algn="ctr">
                      <a:solidFill>
                        <a:srgbClr val="FFFFFF"/>
                      </a:solidFill>
                      <a:prstDash val="solid"/>
                      <a:round/>
                      <a:headEnd type="none" w="med" len="med"/>
                      <a:tailEnd type="none" w="med" len="med"/>
                    </a:lnL>
                    <a:lnR>
                      <a:noFill/>
                    </a:lnR>
                    <a:lnT w="190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B8CCE4"/>
                    </a:solidFill>
                  </a:tcPr>
                </a:tc>
              </a:tr>
              <a:tr h="143242">
                <a:tc>
                  <a:txBody>
                    <a:bodyPr/>
                    <a:lstStyle/>
                    <a:p>
                      <a:pPr algn="l" fontAlgn="b"/>
                      <a:r>
                        <a:rPr lang="en-US" sz="600" b="0" i="0" u="none" strike="noStrike">
                          <a:solidFill>
                            <a:srgbClr val="000000"/>
                          </a:solidFill>
                          <a:latin typeface="Calibri"/>
                        </a:rPr>
                        <a:t>It will lead to an increase in anal rape</a:t>
                      </a:r>
                    </a:p>
                  </a:txBody>
                  <a:tcPr marL="0" marR="0" marT="0" marB="0" anchor="b">
                    <a:lnL>
                      <a:noFill/>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DBE5F1"/>
                    </a:solidFill>
                  </a:tcPr>
                </a:tc>
                <a:tc>
                  <a:txBody>
                    <a:bodyPr/>
                    <a:lstStyle/>
                    <a:p>
                      <a:pPr algn="r" fontAlgn="b"/>
                      <a:r>
                        <a:rPr lang="en-US" sz="600" b="0" i="0" u="none" strike="noStrike" dirty="0">
                          <a:solidFill>
                            <a:srgbClr val="000000"/>
                          </a:solidFill>
                          <a:latin typeface="Calibri"/>
                        </a:rPr>
                        <a:t>71.62%</a:t>
                      </a:r>
                    </a:p>
                  </a:txBody>
                  <a:tcPr marL="0" marR="0" marT="0" marB="0" anchor="b">
                    <a:lnL w="6350" cap="flat" cmpd="sng" algn="ctr">
                      <a:solidFill>
                        <a:srgbClr val="FFFFFF"/>
                      </a:solidFill>
                      <a:prstDash val="solid"/>
                      <a:round/>
                      <a:headEnd type="none" w="med" len="med"/>
                      <a:tailEnd type="none" w="med" len="med"/>
                    </a:lnL>
                    <a:lnR>
                      <a:noFill/>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DBE5F1"/>
                    </a:solidFill>
                  </a:tcPr>
                </a:tc>
              </a:tr>
              <a:tr h="238736">
                <a:tc>
                  <a:txBody>
                    <a:bodyPr/>
                    <a:lstStyle/>
                    <a:p>
                      <a:pPr algn="l" fontAlgn="b"/>
                      <a:r>
                        <a:rPr lang="en-US" sz="600" b="0" i="0" u="none" strike="noStrike">
                          <a:solidFill>
                            <a:srgbClr val="000000"/>
                          </a:solidFill>
                          <a:latin typeface="Calibri"/>
                        </a:rPr>
                        <a:t>It will cause preventing rape to be seen as the responsibility of women</a:t>
                      </a:r>
                    </a:p>
                  </a:txBody>
                  <a:tcPr marL="0" marR="0" marT="0" marB="0" anchor="b">
                    <a:lnL>
                      <a:noFill/>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B8CCE4"/>
                    </a:solidFill>
                  </a:tcPr>
                </a:tc>
                <a:tc>
                  <a:txBody>
                    <a:bodyPr/>
                    <a:lstStyle/>
                    <a:p>
                      <a:pPr algn="r" fontAlgn="b"/>
                      <a:r>
                        <a:rPr lang="en-US" sz="600" b="0" i="0" u="none" strike="noStrike" dirty="0">
                          <a:solidFill>
                            <a:srgbClr val="000000"/>
                          </a:solidFill>
                          <a:latin typeface="Calibri"/>
                        </a:rPr>
                        <a:t>66.89%</a:t>
                      </a:r>
                    </a:p>
                  </a:txBody>
                  <a:tcPr marL="0" marR="0" marT="0" marB="0" anchor="b">
                    <a:lnL w="6350" cap="flat" cmpd="sng" algn="ctr">
                      <a:solidFill>
                        <a:srgbClr val="FFFFFF"/>
                      </a:solidFill>
                      <a:prstDash val="solid"/>
                      <a:round/>
                      <a:headEnd type="none" w="med" len="med"/>
                      <a:tailEnd type="none" w="med" len="med"/>
                    </a:lnL>
                    <a:lnR>
                      <a:noFill/>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B8CCE4"/>
                    </a:solidFill>
                  </a:tcPr>
                </a:tc>
              </a:tr>
              <a:tr h="286483">
                <a:tc>
                  <a:txBody>
                    <a:bodyPr/>
                    <a:lstStyle/>
                    <a:p>
                      <a:pPr algn="l" fontAlgn="b"/>
                      <a:r>
                        <a:rPr lang="en-US" sz="600" b="0" i="0" u="none" strike="noStrike">
                          <a:solidFill>
                            <a:srgbClr val="000000"/>
                          </a:solidFill>
                          <a:latin typeface="Calibri"/>
                        </a:rPr>
                        <a:t>Women will use it inappropriately, for example during consensual sex to get back at a cheating boyfriend</a:t>
                      </a:r>
                    </a:p>
                  </a:txBody>
                  <a:tcPr marL="0" marR="0" marT="0" marB="0" anchor="b">
                    <a:lnL>
                      <a:noFill/>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DBE5F1"/>
                    </a:solidFill>
                  </a:tcPr>
                </a:tc>
                <a:tc>
                  <a:txBody>
                    <a:bodyPr/>
                    <a:lstStyle/>
                    <a:p>
                      <a:pPr algn="r" fontAlgn="b"/>
                      <a:r>
                        <a:rPr lang="en-US" sz="600" b="0" i="0" u="none" strike="noStrike" dirty="0">
                          <a:solidFill>
                            <a:srgbClr val="000000"/>
                          </a:solidFill>
                          <a:latin typeface="Calibri"/>
                        </a:rPr>
                        <a:t>57.43%</a:t>
                      </a:r>
                    </a:p>
                  </a:txBody>
                  <a:tcPr marL="0" marR="0" marT="0" marB="0" anchor="b">
                    <a:lnL w="6350" cap="flat" cmpd="sng" algn="ctr">
                      <a:solidFill>
                        <a:srgbClr val="FFFFFF"/>
                      </a:solidFill>
                      <a:prstDash val="solid"/>
                      <a:round/>
                      <a:headEnd type="none" w="med" len="med"/>
                      <a:tailEnd type="none" w="med" len="med"/>
                    </a:lnL>
                    <a:lnR>
                      <a:noFill/>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DBE5F1"/>
                    </a:solidFill>
                  </a:tcPr>
                </a:tc>
              </a:tr>
              <a:tr h="174258">
                <a:tc>
                  <a:txBody>
                    <a:bodyPr/>
                    <a:lstStyle/>
                    <a:p>
                      <a:pPr algn="l" fontAlgn="b"/>
                      <a:r>
                        <a:rPr lang="en-US" sz="600" b="0" i="0" u="none" strike="noStrike">
                          <a:solidFill>
                            <a:srgbClr val="000000"/>
                          </a:solidFill>
                          <a:latin typeface="Calibri"/>
                        </a:rPr>
                        <a:t>It will cause increased support for vigilante justice</a:t>
                      </a:r>
                    </a:p>
                  </a:txBody>
                  <a:tcPr marL="0" marR="0" marT="0" marB="0" anchor="b">
                    <a:lnL>
                      <a:noFill/>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B8CCE4"/>
                    </a:solidFill>
                  </a:tcPr>
                </a:tc>
                <a:tc>
                  <a:txBody>
                    <a:bodyPr/>
                    <a:lstStyle/>
                    <a:p>
                      <a:pPr algn="r" fontAlgn="b"/>
                      <a:r>
                        <a:rPr lang="en-US" sz="600" b="0" i="0" u="none" strike="noStrike" dirty="0">
                          <a:solidFill>
                            <a:srgbClr val="000000"/>
                          </a:solidFill>
                          <a:latin typeface="Calibri"/>
                        </a:rPr>
                        <a:t>29.05%</a:t>
                      </a:r>
                    </a:p>
                  </a:txBody>
                  <a:tcPr marL="0" marR="0" marT="0" marB="0" anchor="b">
                    <a:lnL w="6350" cap="flat" cmpd="sng" algn="ctr">
                      <a:solidFill>
                        <a:srgbClr val="FFFFFF"/>
                      </a:solidFill>
                      <a:prstDash val="solid"/>
                      <a:round/>
                      <a:headEnd type="none" w="med" len="med"/>
                      <a:tailEnd type="none" w="med" len="med"/>
                    </a:lnL>
                    <a:lnR>
                      <a:noFill/>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B8CCE4"/>
                    </a:solidFill>
                  </a:tcPr>
                </a:tc>
              </a:tr>
              <a:tr h="190989">
                <a:tc>
                  <a:txBody>
                    <a:bodyPr/>
                    <a:lstStyle/>
                    <a:p>
                      <a:pPr algn="l" fontAlgn="b"/>
                      <a:r>
                        <a:rPr lang="en-US" sz="600" b="0" i="0" u="none" strike="noStrike">
                          <a:solidFill>
                            <a:srgbClr val="000000"/>
                          </a:solidFill>
                          <a:latin typeface="Calibri"/>
                        </a:rPr>
                        <a:t>It will lead to increased hostility between men and women</a:t>
                      </a:r>
                    </a:p>
                  </a:txBody>
                  <a:tcPr marL="0" marR="0" marT="0" marB="0" anchor="b">
                    <a:lnL>
                      <a:noFill/>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DBE5F1"/>
                    </a:solidFill>
                  </a:tcPr>
                </a:tc>
                <a:tc>
                  <a:txBody>
                    <a:bodyPr/>
                    <a:lstStyle/>
                    <a:p>
                      <a:pPr algn="r" fontAlgn="b"/>
                      <a:r>
                        <a:rPr lang="en-US" sz="600" b="0" i="0" u="none" strike="noStrike" dirty="0">
                          <a:solidFill>
                            <a:srgbClr val="000000"/>
                          </a:solidFill>
                          <a:latin typeface="Calibri"/>
                        </a:rPr>
                        <a:t>22.30%</a:t>
                      </a:r>
                    </a:p>
                  </a:txBody>
                  <a:tcPr marL="0" marR="0" marT="0" marB="0" anchor="b">
                    <a:lnL w="6350" cap="flat" cmpd="sng" algn="ctr">
                      <a:solidFill>
                        <a:srgbClr val="FFFFFF"/>
                      </a:solidFill>
                      <a:prstDash val="solid"/>
                      <a:round/>
                      <a:headEnd type="none" w="med" len="med"/>
                      <a:tailEnd type="none" w="med" len="med"/>
                    </a:lnL>
                    <a:lnR>
                      <a:noFill/>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DBE5F1"/>
                    </a:solidFill>
                  </a:tcPr>
                </a:tc>
              </a:tr>
              <a:tr h="174258">
                <a:tc>
                  <a:txBody>
                    <a:bodyPr/>
                    <a:lstStyle/>
                    <a:p>
                      <a:pPr algn="l" fontAlgn="b"/>
                      <a:r>
                        <a:rPr lang="en-US" sz="600" b="0" i="0" u="none" strike="noStrike" dirty="0">
                          <a:solidFill>
                            <a:srgbClr val="000000"/>
                          </a:solidFill>
                          <a:latin typeface="Calibri"/>
                        </a:rPr>
                        <a:t>It is too severe of a punishment for rapists</a:t>
                      </a:r>
                    </a:p>
                  </a:txBody>
                  <a:tcPr marL="0" marR="0" marT="0" marB="0" anchor="b">
                    <a:lnL>
                      <a:noFill/>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a:noFill/>
                    </a:lnB>
                    <a:solidFill>
                      <a:srgbClr val="B8CCE4"/>
                    </a:solidFill>
                  </a:tcPr>
                </a:tc>
                <a:tc>
                  <a:txBody>
                    <a:bodyPr/>
                    <a:lstStyle/>
                    <a:p>
                      <a:pPr algn="r" fontAlgn="b"/>
                      <a:r>
                        <a:rPr lang="en-US" sz="600" b="0" i="0" u="none" strike="noStrike" dirty="0">
                          <a:solidFill>
                            <a:srgbClr val="000000"/>
                          </a:solidFill>
                          <a:latin typeface="Calibri"/>
                        </a:rPr>
                        <a:t>6.10%</a:t>
                      </a:r>
                    </a:p>
                  </a:txBody>
                  <a:tcPr marL="0" marR="0" marT="0" marB="0" anchor="b">
                    <a:lnL w="6350" cap="flat" cmpd="sng" algn="ctr">
                      <a:solidFill>
                        <a:srgbClr val="FFFFFF"/>
                      </a:solidFill>
                      <a:prstDash val="solid"/>
                      <a:round/>
                      <a:headEnd type="none" w="med" len="med"/>
                      <a:tailEnd type="none" w="med" len="med"/>
                    </a:lnL>
                    <a:lnR>
                      <a:noFill/>
                    </a:lnR>
                    <a:lnT w="6350" cap="flat" cmpd="sng" algn="ctr">
                      <a:solidFill>
                        <a:srgbClr val="FFFFFF"/>
                      </a:solidFill>
                      <a:prstDash val="solid"/>
                      <a:round/>
                      <a:headEnd type="none" w="med" len="med"/>
                      <a:tailEnd type="none" w="med" len="med"/>
                    </a:lnT>
                    <a:lnB>
                      <a:noFill/>
                    </a:lnB>
                    <a:solidFill>
                      <a:srgbClr val="B8CCE4"/>
                    </a:solidFill>
                  </a:tcPr>
                </a:tc>
              </a:tr>
            </a:tbl>
          </a:graphicData>
        </a:graphic>
      </p:graphicFrame>
      <p:graphicFrame>
        <p:nvGraphicFramePr>
          <p:cNvPr id="24" name="Table 23"/>
          <p:cNvGraphicFramePr>
            <a:graphicFrameLocks noGrp="1"/>
          </p:cNvGraphicFramePr>
          <p:nvPr/>
        </p:nvGraphicFramePr>
        <p:xfrm>
          <a:off x="5791200" y="3581400"/>
          <a:ext cx="3048000" cy="1918566"/>
        </p:xfrm>
        <a:graphic>
          <a:graphicData uri="http://schemas.openxmlformats.org/drawingml/2006/table">
            <a:tbl>
              <a:tblPr/>
              <a:tblGrid>
                <a:gridCol w="1293356"/>
                <a:gridCol w="1754644"/>
              </a:tblGrid>
              <a:tr h="581568">
                <a:tc>
                  <a:txBody>
                    <a:bodyPr/>
                    <a:lstStyle/>
                    <a:p>
                      <a:pPr algn="l" fontAlgn="b"/>
                      <a:r>
                        <a:rPr lang="en-US" sz="800" b="1" i="0" u="none" strike="noStrike" dirty="0">
                          <a:solidFill>
                            <a:srgbClr val="FFFFFF"/>
                          </a:solidFill>
                          <a:latin typeface="Calibri"/>
                        </a:rPr>
                        <a:t>Benefit</a:t>
                      </a:r>
                    </a:p>
                  </a:txBody>
                  <a:tcPr marL="0" marR="0" marT="0" marB="0" anchor="b">
                    <a:lnL>
                      <a:noFill/>
                    </a:lnL>
                    <a:lnR w="6350" cap="flat" cmpd="sng" algn="ctr">
                      <a:solidFill>
                        <a:srgbClr val="FFFFFF"/>
                      </a:solidFill>
                      <a:prstDash val="solid"/>
                      <a:round/>
                      <a:headEnd type="none" w="med" len="med"/>
                      <a:tailEnd type="none" w="med" len="med"/>
                    </a:lnR>
                    <a:lnT>
                      <a:noFill/>
                    </a:lnT>
                    <a:lnB w="19050" cap="flat" cmpd="sng" algn="ctr">
                      <a:solidFill>
                        <a:srgbClr val="FFFFFF"/>
                      </a:solidFill>
                      <a:prstDash val="solid"/>
                      <a:round/>
                      <a:headEnd type="none" w="med" len="med"/>
                      <a:tailEnd type="none" w="med" len="med"/>
                    </a:lnB>
                    <a:solidFill>
                      <a:srgbClr val="4F81BD"/>
                    </a:solidFill>
                  </a:tcPr>
                </a:tc>
                <a:tc>
                  <a:txBody>
                    <a:bodyPr/>
                    <a:lstStyle/>
                    <a:p>
                      <a:pPr algn="l" fontAlgn="b"/>
                      <a:r>
                        <a:rPr lang="en-US" sz="800" b="1" i="0" u="none" strike="noStrike" dirty="0">
                          <a:solidFill>
                            <a:srgbClr val="FFFFFF"/>
                          </a:solidFill>
                          <a:latin typeface="Calibri"/>
                        </a:rPr>
                        <a:t>Percent of Respondents Endorsing as Legitimate</a:t>
                      </a:r>
                    </a:p>
                  </a:txBody>
                  <a:tcPr marL="0" marR="0" marT="0" marB="0" anchor="b">
                    <a:lnL w="6350" cap="flat" cmpd="sng" algn="ctr">
                      <a:solidFill>
                        <a:srgbClr val="FFFFFF"/>
                      </a:solidFill>
                      <a:prstDash val="solid"/>
                      <a:round/>
                      <a:headEnd type="none" w="med" len="med"/>
                      <a:tailEnd type="none" w="med" len="med"/>
                    </a:lnL>
                    <a:lnR>
                      <a:noFill/>
                    </a:lnR>
                    <a:lnT>
                      <a:noFill/>
                    </a:lnT>
                    <a:lnB w="19050" cap="flat" cmpd="sng" algn="ctr">
                      <a:solidFill>
                        <a:srgbClr val="FFFFFF"/>
                      </a:solidFill>
                      <a:prstDash val="solid"/>
                      <a:round/>
                      <a:headEnd type="none" w="med" len="med"/>
                      <a:tailEnd type="none" w="med" len="med"/>
                    </a:lnB>
                    <a:solidFill>
                      <a:srgbClr val="4F81BD"/>
                    </a:solidFill>
                  </a:tcPr>
                </a:tc>
              </a:tr>
              <a:tr h="181928">
                <a:tc>
                  <a:txBody>
                    <a:bodyPr/>
                    <a:lstStyle/>
                    <a:p>
                      <a:pPr algn="l" fontAlgn="b"/>
                      <a:r>
                        <a:rPr lang="en-US" sz="600" b="0" i="0" u="none" strike="noStrike">
                          <a:solidFill>
                            <a:srgbClr val="000000"/>
                          </a:solidFill>
                          <a:latin typeface="Calibri"/>
                        </a:rPr>
                        <a:t>It will serve as a deterrent to would-be rapists</a:t>
                      </a:r>
                    </a:p>
                  </a:txBody>
                  <a:tcPr marL="0" marR="0" marT="0" marB="0" anchor="b">
                    <a:lnL>
                      <a:noFill/>
                    </a:lnL>
                    <a:lnR w="63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B8CCE4"/>
                    </a:solidFill>
                  </a:tcPr>
                </a:tc>
                <a:tc>
                  <a:txBody>
                    <a:bodyPr/>
                    <a:lstStyle/>
                    <a:p>
                      <a:pPr algn="r" fontAlgn="b"/>
                      <a:r>
                        <a:rPr lang="en-US" sz="600" b="0" i="0" u="none" strike="noStrike" dirty="0" smtClean="0">
                          <a:solidFill>
                            <a:srgbClr val="000000"/>
                          </a:solidFill>
                          <a:latin typeface="Calibri"/>
                        </a:rPr>
                        <a:t>82.19%</a:t>
                      </a:r>
                      <a:endParaRPr lang="en-US" sz="600" b="0" i="0" u="none" strike="noStrike" dirty="0">
                        <a:solidFill>
                          <a:srgbClr val="000000"/>
                        </a:solidFill>
                        <a:latin typeface="Calibri"/>
                      </a:endParaRPr>
                    </a:p>
                  </a:txBody>
                  <a:tcPr marL="0" marR="0" marT="0" marB="0" anchor="b">
                    <a:lnL w="6350" cap="flat" cmpd="sng" algn="ctr">
                      <a:solidFill>
                        <a:srgbClr val="FFFFFF"/>
                      </a:solidFill>
                      <a:prstDash val="solid"/>
                      <a:round/>
                      <a:headEnd type="none" w="med" len="med"/>
                      <a:tailEnd type="none" w="med" len="med"/>
                    </a:lnL>
                    <a:lnR>
                      <a:noFill/>
                    </a:lnR>
                    <a:lnT w="190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B8CCE4"/>
                    </a:solidFill>
                  </a:tcPr>
                </a:tc>
              </a:tr>
              <a:tr h="181928">
                <a:tc>
                  <a:txBody>
                    <a:bodyPr/>
                    <a:lstStyle/>
                    <a:p>
                      <a:pPr algn="l" fontAlgn="b"/>
                      <a:r>
                        <a:rPr lang="en-US" sz="600" b="0" i="0" u="none" strike="noStrike">
                          <a:solidFill>
                            <a:srgbClr val="000000"/>
                          </a:solidFill>
                          <a:latin typeface="Calibri"/>
                        </a:rPr>
                        <a:t>It will stop rapists is they are attempting to rape someone</a:t>
                      </a:r>
                    </a:p>
                  </a:txBody>
                  <a:tcPr marL="0" marR="0" marT="0" marB="0" anchor="b">
                    <a:lnL>
                      <a:noFill/>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DBE5F1"/>
                    </a:solidFill>
                  </a:tcPr>
                </a:tc>
                <a:tc>
                  <a:txBody>
                    <a:bodyPr/>
                    <a:lstStyle/>
                    <a:p>
                      <a:pPr algn="r" fontAlgn="b"/>
                      <a:r>
                        <a:rPr lang="en-US" sz="600" b="0" i="0" u="none" strike="noStrike" dirty="0" smtClean="0">
                          <a:solidFill>
                            <a:srgbClr val="000000"/>
                          </a:solidFill>
                          <a:latin typeface="Calibri"/>
                        </a:rPr>
                        <a:t>80.82%</a:t>
                      </a:r>
                      <a:endParaRPr lang="en-US" sz="600" b="0" i="0" u="none" strike="noStrike" dirty="0">
                        <a:solidFill>
                          <a:srgbClr val="000000"/>
                        </a:solidFill>
                        <a:latin typeface="Calibri"/>
                      </a:endParaRPr>
                    </a:p>
                  </a:txBody>
                  <a:tcPr marL="0" marR="0" marT="0" marB="0" anchor="b">
                    <a:lnL w="6350" cap="flat" cmpd="sng" algn="ctr">
                      <a:solidFill>
                        <a:srgbClr val="FFFFFF"/>
                      </a:solidFill>
                      <a:prstDash val="solid"/>
                      <a:round/>
                      <a:headEnd type="none" w="med" len="med"/>
                      <a:tailEnd type="none" w="med" len="med"/>
                    </a:lnL>
                    <a:lnR>
                      <a:noFill/>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DBE5F1"/>
                    </a:solidFill>
                  </a:tcPr>
                </a:tc>
              </a:tr>
              <a:tr h="242572">
                <a:tc>
                  <a:txBody>
                    <a:bodyPr/>
                    <a:lstStyle/>
                    <a:p>
                      <a:pPr algn="l" fontAlgn="b"/>
                      <a:r>
                        <a:rPr lang="en-US" sz="600" b="0" i="0" u="none" strike="noStrike" dirty="0">
                          <a:solidFill>
                            <a:srgbClr val="000000"/>
                          </a:solidFill>
                          <a:latin typeface="Calibri"/>
                        </a:rPr>
                        <a:t>It will make women feel more confident going out alone at night</a:t>
                      </a:r>
                    </a:p>
                  </a:txBody>
                  <a:tcPr marL="0" marR="0" marT="0" marB="0" anchor="b">
                    <a:lnL>
                      <a:noFill/>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B8CCE4"/>
                    </a:solidFill>
                  </a:tcPr>
                </a:tc>
                <a:tc>
                  <a:txBody>
                    <a:bodyPr/>
                    <a:lstStyle/>
                    <a:p>
                      <a:pPr algn="r" fontAlgn="b"/>
                      <a:r>
                        <a:rPr lang="en-US" sz="600" b="0" i="0" u="none" strike="noStrike" dirty="0" smtClean="0">
                          <a:solidFill>
                            <a:srgbClr val="000000"/>
                          </a:solidFill>
                          <a:latin typeface="Calibri"/>
                        </a:rPr>
                        <a:t>75.34%</a:t>
                      </a:r>
                      <a:endParaRPr lang="en-US" sz="600" b="0" i="0" u="none" strike="noStrike" dirty="0">
                        <a:solidFill>
                          <a:srgbClr val="000000"/>
                        </a:solidFill>
                        <a:latin typeface="Calibri"/>
                      </a:endParaRPr>
                    </a:p>
                  </a:txBody>
                  <a:tcPr marL="0" marR="0" marT="0" marB="0" anchor="b">
                    <a:lnL w="6350" cap="flat" cmpd="sng" algn="ctr">
                      <a:solidFill>
                        <a:srgbClr val="FFFFFF"/>
                      </a:solidFill>
                      <a:prstDash val="solid"/>
                      <a:round/>
                      <a:headEnd type="none" w="med" len="med"/>
                      <a:tailEnd type="none" w="med" len="med"/>
                    </a:lnL>
                    <a:lnR>
                      <a:noFill/>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B8CCE4"/>
                    </a:solidFill>
                  </a:tcPr>
                </a:tc>
              </a:tr>
              <a:tr h="121286">
                <a:tc>
                  <a:txBody>
                    <a:bodyPr/>
                    <a:lstStyle/>
                    <a:p>
                      <a:pPr algn="l" fontAlgn="b"/>
                      <a:r>
                        <a:rPr lang="en-US" sz="600" b="0" i="0" u="none" strike="noStrike">
                          <a:solidFill>
                            <a:srgbClr val="000000"/>
                          </a:solidFill>
                          <a:latin typeface="Calibri"/>
                        </a:rPr>
                        <a:t>It will reduce the spread of HIV/AIDS</a:t>
                      </a:r>
                    </a:p>
                  </a:txBody>
                  <a:tcPr marL="0" marR="0" marT="0" marB="0" anchor="b">
                    <a:lnL>
                      <a:noFill/>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DBE5F1"/>
                    </a:solidFill>
                  </a:tcPr>
                </a:tc>
                <a:tc>
                  <a:txBody>
                    <a:bodyPr/>
                    <a:lstStyle/>
                    <a:p>
                      <a:pPr algn="r" fontAlgn="b"/>
                      <a:r>
                        <a:rPr lang="en-US" sz="600" b="0" i="0" u="none" strike="noStrike" dirty="0" smtClean="0">
                          <a:solidFill>
                            <a:srgbClr val="000000"/>
                          </a:solidFill>
                          <a:latin typeface="Calibri"/>
                        </a:rPr>
                        <a:t>74.66%</a:t>
                      </a:r>
                      <a:endParaRPr lang="en-US" sz="600" b="0" i="0" u="none" strike="noStrike" dirty="0">
                        <a:solidFill>
                          <a:srgbClr val="000000"/>
                        </a:solidFill>
                        <a:latin typeface="Calibri"/>
                      </a:endParaRPr>
                    </a:p>
                  </a:txBody>
                  <a:tcPr marL="0" marR="0" marT="0" marB="0" anchor="b">
                    <a:lnL w="6350" cap="flat" cmpd="sng" algn="ctr">
                      <a:solidFill>
                        <a:srgbClr val="FFFFFF"/>
                      </a:solidFill>
                      <a:prstDash val="solid"/>
                      <a:round/>
                      <a:headEnd type="none" w="med" len="med"/>
                      <a:tailEnd type="none" w="med" len="med"/>
                    </a:lnL>
                    <a:lnR>
                      <a:noFill/>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DBE5F1"/>
                    </a:solidFill>
                  </a:tcPr>
                </a:tc>
              </a:tr>
              <a:tr h="175863">
                <a:tc>
                  <a:txBody>
                    <a:bodyPr/>
                    <a:lstStyle/>
                    <a:p>
                      <a:pPr algn="l" fontAlgn="b"/>
                      <a:r>
                        <a:rPr lang="en-US" sz="600" b="0" i="0" u="none" strike="noStrike">
                          <a:solidFill>
                            <a:srgbClr val="000000"/>
                          </a:solidFill>
                          <a:latin typeface="Calibri"/>
                        </a:rPr>
                        <a:t>It will make it easier for police to catch rapists</a:t>
                      </a:r>
                    </a:p>
                  </a:txBody>
                  <a:tcPr marL="0" marR="0" marT="0" marB="0" anchor="b">
                    <a:lnL>
                      <a:noFill/>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B8CCE4"/>
                    </a:solidFill>
                  </a:tcPr>
                </a:tc>
                <a:tc>
                  <a:txBody>
                    <a:bodyPr/>
                    <a:lstStyle/>
                    <a:p>
                      <a:pPr algn="r" fontAlgn="b"/>
                      <a:r>
                        <a:rPr lang="en-US" sz="600" b="0" i="0" u="none" strike="noStrike" dirty="0" smtClean="0">
                          <a:solidFill>
                            <a:srgbClr val="000000"/>
                          </a:solidFill>
                          <a:latin typeface="Calibri"/>
                        </a:rPr>
                        <a:t>52.74%</a:t>
                      </a:r>
                      <a:endParaRPr lang="en-US" sz="600" b="0" i="0" u="none" strike="noStrike" dirty="0">
                        <a:solidFill>
                          <a:srgbClr val="000000"/>
                        </a:solidFill>
                        <a:latin typeface="Calibri"/>
                      </a:endParaRPr>
                    </a:p>
                  </a:txBody>
                  <a:tcPr marL="0" marR="0" marT="0" marB="0" anchor="b">
                    <a:lnL w="6350" cap="flat" cmpd="sng" algn="ctr">
                      <a:solidFill>
                        <a:srgbClr val="FFFFFF"/>
                      </a:solidFill>
                      <a:prstDash val="solid"/>
                      <a:round/>
                      <a:headEnd type="none" w="med" len="med"/>
                      <a:tailEnd type="none" w="med" len="med"/>
                    </a:lnL>
                    <a:lnR>
                      <a:noFill/>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B8CCE4"/>
                    </a:solidFill>
                  </a:tcPr>
                </a:tc>
              </a:tr>
              <a:tr h="303214">
                <a:tc>
                  <a:txBody>
                    <a:bodyPr/>
                    <a:lstStyle/>
                    <a:p>
                      <a:pPr algn="l" fontAlgn="b"/>
                      <a:r>
                        <a:rPr lang="en-US" sz="600" b="0" i="0" u="none" strike="noStrike">
                          <a:solidFill>
                            <a:srgbClr val="000000"/>
                          </a:solidFill>
                          <a:latin typeface="Calibri"/>
                        </a:rPr>
                        <a:t>It will make men feel more confident about their female partners going out alone at night</a:t>
                      </a:r>
                    </a:p>
                  </a:txBody>
                  <a:tcPr marL="0" marR="0" marT="0" marB="0" anchor="b">
                    <a:lnL>
                      <a:noFill/>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DBE5F1"/>
                    </a:solidFill>
                  </a:tcPr>
                </a:tc>
                <a:tc>
                  <a:txBody>
                    <a:bodyPr/>
                    <a:lstStyle/>
                    <a:p>
                      <a:pPr algn="r" fontAlgn="b"/>
                      <a:r>
                        <a:rPr lang="en-US" sz="600" b="0" i="0" u="none" strike="noStrike" dirty="0" smtClean="0">
                          <a:solidFill>
                            <a:srgbClr val="000000"/>
                          </a:solidFill>
                          <a:latin typeface="Calibri"/>
                        </a:rPr>
                        <a:t>52.05%</a:t>
                      </a:r>
                      <a:endParaRPr lang="en-US" sz="600" b="0" i="0" u="none" strike="noStrike" dirty="0">
                        <a:solidFill>
                          <a:srgbClr val="000000"/>
                        </a:solidFill>
                        <a:latin typeface="Calibri"/>
                      </a:endParaRPr>
                    </a:p>
                  </a:txBody>
                  <a:tcPr marL="0" marR="0" marT="0" marB="0" anchor="b">
                    <a:lnL w="6350" cap="flat" cmpd="sng" algn="ctr">
                      <a:solidFill>
                        <a:srgbClr val="FFFFFF"/>
                      </a:solidFill>
                      <a:prstDash val="solid"/>
                      <a:round/>
                      <a:headEnd type="none" w="med" len="med"/>
                      <a:tailEnd type="none" w="med" len="med"/>
                    </a:lnL>
                    <a:lnR>
                      <a:noFill/>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DBE5F1"/>
                    </a:solidFill>
                  </a:tcPr>
                </a:tc>
              </a:tr>
              <a:tr h="121286">
                <a:tc>
                  <a:txBody>
                    <a:bodyPr/>
                    <a:lstStyle/>
                    <a:p>
                      <a:pPr algn="l" fontAlgn="b"/>
                      <a:r>
                        <a:rPr lang="en-US" sz="600" b="0" i="0" u="none" strike="noStrike" dirty="0">
                          <a:solidFill>
                            <a:srgbClr val="000000"/>
                          </a:solidFill>
                          <a:latin typeface="Calibri"/>
                        </a:rPr>
                        <a:t>It will improve gender relations</a:t>
                      </a:r>
                    </a:p>
                  </a:txBody>
                  <a:tcPr marL="0" marR="0" marT="0" marB="0" anchor="b">
                    <a:lnL>
                      <a:noFill/>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a:noFill/>
                    </a:lnB>
                    <a:solidFill>
                      <a:srgbClr val="B8CCE4"/>
                    </a:solidFill>
                  </a:tcPr>
                </a:tc>
                <a:tc>
                  <a:txBody>
                    <a:bodyPr/>
                    <a:lstStyle/>
                    <a:p>
                      <a:pPr algn="r" fontAlgn="b"/>
                      <a:r>
                        <a:rPr lang="en-US" sz="600" b="0" i="0" u="none" strike="noStrike" dirty="0" smtClean="0">
                          <a:solidFill>
                            <a:srgbClr val="000000"/>
                          </a:solidFill>
                          <a:latin typeface="Calibri"/>
                        </a:rPr>
                        <a:t>12.33%</a:t>
                      </a:r>
                      <a:endParaRPr lang="en-US" sz="600" b="0" i="0" u="none" strike="noStrike" dirty="0">
                        <a:solidFill>
                          <a:srgbClr val="000000"/>
                        </a:solidFill>
                        <a:latin typeface="Calibri"/>
                      </a:endParaRPr>
                    </a:p>
                  </a:txBody>
                  <a:tcPr marL="0" marR="0" marT="0" marB="0" anchor="b">
                    <a:lnL w="6350" cap="flat" cmpd="sng" algn="ctr">
                      <a:solidFill>
                        <a:srgbClr val="FFFFFF"/>
                      </a:solidFill>
                      <a:prstDash val="solid"/>
                      <a:round/>
                      <a:headEnd type="none" w="med" len="med"/>
                      <a:tailEnd type="none" w="med" len="med"/>
                    </a:lnL>
                    <a:lnR>
                      <a:noFill/>
                    </a:lnR>
                    <a:lnT w="6350" cap="flat" cmpd="sng" algn="ctr">
                      <a:solidFill>
                        <a:srgbClr val="FFFFFF"/>
                      </a:solidFill>
                      <a:prstDash val="solid"/>
                      <a:round/>
                      <a:headEnd type="none" w="med" len="med"/>
                      <a:tailEnd type="none" w="med" len="med"/>
                    </a:lnT>
                    <a:lnB>
                      <a:noFill/>
                    </a:lnB>
                    <a:solidFill>
                      <a:srgbClr val="B8CCE4"/>
                    </a:solidFill>
                  </a:tcPr>
                </a:tc>
              </a:tr>
            </a:tbl>
          </a:graphicData>
        </a:graphic>
      </p:graphicFrame>
      <p:sp>
        <p:nvSpPr>
          <p:cNvPr id="17" name="TextBox 16"/>
          <p:cNvSpPr txBox="1"/>
          <p:nvPr/>
        </p:nvSpPr>
        <p:spPr>
          <a:xfrm>
            <a:off x="2590800" y="6477000"/>
            <a:ext cx="6248400" cy="215444"/>
          </a:xfrm>
          <a:prstGeom prst="rect">
            <a:avLst/>
          </a:prstGeom>
          <a:noFill/>
        </p:spPr>
        <p:txBody>
          <a:bodyPr wrap="square" rtlCol="0">
            <a:spAutoFit/>
          </a:bodyPr>
          <a:lstStyle/>
          <a:p>
            <a:r>
              <a:rPr lang="en-US" sz="800" dirty="0" smtClean="0"/>
              <a:t>Acknowledgments: This research was funded by a Bates Summer Fellowship from Yale University.</a:t>
            </a:r>
            <a:endParaRPr lang="en-US" sz="8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267</TotalTime>
  <Words>639</Words>
  <Application>Microsoft Macintosh PowerPoint</Application>
  <PresentationFormat>On-screen Show (4:3)</PresentationFormat>
  <Paragraphs>44</Paragraphs>
  <Slides>1</Slides>
  <Notes>0</Notes>
  <HiddenSlides>0</HiddenSlides>
  <MMClips>0</MMClips>
  <ScaleCrop>false</ScaleCrop>
  <HeadingPairs>
    <vt:vector size="4" baseType="variant">
      <vt:variant>
        <vt:lpstr>Design Template</vt:lpstr>
      </vt:variant>
      <vt:variant>
        <vt:i4>1</vt:i4>
      </vt:variant>
      <vt:variant>
        <vt:lpstr>Slide Titles</vt:lpstr>
      </vt:variant>
      <vt:variant>
        <vt:i4>1</vt:i4>
      </vt:variant>
    </vt:vector>
  </HeadingPairs>
  <TitlesOfParts>
    <vt:vector size="2" baseType="lpstr">
      <vt:lpstr>Office Theme</vt:lpstr>
      <vt:lpstr>Examining South African College Students’ Attitudes Towards Gender and the Anti-Rape Condom Cassie Chambers, MPH</vt:lpstr>
    </vt:vector>
  </TitlesOfParts>
  <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Orlando</dc:creator>
  <cp:lastModifiedBy>Cassie Chambers</cp:lastModifiedBy>
  <cp:revision>21</cp:revision>
  <dcterms:created xsi:type="dcterms:W3CDTF">2011-09-06T18:06:32Z</dcterms:created>
  <dcterms:modified xsi:type="dcterms:W3CDTF">2011-09-06T18:07:10Z</dcterms:modified>
</cp:coreProperties>
</file>